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471400" cy="7175500"/>
  <p:notesSz cx="12471400" cy="71755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CSVEN+Arial" panose="020B0604020202020204" charset="0"/>
      <p:regular r:id="rId15"/>
    </p:embeddedFont>
    <p:embeddedFont>
      <p:font typeface="JDGQNU+Calibri" panose="020B0604020202020204" charset="0"/>
      <p:regular r:id="rId16"/>
    </p:embeddedFont>
    <p:embeddedFont>
      <p:font typeface="KBPWGI+Calibri" panose="020B0604020202020204" charset="0"/>
      <p:regular r:id="rId17"/>
    </p:embeddedFont>
    <p:embeddedFont>
      <p:font typeface="PIUVFI+Times New Roman" panose="020B0604020202020204" charset="0"/>
      <p:regular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POONC+Arial Bold" panose="020B0604020202020204" charset="0"/>
      <p:regular r:id="rId23"/>
    </p:embeddedFont>
    <p:embeddedFont>
      <p:font typeface="SBSJVS+Arial Bold" panose="020B0604020202020204" charset="0"/>
      <p:regular r:id="rId24"/>
    </p:embeddedFont>
    <p:embeddedFont>
      <p:font typeface="SOTSUT+Arial Bold Italic" panose="020B0604020202020204" charset="0"/>
      <p:regular r:id="rId25"/>
    </p:embeddedFont>
    <p:embeddedFont>
      <p:font typeface="Times New Roman" panose="02020603050405020304" pitchFamily="18" charset="0"/>
      <p:regular r:id="rId26"/>
    </p:embeddedFont>
    <p:embeddedFont>
      <p:font typeface="TWBBLK+Calibri Bold" panose="020B0604020202020204" charset="0"/>
      <p:regular r:id="rId27"/>
    </p:embeddedFont>
    <p:embeddedFont>
      <p:font typeface="URVRTJ+ArialMT" panose="020B0604020202020204"/>
      <p:regular r:id="rId28"/>
    </p:embeddedFont>
    <p:embeddedFont>
      <p:font typeface="VLOGAH+Times New Roman Italic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28" y="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6543C-EF8F-93AE-7119-55488444852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080887" y="63500"/>
            <a:ext cx="338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8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905510" y="5390883"/>
            <a:ext cx="1688465" cy="822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0335" y="0"/>
            <a:ext cx="12192001" cy="47241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33614" y="5027910"/>
            <a:ext cx="7128792" cy="1443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r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3200" b="1" dirty="0">
                <a:solidFill>
                  <a:srgbClr val="164193"/>
                </a:solidFill>
                <a:latin typeface="+mj-lt"/>
                <a:cs typeface="TWBBLK+Calibri Bold"/>
              </a:rPr>
              <a:t>Grön vätgas -möjligheter och utmaningar</a:t>
            </a:r>
          </a:p>
          <a:p>
            <a:pPr marL="0" marR="0" algn="r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3200" dirty="0">
                <a:solidFill>
                  <a:srgbClr val="164193"/>
                </a:solidFill>
                <a:latin typeface="+mj-lt"/>
                <a:cs typeface="TWBBLK+Calibri Bold"/>
              </a:rPr>
              <a:t>NYTeknik - Hydrogen Summit 2024</a:t>
            </a:r>
          </a:p>
          <a:p>
            <a:pPr marL="0" marR="0" algn="r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lang="sv-SE" sz="2000" dirty="0">
                <a:solidFill>
                  <a:srgbClr val="164193"/>
                </a:solidFill>
                <a:latin typeface="+mj-lt"/>
                <a:cs typeface="TWBBLK+Calibri Bold"/>
              </a:rPr>
              <a:t>Liisa Raasakka, Head of the EIB Group Office for Sweden</a:t>
            </a:r>
            <a:endParaRPr sz="2000" dirty="0">
              <a:solidFill>
                <a:srgbClr val="164193"/>
              </a:solidFill>
              <a:latin typeface="+mj-lt"/>
              <a:cs typeface="TWBBLK+Calibri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2410" y="5731954"/>
            <a:ext cx="2168829" cy="599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3398"/>
                </a:solidFill>
                <a:latin typeface="KBPWGI+Calibri"/>
                <a:cs typeface="KBPWGI+Calibri"/>
              </a:rPr>
              <a:t>Europeiska</a:t>
            </a:r>
          </a:p>
          <a:p>
            <a:pPr marL="0" marR="0">
              <a:lnSpc>
                <a:spcPts val="19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3398"/>
                </a:solidFill>
                <a:latin typeface="KBPWGI+Calibri"/>
                <a:cs typeface="KBPWGI+Calibri"/>
              </a:rPr>
              <a:t>Investeringsbanken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6136640" y="4577461"/>
            <a:ext cx="6089649" cy="2170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246639" y="1171533"/>
            <a:ext cx="5852160" cy="2182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22264" y="0"/>
            <a:ext cx="629412" cy="334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23153" y="180296"/>
            <a:ext cx="77821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KBPWGI+Calibri"/>
                <a:cs typeface="KBPWGI+Calibri"/>
              </a:rPr>
              <a:t>Confidential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9392" y="612427"/>
            <a:ext cx="9012761" cy="59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Grön vätgas kan bidra till att</a:t>
            </a:r>
            <a:r>
              <a:rPr sz="3600" b="1" spc="-15" dirty="0">
                <a:solidFill>
                  <a:srgbClr val="164193"/>
                </a:solidFill>
                <a:latin typeface="TWBBLK+Calibri Bold"/>
                <a:cs typeface="TWBBLK+Calibri Bold"/>
              </a:rPr>
              <a:t> </a:t>
            </a:r>
            <a:r>
              <a:rPr sz="36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minska utsläppen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9392" y="1698484"/>
            <a:ext cx="5365726" cy="62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Koldioxidsnål/förnybar vätgas kan bidra till att</a:t>
            </a:r>
          </a:p>
          <a:p>
            <a:pPr marL="228600" marR="0">
              <a:lnSpc>
                <a:spcPts val="2150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minska koldioxidutsläppen från</a:t>
            </a:r>
            <a:r>
              <a:rPr sz="2000" b="1" spc="29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en rad</a:t>
            </a:r>
            <a:r>
              <a:rPr sz="2000" spc="12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sektorer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044428" y="1775606"/>
            <a:ext cx="257225" cy="51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1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7992" y="2244457"/>
            <a:ext cx="266252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som</a:t>
            </a:r>
            <a:r>
              <a:rPr sz="2000" b="1" spc="-1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är svåra att minska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37553" y="2232999"/>
            <a:ext cx="71218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2ADE5"/>
                </a:solidFill>
                <a:latin typeface="SBSJVS+Arial Bold"/>
                <a:cs typeface="SBSJVS+Arial Bold"/>
              </a:rPr>
              <a:t>Bränsle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53246" y="2232999"/>
            <a:ext cx="61907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45BEB0"/>
                </a:solidFill>
                <a:latin typeface="SBSJVS+Arial Bold"/>
                <a:cs typeface="SBSJVS+Arial Bold"/>
              </a:rPr>
              <a:t>Värme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42481" y="2560115"/>
            <a:ext cx="549889" cy="169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3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FFFF"/>
                </a:solidFill>
                <a:latin typeface="URVRTJ+ArialMT"/>
                <a:cs typeface="URVRTJ+ArialMT"/>
              </a:rPr>
              <a:t>Tunga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18194" y="2563164"/>
            <a:ext cx="612142" cy="169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3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FFFF"/>
                </a:solidFill>
                <a:latin typeface="URVRTJ+ArialMT"/>
                <a:cs typeface="URVRTJ+ArialMT"/>
              </a:rPr>
              <a:t>Industri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735056" y="2552496"/>
            <a:ext cx="806750" cy="169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34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FFFF"/>
                </a:solidFill>
                <a:latin typeface="URVRTJ+ArialMT"/>
                <a:cs typeface="URVRTJ+ArialMT"/>
              </a:rPr>
              <a:t>Kemikalier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986774" y="2789122"/>
            <a:ext cx="747090" cy="46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98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 err="1">
                <a:solidFill>
                  <a:srgbClr val="272635"/>
                </a:solidFill>
                <a:latin typeface="URVRTJ+ArialMT"/>
                <a:cs typeface="URVRTJ+ArialMT"/>
              </a:rPr>
              <a:t>Stål</a:t>
            </a:r>
            <a:r>
              <a:rPr sz="850" dirty="0">
                <a:solidFill>
                  <a:srgbClr val="272635"/>
                </a:solidFill>
                <a:latin typeface="URVRTJ+ArialMT"/>
                <a:cs typeface="URVRTJ+ArialMT"/>
              </a:rPr>
              <a:t> </a:t>
            </a:r>
            <a:r>
              <a:rPr lang="en-GB" sz="850" dirty="0">
                <a:solidFill>
                  <a:srgbClr val="272635"/>
                </a:solidFill>
                <a:latin typeface="URVRTJ+ArialMT"/>
                <a:cs typeface="URVRTJ+ArialMT"/>
              </a:rPr>
              <a:t>C</a:t>
            </a:r>
            <a:r>
              <a:rPr sz="850" dirty="0" err="1">
                <a:solidFill>
                  <a:srgbClr val="272635"/>
                </a:solidFill>
                <a:latin typeface="URVRTJ+ArialMT"/>
                <a:cs typeface="URVRTJ+ArialMT"/>
              </a:rPr>
              <a:t>ement</a:t>
            </a:r>
            <a:endParaRPr sz="850" dirty="0">
              <a:solidFill>
                <a:srgbClr val="272635"/>
              </a:solidFill>
              <a:latin typeface="URVRTJ+ArialMT"/>
              <a:cs typeface="URVRTJ+ArialMT"/>
            </a:endParaRPr>
          </a:p>
          <a:p>
            <a:pPr marL="0" marR="0">
              <a:lnSpc>
                <a:spcPts val="798"/>
              </a:lnSpc>
              <a:spcBef>
                <a:spcPts val="593"/>
              </a:spcBef>
              <a:spcAft>
                <a:spcPts val="0"/>
              </a:spcAft>
            </a:pPr>
            <a:r>
              <a:rPr lang="en-GB" sz="850" dirty="0">
                <a:solidFill>
                  <a:srgbClr val="272635"/>
                </a:solidFill>
                <a:latin typeface="URVRTJ+ArialMT"/>
                <a:cs typeface="URVRTJ+ArialMT"/>
              </a:rPr>
              <a:t>p</a:t>
            </a:r>
            <a:r>
              <a:rPr sz="850" dirty="0" err="1">
                <a:solidFill>
                  <a:srgbClr val="272635"/>
                </a:solidFill>
                <a:latin typeface="URVRTJ+ArialMT"/>
                <a:cs typeface="URVRTJ+ArialMT"/>
              </a:rPr>
              <a:t>apper</a:t>
            </a:r>
            <a:r>
              <a:rPr lang="en-GB" sz="850" dirty="0">
                <a:solidFill>
                  <a:srgbClr val="272635"/>
                </a:solidFill>
                <a:latin typeface="URVRTJ+ArialMT"/>
                <a:cs typeface="URVRTJ+ArialMT"/>
              </a:rPr>
              <a:t> </a:t>
            </a:r>
            <a:endParaRPr sz="850" dirty="0">
              <a:solidFill>
                <a:srgbClr val="272635"/>
              </a:solidFill>
              <a:latin typeface="URVRTJ+ArialMT"/>
              <a:cs typeface="URVRTJ+ArialMT"/>
            </a:endParaRPr>
          </a:p>
          <a:p>
            <a:pPr marL="0" marR="0">
              <a:lnSpc>
                <a:spcPts val="798"/>
              </a:lnSpc>
              <a:spcBef>
                <a:spcPts val="617"/>
              </a:spcBef>
              <a:spcAft>
                <a:spcPts val="0"/>
              </a:spcAft>
            </a:pPr>
            <a:r>
              <a:rPr sz="850" dirty="0">
                <a:solidFill>
                  <a:srgbClr val="272635"/>
                </a:solidFill>
                <a:latin typeface="URVRTJ+ArialMT"/>
                <a:cs typeface="URVRTJ+ArialMT"/>
              </a:rPr>
              <a:t>aluminium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005610" y="2948890"/>
            <a:ext cx="895540" cy="104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98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 err="1">
                <a:solidFill>
                  <a:srgbClr val="272635"/>
                </a:solidFill>
                <a:latin typeface="URVRTJ+ArialMT"/>
                <a:cs typeface="URVRTJ+ArialMT"/>
              </a:rPr>
              <a:t>Gödselmede</a:t>
            </a:r>
            <a:r>
              <a:rPr lang="en-GB" sz="850" dirty="0">
                <a:solidFill>
                  <a:srgbClr val="272635"/>
                </a:solidFill>
                <a:latin typeface="URVRTJ+ArialMT"/>
                <a:cs typeface="URVRTJ+ArialMT"/>
              </a:rPr>
              <a:t>l</a:t>
            </a:r>
            <a:endParaRPr sz="850" dirty="0">
              <a:solidFill>
                <a:srgbClr val="272635"/>
              </a:solidFill>
              <a:latin typeface="URVRTJ+ArialMT"/>
              <a:cs typeface="URVRTJ+Arial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9392" y="2895205"/>
            <a:ext cx="5610871" cy="890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EU-förordningar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definierar vad som betraktas som</a:t>
            </a:r>
          </a:p>
          <a:p>
            <a:pPr marL="228600" marR="0">
              <a:lnSpc>
                <a:spcPts val="2126"/>
              </a:lnSpc>
              <a:spcBef>
                <a:spcPts val="5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förnybar vätgas</a:t>
            </a:r>
            <a:r>
              <a:rPr sz="2000" b="1" spc="13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baserat på</a:t>
            </a:r>
            <a:r>
              <a:rPr sz="2000" spc="-17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ursprunget för</a:t>
            </a:r>
            <a:r>
              <a:rPr sz="2000" spc="-16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den el</a:t>
            </a:r>
          </a:p>
          <a:p>
            <a:pPr marL="228600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som används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158524" y="3133546"/>
            <a:ext cx="765808" cy="104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98"/>
              </a:lnSpc>
              <a:spcBef>
                <a:spcPts val="0"/>
              </a:spcBef>
              <a:spcAft>
                <a:spcPts val="0"/>
              </a:spcAft>
            </a:pPr>
            <a:r>
              <a:rPr sz="850" dirty="0" err="1">
                <a:solidFill>
                  <a:srgbClr val="272635"/>
                </a:solidFill>
                <a:latin typeface="URVRTJ+ArialMT"/>
                <a:cs typeface="URVRTJ+ArialMT"/>
              </a:rPr>
              <a:t>Bränsle</a:t>
            </a:r>
            <a:endParaRPr sz="850" dirty="0">
              <a:solidFill>
                <a:srgbClr val="272635"/>
              </a:solidFill>
              <a:latin typeface="URVRTJ+ArialMT"/>
              <a:cs typeface="URVRTJ+Arial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35773" y="3757103"/>
            <a:ext cx="2009530" cy="689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595959"/>
                </a:solidFill>
                <a:latin typeface="TWBBLK+Calibri Bold"/>
                <a:cs typeface="TWBBLK+Calibri Bold"/>
              </a:rPr>
              <a:t>GLOBAL</a:t>
            </a:r>
            <a:r>
              <a:rPr sz="2100" b="1" spc="10" dirty="0">
                <a:solidFill>
                  <a:srgbClr val="595959"/>
                </a:solidFill>
                <a:latin typeface="TWBBLK+Calibri Bold"/>
                <a:cs typeface="TWBBLK+Calibri Bold"/>
              </a:rPr>
              <a:t> </a:t>
            </a:r>
            <a:r>
              <a:rPr sz="2100" b="1" dirty="0">
                <a:solidFill>
                  <a:srgbClr val="595959"/>
                </a:solidFill>
                <a:latin typeface="TWBBLK+Calibri Bold"/>
                <a:cs typeface="TWBBLK+Calibri Bold"/>
              </a:rPr>
              <a:t>VÄTGAS</a:t>
            </a:r>
          </a:p>
          <a:p>
            <a:pPr marL="96011" marR="0">
              <a:lnSpc>
                <a:spcPts val="2563"/>
              </a:lnSpc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595959"/>
                </a:solidFill>
                <a:latin typeface="TWBBLK+Calibri Bold"/>
                <a:cs typeface="TWBBLK+Calibri Bold"/>
              </a:rPr>
              <a:t>FÖRBRUKNING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69392" y="4087227"/>
            <a:ext cx="5466170" cy="859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Förbrukningen av konventionell vätgas i EU</a:t>
            </a:r>
            <a:r>
              <a:rPr sz="2000" spc="-25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är för</a:t>
            </a:r>
          </a:p>
          <a:p>
            <a:pPr marL="228600" marR="0">
              <a:lnSpc>
                <a:spcPts val="2123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närvarande</a:t>
            </a:r>
            <a:r>
              <a:rPr sz="2000" spc="-12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9,7</a:t>
            </a:r>
            <a:r>
              <a:rPr sz="2000" spc="14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miljoner ton per år (= av </a:t>
            </a:r>
            <a:r>
              <a:rPr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fossila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bränslen</a:t>
            </a:r>
            <a:r>
              <a:rPr lang="en-GB" sz="20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utan</a:t>
            </a:r>
            <a:r>
              <a:rPr lang="en-GB" sz="20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teknisk</a:t>
            </a:r>
            <a:r>
              <a:rPr lang="en-GB" sz="20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uppfångning</a:t>
            </a:r>
            <a:r>
              <a:rPr lang="en-GB" sz="20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av</a:t>
            </a:r>
            <a:r>
              <a:rPr lang="en-GB" sz="20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utsläpp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837553" y="4546103"/>
            <a:ext cx="516445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164193"/>
                </a:solidFill>
                <a:latin typeface="RPOONC+Arial Bold"/>
                <a:cs typeface="RPOONC+Arial Bold"/>
              </a:rPr>
              <a:t>■ </a:t>
            </a:r>
            <a:r>
              <a:rPr sz="1500" b="1" dirty="0">
                <a:solidFill>
                  <a:srgbClr val="595959"/>
                </a:solidFill>
                <a:latin typeface="SBSJVS+Arial Bold"/>
                <a:cs typeface="SBSJVS+Arial Bold"/>
              </a:rPr>
              <a:t>raffinering </a:t>
            </a:r>
            <a:r>
              <a:rPr sz="1500" b="1" dirty="0">
                <a:solidFill>
                  <a:srgbClr val="BDB9AB"/>
                </a:solidFill>
                <a:latin typeface="RPOONC+Arial Bold"/>
                <a:cs typeface="RPOONC+Arial Bold"/>
              </a:rPr>
              <a:t>■ </a:t>
            </a:r>
            <a:r>
              <a:rPr sz="1500" b="1" dirty="0">
                <a:solidFill>
                  <a:srgbClr val="595959"/>
                </a:solidFill>
                <a:latin typeface="SBSJVS+Arial Bold"/>
                <a:cs typeface="SBSJVS+Arial Bold"/>
              </a:rPr>
              <a:t>Ammonia</a:t>
            </a:r>
            <a:r>
              <a:rPr sz="1500" b="1" spc="10" dirty="0">
                <a:solidFill>
                  <a:srgbClr val="595959"/>
                </a:solidFill>
                <a:latin typeface="SBSJVS+Arial Bold"/>
                <a:cs typeface="SBSJVS+Arial Bold"/>
              </a:rPr>
              <a:t> </a:t>
            </a:r>
            <a:r>
              <a:rPr sz="1500" b="1" dirty="0">
                <a:solidFill>
                  <a:srgbClr val="595959"/>
                </a:solidFill>
                <a:latin typeface="SBSJVS+Arial Bold"/>
                <a:cs typeface="SBSJVS+Arial Bold"/>
              </a:rPr>
              <a:t>met</a:t>
            </a:r>
            <a:r>
              <a:rPr lang="en-GB" sz="1500" b="1" dirty="0">
                <a:solidFill>
                  <a:srgbClr val="595959"/>
                </a:solidFill>
                <a:latin typeface="SBSJVS+Arial Bold"/>
                <a:cs typeface="SBSJVS+Arial Bold"/>
              </a:rPr>
              <a:t>h</a:t>
            </a:r>
            <a:r>
              <a:rPr sz="1500" b="1" dirty="0" err="1">
                <a:solidFill>
                  <a:srgbClr val="595959"/>
                </a:solidFill>
                <a:latin typeface="SBSJVS+Arial Bold"/>
                <a:cs typeface="SBSJVS+Arial Bold"/>
              </a:rPr>
              <a:t>anol</a:t>
            </a:r>
            <a:r>
              <a:rPr lang="en-GB" sz="1500" b="1" dirty="0">
                <a:solidFill>
                  <a:srgbClr val="595959"/>
                </a:solidFill>
                <a:latin typeface="SBSJVS+Arial Bold"/>
                <a:cs typeface="SBSJVS+Arial Bold"/>
              </a:rPr>
              <a:t>  </a:t>
            </a:r>
            <a:r>
              <a:rPr sz="1500" b="1" dirty="0" err="1">
                <a:solidFill>
                  <a:srgbClr val="595959"/>
                </a:solidFill>
                <a:latin typeface="SBSJVS+Arial Bold"/>
                <a:cs typeface="SBSJVS+Arial Bold"/>
              </a:rPr>
              <a:t>stål</a:t>
            </a:r>
            <a:r>
              <a:rPr sz="1500" b="1" spc="13" dirty="0">
                <a:solidFill>
                  <a:srgbClr val="595959"/>
                </a:solidFill>
                <a:latin typeface="SBSJVS+Arial Bold"/>
                <a:cs typeface="SBSJVS+Arial Bold"/>
              </a:rPr>
              <a:t> </a:t>
            </a:r>
            <a:r>
              <a:rPr sz="1500" b="1" dirty="0">
                <a:solidFill>
                  <a:srgbClr val="52A3CD"/>
                </a:solidFill>
                <a:latin typeface="RPOONC+Arial Bold"/>
                <a:cs typeface="RPOONC+Arial Bold"/>
              </a:rPr>
              <a:t>■ </a:t>
            </a:r>
            <a:r>
              <a:rPr lang="en-GB" sz="1500" b="1" dirty="0">
                <a:solidFill>
                  <a:srgbClr val="595959"/>
                </a:solidFill>
                <a:latin typeface="SBSJVS+Arial Bold"/>
                <a:cs typeface="SBSJVS+Arial Bold"/>
              </a:rPr>
              <a:t>ö</a:t>
            </a:r>
            <a:r>
              <a:rPr sz="1500" b="1" dirty="0" err="1">
                <a:solidFill>
                  <a:srgbClr val="595959"/>
                </a:solidFill>
                <a:latin typeface="SBSJVS+Arial Bold"/>
                <a:cs typeface="SBSJVS+Arial Bold"/>
              </a:rPr>
              <a:t>vrigt</a:t>
            </a:r>
            <a:endParaRPr sz="1500" b="1" dirty="0">
              <a:solidFill>
                <a:srgbClr val="595959"/>
              </a:solidFill>
              <a:latin typeface="SBSJVS+Arial Bold"/>
              <a:cs typeface="SBSJVS+Arial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31880" y="5166600"/>
            <a:ext cx="1166840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152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Mton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119749" y="5198006"/>
            <a:ext cx="513891" cy="1011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95959"/>
                </a:solidFill>
                <a:latin typeface="KBPWGI+Calibri"/>
                <a:cs typeface="KBPWGI+Calibri"/>
              </a:rPr>
              <a:t>2030</a:t>
            </a:r>
          </a:p>
          <a:p>
            <a:pPr marL="0" marR="0">
              <a:lnSpc>
                <a:spcPts val="1713"/>
              </a:lnSpc>
              <a:spcBef>
                <a:spcPts val="4290"/>
              </a:spcBef>
              <a:spcAft>
                <a:spcPts val="0"/>
              </a:spcAft>
            </a:pPr>
            <a:r>
              <a:rPr sz="1400" dirty="0">
                <a:solidFill>
                  <a:srgbClr val="595959"/>
                </a:solidFill>
                <a:latin typeface="KBPWGI+Calibri"/>
                <a:cs typeface="KBPWGI+Calibri"/>
              </a:rPr>
              <a:t>2022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69392" y="5277852"/>
            <a:ext cx="5292686" cy="889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EU:s strategiska mål är att årligen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producera 10</a:t>
            </a:r>
          </a:p>
          <a:p>
            <a:pPr marL="228600" marR="0">
              <a:lnSpc>
                <a:spcPts val="2123"/>
              </a:lnSpc>
              <a:spcBef>
                <a:spcPts val="5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miljoner ton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och</a:t>
            </a:r>
            <a:r>
              <a:rPr sz="2000" spc="18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importera 10 miljoner ton</a:t>
            </a:r>
          </a:p>
          <a:p>
            <a:pPr marL="228600" marR="0">
              <a:lnSpc>
                <a:spcPts val="213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förnybar vätgas senast 2030.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625330" y="5922758"/>
            <a:ext cx="1037555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95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Mton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701917" y="6553665"/>
            <a:ext cx="862224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KBPWGI+Calibri"/>
                <a:cs typeface="KBPWGI+Calibri"/>
              </a:rPr>
              <a:t>Datakälla: IEA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338560" y="6599100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898989"/>
                </a:solidFill>
                <a:latin typeface="KBPWGI+Calibri"/>
                <a:cs typeface="KBPWGI+Calibri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6804660" y="2935351"/>
            <a:ext cx="4791074" cy="2541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922264" y="0"/>
            <a:ext cx="629412" cy="334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23153" y="180296"/>
            <a:ext cx="77821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KBPWGI+Calibri"/>
                <a:cs typeface="KBPWGI+Calibri"/>
              </a:rPr>
              <a:t>Confidential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9392" y="427141"/>
            <a:ext cx="9808251" cy="96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Den politiska drivkraften bakom förnybar vätgas är</a:t>
            </a:r>
            <a:r>
              <a:rPr sz="3200" b="1" spc="-19" dirty="0">
                <a:solidFill>
                  <a:srgbClr val="164193"/>
                </a:solidFill>
                <a:latin typeface="TWBBLK+Calibri Bold"/>
                <a:cs typeface="TWBBLK+Calibri Bold"/>
              </a:rPr>
              <a:t> </a:t>
            </a:r>
            <a:r>
              <a:rPr sz="32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stark,</a:t>
            </a:r>
          </a:p>
          <a:p>
            <a:pPr marL="0" marR="0">
              <a:lnSpc>
                <a:spcPts val="3395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men</a:t>
            </a:r>
            <a:r>
              <a:rPr sz="3200" b="1" spc="-10" dirty="0">
                <a:solidFill>
                  <a:srgbClr val="164193"/>
                </a:solidFill>
                <a:latin typeface="TWBBLK+Calibri Bold"/>
                <a:cs typeface="TWBBLK+Calibri Bold"/>
              </a:rPr>
              <a:t> </a:t>
            </a:r>
            <a:r>
              <a:rPr sz="32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betydande utmaningar kvarstår fortfarande.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0728" y="1796401"/>
            <a:ext cx="6335309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Enorm</a:t>
            </a:r>
            <a:r>
              <a:rPr lang="en-GB"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t </a:t>
            </a:r>
            <a:r>
              <a:rPr lang="en-GB"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behov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av</a:t>
            </a:r>
            <a:r>
              <a:rPr lang="en-GB"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mer</a:t>
            </a:r>
            <a:r>
              <a:rPr lang="en-GB"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förnybar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kapacitet i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EU</a:t>
            </a:r>
            <a:r>
              <a:rPr sz="2000" spc="-11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(+</a:t>
            </a:r>
            <a:r>
              <a:rPr sz="1800" spc="1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300 </a:t>
            </a:r>
            <a:r>
              <a:rPr lang="en-GB" sz="1800" dirty="0">
                <a:solidFill>
                  <a:srgbClr val="000000"/>
                </a:solidFill>
                <a:latin typeface="KBPWGI+Calibri"/>
                <a:cs typeface="KBPWGI+Calibri"/>
              </a:rPr>
              <a:t>GW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 för </a:t>
            </a:r>
          </a:p>
          <a:p>
            <a:pPr marL="228600" marR="0">
              <a:lnSpc>
                <a:spcPts val="2064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err="1">
                <a:solidFill>
                  <a:srgbClr val="000000"/>
                </a:solidFill>
                <a:latin typeface="KBPWGI+Calibri"/>
                <a:cs typeface="KBPWGI+Calibri"/>
              </a:rPr>
              <a:t>a</a:t>
            </a:r>
            <a:r>
              <a:rPr lang="en-GB" sz="1800" dirty="0" err="1">
                <a:solidFill>
                  <a:srgbClr val="000000"/>
                </a:solidFill>
                <a:latin typeface="KBPWGI+Calibri"/>
                <a:cs typeface="KBPWGI+Calibri"/>
              </a:rPr>
              <a:t>tt</a:t>
            </a:r>
            <a:r>
              <a:rPr lang="en-GB" sz="18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800" dirty="0" err="1">
                <a:solidFill>
                  <a:srgbClr val="000000"/>
                </a:solidFill>
                <a:latin typeface="KBPWGI+Calibri"/>
                <a:cs typeface="KBPWGI+Calibri"/>
              </a:rPr>
              <a:t>producera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 10 </a:t>
            </a:r>
            <a:r>
              <a:rPr lang="en-GB" sz="1800" dirty="0" err="1">
                <a:solidFill>
                  <a:srgbClr val="000000"/>
                </a:solidFill>
                <a:latin typeface="KBPWGI+Calibri"/>
                <a:cs typeface="KBPWGI+Calibri"/>
              </a:rPr>
              <a:t>miljoner</a:t>
            </a:r>
            <a:r>
              <a:rPr lang="en-GB" sz="1800" dirty="0">
                <a:solidFill>
                  <a:srgbClr val="000000"/>
                </a:solidFill>
                <a:latin typeface="KBPWGI+Calibri"/>
                <a:cs typeface="KBPWGI+Calibri"/>
              </a:rPr>
              <a:t> ton </a:t>
            </a:r>
            <a:r>
              <a:rPr lang="en-GB" sz="1800" dirty="0" err="1">
                <a:solidFill>
                  <a:srgbClr val="000000"/>
                </a:solidFill>
                <a:latin typeface="KBPWGI+Calibri"/>
                <a:cs typeface="KBPWGI+Calibri"/>
              </a:rPr>
              <a:t>vätgas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51853" y="2353230"/>
            <a:ext cx="4611728" cy="533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595959"/>
                </a:solidFill>
                <a:latin typeface="TWBBLK+Calibri Bold"/>
                <a:cs typeface="TWBBLK+Calibri Bold"/>
              </a:rPr>
              <a:t>UTJÄMNADE KOSTNADER FÖR VÄTGASPRODUKTION</a:t>
            </a:r>
          </a:p>
          <a:p>
            <a:pPr marL="780288" marR="0">
              <a:lnSpc>
                <a:spcPts val="1948"/>
              </a:lnSpc>
              <a:spcBef>
                <a:spcPts val="57"/>
              </a:spcBef>
              <a:spcAft>
                <a:spcPts val="0"/>
              </a:spcAft>
            </a:pPr>
            <a:r>
              <a:rPr sz="1600" b="1" dirty="0">
                <a:solidFill>
                  <a:srgbClr val="595959"/>
                </a:solidFill>
                <a:latin typeface="TWBBLK+Calibri Bold"/>
                <a:cs typeface="TWBBLK+Calibri Bold"/>
              </a:rPr>
              <a:t>FRÅN FÖRNYBARA ENERGIKÄLLOR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0728" y="2700133"/>
            <a:ext cx="635018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6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Elektrolystekniken</a:t>
            </a:r>
            <a:r>
              <a:rPr sz="2000" b="1" spc="10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är</a:t>
            </a:r>
            <a:r>
              <a:rPr sz="2000" spc="-11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mogen </a:t>
            </a:r>
            <a:r>
              <a:rPr sz="2000" dirty="0">
                <a:solidFill>
                  <a:srgbClr val="000000"/>
                </a:solidFill>
                <a:latin typeface="JDGQNU+Calibri"/>
                <a:cs typeface="JDGQNU+Calibri"/>
              </a:rPr>
              <a:t>men </a:t>
            </a:r>
            <a:r>
              <a:rPr lang="en-GB" sz="2000" dirty="0">
                <a:solidFill>
                  <a:srgbClr val="000000"/>
                </a:solidFill>
                <a:latin typeface="JDGQNU+Calibri"/>
                <a:cs typeface="JDGQNU+Calibri"/>
              </a:rPr>
              <a:t>med</a:t>
            </a:r>
            <a:r>
              <a:rPr sz="2000" dirty="0">
                <a:solidFill>
                  <a:srgbClr val="000000"/>
                </a:solidFill>
                <a:latin typeface="JDGQNU+Calibri"/>
                <a:cs typeface="JDGQNU+Calibri"/>
              </a:rPr>
              <a:t> ”</a:t>
            </a:r>
            <a:r>
              <a:rPr lang="en-GB" sz="2000" dirty="0" err="1">
                <a:solidFill>
                  <a:srgbClr val="000000"/>
                </a:solidFill>
                <a:latin typeface="+mj-lt"/>
                <a:cs typeface="JDGQNU+Calibri"/>
              </a:rPr>
              <a:t>svagheter</a:t>
            </a:r>
            <a:r>
              <a:rPr sz="2000" dirty="0">
                <a:solidFill>
                  <a:srgbClr val="000000"/>
                </a:solidFill>
                <a:latin typeface="JDGQNU+Calibri"/>
                <a:cs typeface="JDGQNU+Calibri"/>
              </a:rPr>
              <a:t>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0728" y="3352659"/>
            <a:ext cx="584652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Transport</a:t>
            </a:r>
            <a:r>
              <a:rPr sz="2000" b="1" spc="1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av</a:t>
            </a:r>
            <a:r>
              <a:rPr sz="2000" spc="-13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sz="2000" spc="-10" dirty="0" err="1">
                <a:solidFill>
                  <a:srgbClr val="000000"/>
                </a:solidFill>
                <a:latin typeface="KBPWGI+Calibri"/>
                <a:cs typeface="KBPWGI+Calibri"/>
              </a:rPr>
              <a:t>vätgas</a:t>
            </a:r>
            <a:r>
              <a:rPr sz="2000" spc="19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över långa</a:t>
            </a:r>
            <a:r>
              <a:rPr sz="2000" spc="1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sträckor är </a:t>
            </a:r>
            <a:r>
              <a:rPr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ineffektiv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endParaRPr lang="en-GB" sz="2000" dirty="0">
              <a:solidFill>
                <a:srgbClr val="000000"/>
              </a:solidFill>
              <a:latin typeface="KBPWGI+Calibri"/>
              <a:cs typeface="KBPWGI+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9328" y="3622407"/>
            <a:ext cx="26360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b="1" dirty="0" err="1">
                <a:solidFill>
                  <a:srgbClr val="000000"/>
                </a:solidFill>
                <a:cs typeface="TWBBLK+Calibri Bold"/>
              </a:rPr>
              <a:t>och</a:t>
            </a:r>
            <a:r>
              <a:rPr lang="en-GB"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saknar</a:t>
            </a:r>
            <a:r>
              <a:rPr lang="en-GB" sz="2000" b="1" spc="-1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infrastruktur</a:t>
            </a:r>
            <a:endParaRPr sz="2000" b="1" dirty="0">
              <a:solidFill>
                <a:srgbClr val="000000"/>
              </a:solidFill>
              <a:latin typeface="TWBBLK+Calibri Bold"/>
              <a:cs typeface="TWBBLK+Calibri 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0728" y="4273155"/>
            <a:ext cx="6303205" cy="1158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Produktionskostnaden för förnybar </a:t>
            </a:r>
            <a:r>
              <a:rPr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vätgas</a:t>
            </a:r>
            <a:r>
              <a:rPr sz="2000" spc="13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sz="2000" b="1" spc="13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är</a:t>
            </a:r>
            <a:r>
              <a:rPr sz="2000" b="1" spc="12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inte</a:t>
            </a:r>
          </a:p>
          <a:p>
            <a:pPr marL="228600" marR="0">
              <a:lnSpc>
                <a:spcPts val="2127"/>
              </a:lnSpc>
              <a:spcBef>
                <a:spcPts val="50"/>
              </a:spcBef>
              <a:spcAft>
                <a:spcPts val="0"/>
              </a:spcAft>
            </a:pPr>
            <a:r>
              <a:rPr lang="en-GB"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finansiellt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konkurrenskraftig</a:t>
            </a:r>
            <a:r>
              <a:rPr sz="2000" b="1" spc="13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med konventionell</a:t>
            </a:r>
          </a:p>
          <a:p>
            <a:pPr marL="228600" marR="0">
              <a:lnSpc>
                <a:spcPts val="2123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srgbClr val="000000"/>
                </a:solidFill>
                <a:latin typeface="KBPWGI+Calibri"/>
                <a:cs typeface="KBPWGI+Calibri"/>
              </a:rPr>
              <a:t>p</a:t>
            </a:r>
            <a:r>
              <a:rPr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roduktion</a:t>
            </a:r>
            <a:r>
              <a:rPr lang="en-GB" sz="2000" dirty="0">
                <a:solidFill>
                  <a:srgbClr val="000000"/>
                </a:solidFill>
                <a:latin typeface="KBPWGI+Calibri"/>
                <a:cs typeface="KBPWGI+Calibri"/>
              </a:rPr>
              <a:t>,</a:t>
            </a:r>
            <a:r>
              <a:rPr sz="2000" spc="13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lägre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kostnader för</a:t>
            </a:r>
          </a:p>
          <a:p>
            <a:pPr marL="228600" marR="0">
              <a:lnSpc>
                <a:spcPts val="21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förnybar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el </a:t>
            </a:r>
            <a:r>
              <a:rPr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och</a:t>
            </a:r>
            <a:r>
              <a:rPr sz="2000" spc="18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sz="2000" b="1" dirty="0">
                <a:solidFill>
                  <a:srgbClr val="000000"/>
                </a:solidFill>
                <a:cs typeface="TWBBLK+Calibri Bold"/>
              </a:rPr>
              <a:t>“e</a:t>
            </a:r>
            <a:r>
              <a:rPr sz="2000" b="1" dirty="0" err="1">
                <a:solidFill>
                  <a:srgbClr val="000000"/>
                </a:solidFill>
                <a:cs typeface="TWBBLK+Calibri Bold"/>
              </a:rPr>
              <a:t>lektroly</a:t>
            </a:r>
            <a:r>
              <a:rPr lang="en-GB" sz="2000" b="1" dirty="0" err="1">
                <a:solidFill>
                  <a:srgbClr val="000000"/>
                </a:solidFill>
                <a:cs typeface="TWBBLK+Calibri Bold"/>
              </a:rPr>
              <a:t>zers</a:t>
            </a:r>
            <a:r>
              <a:rPr lang="en-GB" sz="2000" b="1" dirty="0">
                <a:solidFill>
                  <a:srgbClr val="000000"/>
                </a:solidFill>
                <a:cs typeface="TWBBLK+Calibri Bold"/>
              </a:rPr>
              <a:t>” </a:t>
            </a:r>
            <a:r>
              <a:rPr lang="en-GB"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behövs</a:t>
            </a:r>
            <a:endParaRPr sz="2000" b="1" dirty="0">
              <a:solidFill>
                <a:srgbClr val="000000"/>
              </a:solidFill>
              <a:latin typeface="TWBBLK+Calibri Bold"/>
              <a:cs typeface="TWBBLK+Calibri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0728" y="5736526"/>
            <a:ext cx="6345710" cy="859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Ingen </a:t>
            </a:r>
            <a:r>
              <a:rPr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marknad</a:t>
            </a:r>
            <a:r>
              <a:rPr sz="2000" b="1" spc="1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för</a:t>
            </a:r>
            <a:r>
              <a:rPr sz="2000" spc="-1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sz="2000" spc="-10" dirty="0" err="1">
                <a:solidFill>
                  <a:srgbClr val="000000"/>
                </a:solidFill>
                <a:latin typeface="KBPWGI+Calibri"/>
                <a:cs typeface="KBPWGI+Calibri"/>
              </a:rPr>
              <a:t>vätgas</a:t>
            </a:r>
            <a:r>
              <a:rPr sz="2000" spc="19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för att fastställa ett pris:</a:t>
            </a:r>
          </a:p>
          <a:p>
            <a:pPr marL="228600" marR="0">
              <a:lnSpc>
                <a:spcPts val="215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spc="12" dirty="0">
                <a:solidFill>
                  <a:srgbClr val="000000"/>
                </a:solidFill>
                <a:latin typeface="KBPWGI+Calibri"/>
                <a:cs typeface="KBPWGI+Calibri"/>
              </a:rPr>
              <a:t>En </a:t>
            </a:r>
            <a:r>
              <a:rPr lang="en-GB" sz="2000" spc="12" dirty="0" err="1">
                <a:solidFill>
                  <a:srgbClr val="000000"/>
                </a:solidFill>
                <a:latin typeface="KBPWGI+Calibri"/>
                <a:cs typeface="KBPWGI+Calibri"/>
              </a:rPr>
              <a:t>större</a:t>
            </a:r>
            <a:r>
              <a:rPr sz="2000" spc="12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efterfrågan på </a:t>
            </a:r>
            <a:r>
              <a:rPr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förnybart</a:t>
            </a:r>
            <a:r>
              <a:rPr sz="2000" spc="-12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sz="2000" spc="-12" dirty="0" err="1">
                <a:solidFill>
                  <a:srgbClr val="000000"/>
                </a:solidFill>
                <a:latin typeface="KBPWGI+Calibri"/>
                <a:cs typeface="KBPWGI+Calibri"/>
              </a:rPr>
              <a:t>vätgas</a:t>
            </a:r>
            <a:r>
              <a:rPr sz="2000" spc="-17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behövs för att</a:t>
            </a:r>
          </a:p>
          <a:p>
            <a:pPr marL="228600" marR="0">
              <a:lnSpc>
                <a:spcPts val="2148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få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investeringar</a:t>
            </a:r>
            <a:r>
              <a:rPr lang="en-GB" sz="20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mer</a:t>
            </a:r>
            <a:r>
              <a:rPr lang="en-GB" sz="20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attraktiva</a:t>
            </a:r>
            <a:endParaRPr sz="2000" dirty="0">
              <a:solidFill>
                <a:srgbClr val="000000"/>
              </a:solidFill>
              <a:latin typeface="KBPWGI+Calibri"/>
              <a:cs typeface="KBPWGI+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7600315" y="1385315"/>
            <a:ext cx="4663440" cy="5273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922264" y="0"/>
            <a:ext cx="629412" cy="334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23153" y="180296"/>
            <a:ext cx="77821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KBPWGI+Calibri"/>
                <a:cs typeface="KBPWGI+Calibri"/>
              </a:rPr>
              <a:t>Confidential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3984" y="466108"/>
            <a:ext cx="9491199" cy="998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1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EIB stödjer investeringar som påskyndar förnybar vätgas-</a:t>
            </a:r>
          </a:p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1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användning i hela</a:t>
            </a:r>
            <a:r>
              <a:rPr sz="3100" b="1" spc="-17" dirty="0">
                <a:solidFill>
                  <a:srgbClr val="164193"/>
                </a:solidFill>
                <a:latin typeface="TWBBLK+Calibri Bold"/>
                <a:cs typeface="TWBBLK+Calibri Bold"/>
              </a:rPr>
              <a:t> </a:t>
            </a:r>
            <a:r>
              <a:rPr sz="31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värdekedjan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5592" y="1900317"/>
            <a:ext cx="6338180" cy="27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1.</a:t>
            </a:r>
            <a:r>
              <a:rPr sz="1800" spc="1731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Skapa </a:t>
            </a:r>
            <a:r>
              <a:rPr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ytterligare kapacitet för förnybar energi </a:t>
            </a:r>
            <a:r>
              <a:rPr sz="1800" dirty="0" err="1">
                <a:solidFill>
                  <a:srgbClr val="000000"/>
                </a:solidFill>
                <a:latin typeface="KBPWGI+Calibri"/>
                <a:cs typeface="KBPWGI+Calibri"/>
              </a:rPr>
              <a:t>och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dedikerad</a:t>
            </a:r>
            <a:endParaRPr sz="1800" b="1" dirty="0">
              <a:solidFill>
                <a:srgbClr val="000000"/>
              </a:solidFill>
              <a:latin typeface="TWBBLK+Calibri Bold"/>
              <a:cs typeface="TWBBLK+Calibri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0600" y="2167017"/>
            <a:ext cx="1365230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infrastruktur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5592" y="2590690"/>
            <a:ext cx="6464055" cy="27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2.</a:t>
            </a:r>
            <a:r>
              <a:rPr sz="1800" spc="1767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Stödja industriområden för att </a:t>
            </a:r>
            <a:r>
              <a:rPr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ersätta lokal </a:t>
            </a:r>
            <a:r>
              <a:rPr sz="18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konventionell</a:t>
            </a:r>
            <a:r>
              <a:rPr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endParaRPr sz="1800" dirty="0">
              <a:solidFill>
                <a:srgbClr val="000000"/>
              </a:solidFill>
              <a:latin typeface="KBPWGI+Calibri"/>
              <a:cs typeface="KBPWGI+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60738" y="2721642"/>
            <a:ext cx="749293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5C8C46"/>
                </a:solidFill>
                <a:latin typeface="SBSJVS+Arial Bold"/>
                <a:cs typeface="SBSJVS+Arial Bold"/>
              </a:rPr>
              <a:t>IBERDROL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97963" y="2863524"/>
            <a:ext cx="2069385" cy="27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 err="1">
                <a:solidFill>
                  <a:srgbClr val="000000"/>
                </a:solidFill>
                <a:latin typeface="KBPWGI+Calibri"/>
                <a:cs typeface="KBPWGI+Calibri"/>
              </a:rPr>
              <a:t>vätgas</a:t>
            </a:r>
            <a:r>
              <a:rPr sz="1800" dirty="0" err="1">
                <a:solidFill>
                  <a:srgbClr val="000000"/>
                </a:solidFill>
                <a:latin typeface="KBPWGI+Calibri"/>
                <a:cs typeface="KBPWGI+Calibri"/>
              </a:rPr>
              <a:t>produktion</a:t>
            </a:r>
            <a:endParaRPr sz="1800" dirty="0">
              <a:solidFill>
                <a:srgbClr val="000000"/>
              </a:solidFill>
              <a:latin typeface="KBPWGI+Calibri"/>
              <a:cs typeface="KBPWGI+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5592" y="3284363"/>
            <a:ext cx="6037410" cy="693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3.</a:t>
            </a:r>
            <a:r>
              <a:rPr sz="1800" spc="1767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Förbättra </a:t>
            </a:r>
            <a:r>
              <a:rPr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konkurrenskraften</a:t>
            </a:r>
            <a:r>
              <a:rPr sz="1800" b="1" spc="14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för</a:t>
            </a:r>
            <a:r>
              <a:rPr sz="1800" spc="-12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vätgas-produktionsteknik</a:t>
            </a:r>
          </a:p>
          <a:p>
            <a:pPr marL="0" marR="0">
              <a:lnSpc>
                <a:spcPts val="2197"/>
              </a:lnSpc>
              <a:spcBef>
                <a:spcPts val="113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4.</a:t>
            </a:r>
            <a:r>
              <a:rPr sz="1800" spc="1767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800" dirty="0" err="1">
                <a:solidFill>
                  <a:srgbClr val="000000"/>
                </a:solidFill>
                <a:latin typeface="KBPWGI+Calibri"/>
                <a:cs typeface="KBPWGI+Calibri"/>
              </a:rPr>
              <a:t>Stödja</a:t>
            </a:r>
            <a:r>
              <a:rPr lang="en-GB" sz="1800" dirty="0">
                <a:solidFill>
                  <a:srgbClr val="000000"/>
                </a:solidFill>
                <a:latin typeface="KBPWGI+Calibri"/>
                <a:cs typeface="KBPWGI+Calibri"/>
              </a:rPr>
              <a:t> “early adopters”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sz="1800" dirty="0" err="1">
                <a:solidFill>
                  <a:srgbClr val="000000"/>
                </a:solidFill>
                <a:latin typeface="KBPWGI+Calibri"/>
                <a:cs typeface="KBPWGI+Calibri"/>
              </a:rPr>
              <a:t>av</a:t>
            </a:r>
            <a:r>
              <a:rPr lang="en-GB" sz="18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8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slutanvändar</a:t>
            </a:r>
            <a:r>
              <a:rPr lang="en-GB"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e</a:t>
            </a:r>
            <a:r>
              <a:rPr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(t.ex. H2-stål)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5592" y="4131708"/>
            <a:ext cx="6858548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5.</a:t>
            </a:r>
            <a:r>
              <a:rPr sz="1800" spc="1731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Möjliggöra </a:t>
            </a:r>
            <a:r>
              <a:rPr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positiv nettoeffekt</a:t>
            </a:r>
            <a:r>
              <a:rPr sz="1800" b="1" spc="10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KBPWGI+Calibri"/>
                <a:cs typeface="KBPWGI+Calibri"/>
              </a:rPr>
              <a:t>på</a:t>
            </a:r>
            <a:r>
              <a:rPr sz="1800" spc="13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energitillgången och utfasningen</a:t>
            </a:r>
          </a:p>
          <a:p>
            <a:pPr marL="445008" marR="0">
              <a:lnSpc>
                <a:spcPts val="213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av fossila bränslen</a:t>
            </a:r>
            <a:r>
              <a:rPr sz="1800" b="1" spc="17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i </a:t>
            </a:r>
            <a:r>
              <a:rPr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elförsörjningen</a:t>
            </a:r>
            <a:r>
              <a:rPr sz="1800" b="1" spc="24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1800" dirty="0">
                <a:solidFill>
                  <a:srgbClr val="000000"/>
                </a:solidFill>
                <a:latin typeface="JDGQNU+Calibri"/>
                <a:cs typeface="JDGQNU+Calibri"/>
              </a:rPr>
              <a:t>– 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särskilt relevant </a:t>
            </a:r>
            <a:r>
              <a:rPr lang="en-GB" sz="1800" dirty="0">
                <a:solidFill>
                  <a:srgbClr val="000000"/>
                </a:solidFill>
                <a:latin typeface="KBPWGI+Calibri"/>
                <a:cs typeface="KBPWGI+Calibri"/>
              </a:rPr>
              <a:t>för </a:t>
            </a:r>
            <a:r>
              <a:rPr lang="en-GB" dirty="0" err="1">
                <a:solidFill>
                  <a:srgbClr val="000000"/>
                </a:solidFill>
                <a:latin typeface="KBPWGI+Calibri"/>
                <a:cs typeface="KBPWGI+Calibri"/>
              </a:rPr>
              <a:t>fordonssektorn</a:t>
            </a:r>
            <a:endParaRPr sz="1800" dirty="0">
              <a:solidFill>
                <a:srgbClr val="000000"/>
              </a:solidFill>
              <a:latin typeface="KBPWGI+Calibri"/>
              <a:cs typeface="KBPWGI+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0758" y="4851850"/>
            <a:ext cx="260604" cy="277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7"/>
              </a:lnSpc>
              <a:spcBef>
                <a:spcPts val="0"/>
              </a:spcBef>
              <a:spcAft>
                <a:spcPts val="0"/>
              </a:spcAft>
            </a:pPr>
            <a:r>
              <a:rPr sz="1700" i="1" dirty="0">
                <a:solidFill>
                  <a:srgbClr val="DD8872"/>
                </a:solidFill>
                <a:latin typeface="VLOGAH+Times New Roman Italic"/>
                <a:cs typeface="VLOGAH+Times New Roman Italic"/>
              </a:rPr>
              <a:t>9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5592" y="5156217"/>
            <a:ext cx="5761569" cy="27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Enligt</a:t>
            </a:r>
            <a:r>
              <a:rPr lang="en-GB"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EIBs </a:t>
            </a:r>
            <a:r>
              <a:rPr lang="en-GB" b="1" dirty="0">
                <a:solidFill>
                  <a:srgbClr val="000000"/>
                </a:solidFill>
                <a:latin typeface="TWBBLK+Calibri Bold"/>
                <a:cs typeface="TWBBLK+Calibri Bold"/>
              </a:rPr>
              <a:t>E</a:t>
            </a:r>
            <a:r>
              <a:rPr sz="18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nergi</a:t>
            </a:r>
            <a:r>
              <a:rPr lang="en-GB"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-</a:t>
            </a:r>
            <a:r>
              <a:rPr sz="18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utlåningspoli</a:t>
            </a:r>
            <a:r>
              <a:rPr lang="en-GB"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cy</a:t>
            </a:r>
            <a:r>
              <a:rPr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lang="en-GB"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ska EIB </a:t>
            </a:r>
            <a:r>
              <a:rPr lang="en-GB" sz="18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vara</a:t>
            </a:r>
            <a:r>
              <a:rPr lang="en-GB"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18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teknikneutral</a:t>
            </a:r>
            <a:endParaRPr sz="1800" b="1" dirty="0">
              <a:solidFill>
                <a:srgbClr val="000000"/>
              </a:solidFill>
              <a:latin typeface="TWBBLK+Calibri Bold"/>
              <a:cs typeface="TWBBLK+Calibri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5592" y="5579889"/>
            <a:ext cx="6674853" cy="27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EIBs </a:t>
            </a:r>
            <a:r>
              <a:rPr sz="18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Klimat</a:t>
            </a:r>
            <a:r>
              <a:rPr lang="en-GB" b="1" spc="-10" dirty="0">
                <a:solidFill>
                  <a:srgbClr val="000000"/>
                </a:solidFill>
                <a:latin typeface="TWBBLK+Calibri Bold"/>
                <a:cs typeface="TWBBLK+Calibri Bold"/>
              </a:rPr>
              <a:t>-</a:t>
            </a:r>
            <a:r>
              <a:rPr sz="18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färdplan</a:t>
            </a:r>
            <a:r>
              <a:rPr sz="1800" b="1" spc="15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1800" dirty="0" err="1">
                <a:solidFill>
                  <a:srgbClr val="000000"/>
                </a:solidFill>
                <a:latin typeface="KBPWGI+Calibri"/>
                <a:cs typeface="KBPWGI+Calibri"/>
              </a:rPr>
              <a:t>definierar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8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hållbarhet</a:t>
            </a:r>
            <a:r>
              <a:rPr sz="18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1800" dirty="0">
                <a:solidFill>
                  <a:srgbClr val="000000"/>
                </a:solidFill>
                <a:latin typeface="KBPWGI+Calibri"/>
                <a:cs typeface="KBPWGI+Calibri"/>
              </a:rPr>
              <a:t>i </a:t>
            </a:r>
            <a:r>
              <a:rPr sz="1800" dirty="0" err="1">
                <a:solidFill>
                  <a:srgbClr val="000000"/>
                </a:solidFill>
                <a:latin typeface="KBPWGI+Calibri"/>
                <a:cs typeface="KBPWGI+Calibri"/>
              </a:rPr>
              <a:t>vätgasproduktion</a:t>
            </a:r>
            <a:endParaRPr sz="1800" dirty="0">
              <a:solidFill>
                <a:srgbClr val="000000"/>
              </a:solidFill>
              <a:latin typeface="KBPWGI+Calibri"/>
              <a:cs typeface="KBPWGI+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32008" y="5949807"/>
            <a:ext cx="201939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95959"/>
                </a:solidFill>
                <a:latin typeface="PIUVFI+Times New Roman"/>
                <a:cs typeface="PIUVFI+Times New Roman"/>
              </a:rPr>
              <a:t>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583924" y="6628341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KBPWGI+Calibri"/>
                <a:cs typeface="KBPWGI+Calibri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/>
          <p:cNvSpPr/>
          <p:nvPr/>
        </p:nvSpPr>
        <p:spPr>
          <a:xfrm>
            <a:off x="8704580" y="2358136"/>
            <a:ext cx="1506855" cy="3005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6854317" y="4705985"/>
            <a:ext cx="1691894" cy="654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4317" y="3409060"/>
            <a:ext cx="1691894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6697" y="2381631"/>
            <a:ext cx="1690369" cy="64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55710" y="1678685"/>
            <a:ext cx="2435606" cy="2849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2264" y="0"/>
            <a:ext cx="629412" cy="334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23153" y="180296"/>
            <a:ext cx="77821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KBPWGI+Calibri"/>
                <a:cs typeface="KBPWGI+Calibri"/>
              </a:rPr>
              <a:t>Confidential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3192" y="520972"/>
            <a:ext cx="5750882" cy="999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1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Förnybar vätgas: Investerings- och</a:t>
            </a:r>
          </a:p>
          <a:p>
            <a:pPr marL="0" marR="0">
              <a:lnSpc>
                <a:spcPts val="3779"/>
              </a:lnSpc>
              <a:spcBef>
                <a:spcPts val="12"/>
              </a:spcBef>
              <a:spcAft>
                <a:spcPts val="0"/>
              </a:spcAft>
            </a:pPr>
            <a:r>
              <a:rPr sz="31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finansieringsutmaningar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706102" y="1683384"/>
            <a:ext cx="885831" cy="23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SBSJVS+Arial Bold"/>
                <a:cs typeface="SBSJVS+Arial Bold"/>
              </a:rPr>
              <a:t>Exempel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8912" y="2351137"/>
            <a:ext cx="567712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15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EIB stöder</a:t>
            </a:r>
            <a:r>
              <a:rPr sz="2000" spc="1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alla</a:t>
            </a:r>
            <a:r>
              <a:rPr sz="2000" b="1" spc="-1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segment i </a:t>
            </a:r>
            <a:r>
              <a:rPr lang="en-GB"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vätgas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-</a:t>
            </a:r>
            <a:r>
              <a:rPr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värdekedjan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med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28993" y="2391093"/>
            <a:ext cx="1677882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 err="1">
                <a:solidFill>
                  <a:srgbClr val="FFFFFF"/>
                </a:solidFill>
                <a:latin typeface="SBSJVS+Arial Bold"/>
                <a:cs typeface="SBSJVS+Arial Bold"/>
              </a:rPr>
              <a:t>Tillhanda</a:t>
            </a:r>
            <a:endParaRPr lang="en-GB" sz="1800" b="1" dirty="0">
              <a:solidFill>
                <a:srgbClr val="FFFFFF"/>
              </a:solidFill>
              <a:latin typeface="SBSJVS+Arial Bold"/>
              <a:cs typeface="SBSJVS+Arial Bold"/>
            </a:endParaRPr>
          </a:p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 err="1">
                <a:solidFill>
                  <a:srgbClr val="FFFFFF"/>
                </a:solidFill>
                <a:latin typeface="SBSJVS+Arial Bold"/>
                <a:cs typeface="SBSJVS+Arial Bold"/>
              </a:rPr>
              <a:t>hållande</a:t>
            </a:r>
            <a:endParaRPr sz="1800" b="1" dirty="0">
              <a:solidFill>
                <a:srgbClr val="FFFFFF"/>
              </a:solidFill>
              <a:latin typeface="SBSJVS+Arial Bold"/>
              <a:cs typeface="SBSJVS+Arial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35996" y="2386956"/>
            <a:ext cx="883017" cy="238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7"/>
              </a:lnSpc>
              <a:spcBef>
                <a:spcPts val="0"/>
              </a:spcBef>
              <a:spcAft>
                <a:spcPts val="0"/>
              </a:spcAft>
            </a:pPr>
            <a:r>
              <a:rPr sz="700" b="1" i="1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100</a:t>
            </a:r>
            <a:r>
              <a:rPr sz="700" b="1" i="1" spc="10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 </a:t>
            </a:r>
            <a:r>
              <a:rPr sz="700" b="1" i="1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miljoner</a:t>
            </a:r>
          </a:p>
          <a:p>
            <a:pPr marL="0" marR="0">
              <a:lnSpc>
                <a:spcPts val="777"/>
              </a:lnSpc>
              <a:spcBef>
                <a:spcPts val="26"/>
              </a:spcBef>
              <a:spcAft>
                <a:spcPts val="0"/>
              </a:spcAft>
            </a:pPr>
            <a:r>
              <a:rPr sz="700" b="1" i="1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euro/Företagsrisk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81812" y="2620885"/>
            <a:ext cx="484289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000" dirty="0" err="1">
                <a:solidFill>
                  <a:srgbClr val="000000"/>
                </a:solidFill>
                <a:latin typeface="+mj-lt"/>
                <a:cs typeface="TWBBLK+Calibri Bold"/>
              </a:rPr>
              <a:t>ett</a:t>
            </a:r>
            <a:r>
              <a:rPr lang="en-GB" sz="2000" dirty="0">
                <a:solidFill>
                  <a:srgbClr val="000000"/>
                </a:solidFill>
                <a:latin typeface="+mj-lt"/>
                <a:cs typeface="TWBBLK+Calibri Bold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brett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spektrum av finansiella produkter.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635996" y="2757288"/>
            <a:ext cx="883017" cy="238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7"/>
              </a:lnSpc>
              <a:spcBef>
                <a:spcPts val="0"/>
              </a:spcBef>
              <a:spcAft>
                <a:spcPts val="0"/>
              </a:spcAft>
            </a:pPr>
            <a:r>
              <a:rPr sz="700" b="1" i="1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180</a:t>
            </a:r>
            <a:r>
              <a:rPr sz="700" b="1" i="1" spc="10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 </a:t>
            </a:r>
            <a:r>
              <a:rPr sz="700" b="1" i="1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miljoner</a:t>
            </a:r>
          </a:p>
          <a:p>
            <a:pPr marL="0" marR="0">
              <a:lnSpc>
                <a:spcPts val="777"/>
              </a:lnSpc>
              <a:spcBef>
                <a:spcPts val="26"/>
              </a:spcBef>
              <a:spcAft>
                <a:spcPts val="0"/>
              </a:spcAft>
            </a:pPr>
            <a:r>
              <a:rPr sz="700" b="1" i="1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euro/Företagsrisk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38912" y="3197211"/>
            <a:ext cx="6016949" cy="8882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15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De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viktigaste </a:t>
            </a:r>
            <a:r>
              <a:rPr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finansieringsutmaningarna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b="1" dirty="0" err="1">
                <a:solidFill>
                  <a:srgbClr val="000000"/>
                </a:solidFill>
                <a:latin typeface="TWBBLK+Calibri Bold"/>
                <a:cs typeface="TWBBLK+Calibri Bold"/>
              </a:rPr>
              <a:t>är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:</a:t>
            </a:r>
          </a:p>
          <a:p>
            <a:pPr marL="342900" marR="0">
              <a:lnSpc>
                <a:spcPts val="2124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tillgång till el, långsiktiga leverans- </a:t>
            </a:r>
            <a:r>
              <a:rPr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och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KBPWGI+Calibri"/>
                <a:cs typeface="KBPWGI+Calibri"/>
              </a:rPr>
              <a:t>off-take </a:t>
            </a:r>
            <a:r>
              <a:rPr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avtal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,</a:t>
            </a:r>
          </a:p>
          <a:p>
            <a:pPr marL="342900" marR="0">
              <a:lnSpc>
                <a:spcPts val="212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prisrisker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020432" y="3418523"/>
            <a:ext cx="1511498" cy="5571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108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SBSJVS+Arial Bold"/>
                <a:cs typeface="SBSJVS+Arial Bold"/>
              </a:rPr>
              <a:t>Möjliggöra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SBSJVS+Arial Bold"/>
                <a:cs typeface="SBSJVS+Arial Bold"/>
              </a:rPr>
              <a:t>infrastruktur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707624" y="3450962"/>
            <a:ext cx="990238" cy="238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7"/>
              </a:lnSpc>
              <a:spcBef>
                <a:spcPts val="0"/>
              </a:spcBef>
              <a:spcAft>
                <a:spcPts val="0"/>
              </a:spcAft>
            </a:pPr>
            <a:r>
              <a:rPr sz="700" b="1" i="1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40 miljoner</a:t>
            </a:r>
          </a:p>
          <a:p>
            <a:pPr marL="0" marR="0">
              <a:lnSpc>
                <a:spcPts val="777"/>
              </a:lnSpc>
              <a:spcBef>
                <a:spcPts val="26"/>
              </a:spcBef>
              <a:spcAft>
                <a:spcPts val="0"/>
              </a:spcAft>
            </a:pPr>
            <a:r>
              <a:rPr sz="700" b="1" i="1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euro/offentlig sektor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530840" y="3946262"/>
            <a:ext cx="1341677" cy="238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7"/>
              </a:lnSpc>
              <a:spcBef>
                <a:spcPts val="0"/>
              </a:spcBef>
              <a:spcAft>
                <a:spcPts val="0"/>
              </a:spcAft>
            </a:pPr>
            <a:r>
              <a:rPr sz="700" b="1" i="1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40 miljoner</a:t>
            </a:r>
            <a:r>
              <a:rPr sz="700" b="1" i="1" spc="13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 </a:t>
            </a:r>
            <a:r>
              <a:rPr sz="700" b="1" i="1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euro/Quasi-aktie</a:t>
            </a:r>
          </a:p>
          <a:p>
            <a:pPr marL="982979" marR="0">
              <a:lnSpc>
                <a:spcPts val="777"/>
              </a:lnSpc>
              <a:spcBef>
                <a:spcPts val="26"/>
              </a:spcBef>
              <a:spcAft>
                <a:spcPts val="0"/>
              </a:spcAft>
            </a:pPr>
            <a:r>
              <a:rPr sz="700" b="1" i="1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(IEU)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38912" y="4311255"/>
            <a:ext cx="6190779" cy="590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15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KBPWGI+Calibri"/>
                <a:cs typeface="KBPWGI+Calibri"/>
              </a:rPr>
              <a:t>Utmaningar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 förvärras av höga räntor, inflation och</a:t>
            </a:r>
          </a:p>
          <a:p>
            <a:pPr marL="342900" marR="0">
              <a:lnSpc>
                <a:spcPts val="2127"/>
              </a:lnSpc>
              <a:spcBef>
                <a:spcPts val="5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volatila energipriser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392156" y="4638539"/>
            <a:ext cx="1400054" cy="238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77"/>
              </a:lnSpc>
              <a:spcBef>
                <a:spcPts val="0"/>
              </a:spcBef>
              <a:spcAft>
                <a:spcPts val="0"/>
              </a:spcAft>
            </a:pPr>
            <a:r>
              <a:rPr sz="700" b="1" i="1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314</a:t>
            </a:r>
            <a:r>
              <a:rPr sz="700" b="1" i="1" spc="10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 </a:t>
            </a:r>
            <a:r>
              <a:rPr sz="700" b="1" i="1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miljoner</a:t>
            </a:r>
          </a:p>
          <a:p>
            <a:pPr marL="0" marR="0">
              <a:lnSpc>
                <a:spcPts val="777"/>
              </a:lnSpc>
              <a:spcBef>
                <a:spcPts val="26"/>
              </a:spcBef>
              <a:spcAft>
                <a:spcPts val="0"/>
              </a:spcAft>
            </a:pPr>
            <a:r>
              <a:rPr sz="700" b="1" i="1" dirty="0">
                <a:solidFill>
                  <a:srgbClr val="00B050"/>
                </a:solidFill>
                <a:latin typeface="SOTSUT+Arial Bold Italic"/>
                <a:cs typeface="SOTSUT+Arial Bold Italic"/>
              </a:rPr>
              <a:t>euro/projektfinansiering (IEU)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090537" y="4715828"/>
            <a:ext cx="137186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SBSJVS+Arial Bold"/>
                <a:cs typeface="SBSJVS+Arial Bold"/>
              </a:rPr>
              <a:t>Efterfrågan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9338945" y="4971161"/>
            <a:ext cx="2658109" cy="1932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80416" y="6430263"/>
            <a:ext cx="9015730" cy="43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8308" y="5501894"/>
            <a:ext cx="9117839" cy="853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2264" y="0"/>
            <a:ext cx="629412" cy="334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23153" y="180296"/>
            <a:ext cx="77821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KBPWGI+Calibri"/>
                <a:cs typeface="KBPWGI+Calibri"/>
              </a:rPr>
              <a:t>Confidential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9120" y="415816"/>
            <a:ext cx="7718921" cy="518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sz="31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Prioriteringar och tillvägagångssätt utanför </a:t>
            </a:r>
            <a:r>
              <a:rPr sz="3100" b="1" spc="14" dirty="0">
                <a:solidFill>
                  <a:srgbClr val="164193"/>
                </a:solidFill>
                <a:latin typeface="TWBBLK+Calibri Bold"/>
                <a:cs typeface="TWBBLK+Calibri Bold"/>
              </a:rPr>
              <a:t>EU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9120" y="1073644"/>
            <a:ext cx="10512442" cy="1074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Förnybar vätgas har en framträdande plats</a:t>
            </a:r>
            <a:r>
              <a:rPr sz="2000" spc="-14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på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EIB:s Global Gateway-agenda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.</a:t>
            </a:r>
          </a:p>
          <a:p>
            <a:pPr marL="0" marR="0">
              <a:lnSpc>
                <a:spcPts val="2446"/>
              </a:lnSpc>
              <a:spcBef>
                <a:spcPts val="5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Pågående diskussioner med</a:t>
            </a:r>
            <a:r>
              <a:rPr sz="2000" spc="-11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kommissionen om OEU-delen</a:t>
            </a:r>
            <a:r>
              <a:rPr sz="2000" spc="-15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av H2-banken för att</a:t>
            </a:r>
            <a:r>
              <a:rPr sz="2000" spc="13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ge</a:t>
            </a:r>
            <a:r>
              <a:rPr sz="2000" b="1" spc="-14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incitament till</a:t>
            </a:r>
          </a:p>
          <a:p>
            <a:pPr marL="0" marR="0">
              <a:lnSpc>
                <a:spcPts val="2446"/>
              </a:lnSpc>
              <a:spcBef>
                <a:spcPts val="318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import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till EU.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9120" y="2180449"/>
            <a:ext cx="1110362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Finansiering</a:t>
            </a:r>
            <a:r>
              <a:rPr sz="2000" b="1" spc="-1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av rörledningsutveckling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på global nivå:</a:t>
            </a:r>
            <a:r>
              <a:rPr sz="2000" spc="-13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Afrika, Latinamerika, Asien (offentligt och privat).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6028" y="2601073"/>
            <a:ext cx="10133510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JDGQNU+Calibri"/>
                <a:cs typeface="JDGQNU+Calibri"/>
              </a:rPr>
              <a:t>₋</a:t>
            </a:r>
            <a:r>
              <a:rPr sz="2000" spc="2012" dirty="0">
                <a:solidFill>
                  <a:srgbClr val="000000"/>
                </a:solidFill>
                <a:latin typeface="JDGQNU+Calibri"/>
                <a:cs typeface="JDGQN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Viktiga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partner</a:t>
            </a:r>
            <a:r>
              <a:rPr sz="2000" b="1" spc="-14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dirty="0">
                <a:solidFill>
                  <a:srgbClr val="000000"/>
                </a:solidFill>
                <a:latin typeface="JDGQNU+Calibri"/>
                <a:cs typeface="JDGQNU+Calibri"/>
              </a:rPr>
              <a:t>–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EG</a:t>
            </a:r>
            <a:r>
              <a:rPr sz="2000" b="1" spc="-12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och medlemsstaterna (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DE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: Bmwk, GIZ,</a:t>
            </a:r>
            <a:r>
              <a:rPr sz="2000" spc="11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KfW</a:t>
            </a:r>
            <a:r>
              <a:rPr sz="2000" spc="14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och</a:t>
            </a:r>
            <a:r>
              <a:rPr sz="2000" spc="14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NL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: Invest International)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10412" y="3020173"/>
            <a:ext cx="1041975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JDGQNU+Calibri"/>
                <a:cs typeface="JDGQNU+Calibri"/>
              </a:rPr>
              <a:t>₋</a:t>
            </a:r>
            <a:r>
              <a:rPr sz="2000" spc="1628" dirty="0">
                <a:solidFill>
                  <a:srgbClr val="000000"/>
                </a:solidFill>
                <a:latin typeface="JDGQNU+Calibri"/>
                <a:cs typeface="JDGQNU+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KBPWGI+Calibri"/>
                <a:cs typeface="KBPWGI+Calibri"/>
              </a:rPr>
              <a:t>T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ekniskt stöd</a:t>
            </a:r>
            <a:r>
              <a:rPr sz="2000" b="1" spc="-10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och</a:t>
            </a:r>
            <a:r>
              <a:rPr sz="2000" spc="12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investeringsbidrag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engagerar sig</a:t>
            </a:r>
            <a:r>
              <a:rPr sz="2000" spc="13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i investeringar i ett</a:t>
            </a:r>
            <a:r>
              <a:rPr sz="2000" spc="-14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tidigt skede och erbjuder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79474" y="3364851"/>
            <a:ext cx="2715670" cy="691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riskminskning</a:t>
            </a:r>
          </a:p>
          <a:p>
            <a:pPr marL="0" marR="0">
              <a:lnSpc>
                <a:spcPts val="2446"/>
              </a:lnSpc>
              <a:spcBef>
                <a:spcPts val="2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Aktiva </a:t>
            </a:r>
            <a:r>
              <a:rPr sz="20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bidragsfaciliteter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93774" y="4128375"/>
            <a:ext cx="747124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JDGQNU+Calibri"/>
                <a:cs typeface="JDGQNU+Calibri"/>
              </a:rPr>
              <a:t>→ Grön vätgasfond (GHF)</a:t>
            </a:r>
            <a:r>
              <a:rPr sz="2000" spc="18" dirty="0">
                <a:solidFill>
                  <a:srgbClr val="000000"/>
                </a:solidFill>
                <a:latin typeface="JDGQNU+Calibri"/>
                <a:cs typeface="JDGQN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JDGQNU+Calibri"/>
                <a:cs typeface="JDGQNU+Calibri"/>
              </a:rPr>
              <a:t>–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bidragsgivare Tyskland</a:t>
            </a:r>
            <a:r>
              <a:rPr sz="2000" spc="15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JDGQNU+Calibri"/>
                <a:cs typeface="JDGQNU+Calibri"/>
              </a:rPr>
              <a:t>–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425 miljoner euro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93774" y="4547856"/>
            <a:ext cx="10022043" cy="693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JDGQNU+Calibri"/>
                <a:cs typeface="JDGQNU+Calibri"/>
              </a:rPr>
              <a:t>₋</a:t>
            </a:r>
            <a:r>
              <a:rPr sz="2000" spc="1338" dirty="0">
                <a:solidFill>
                  <a:srgbClr val="000000"/>
                </a:solidFill>
                <a:latin typeface="JDGQNU+Calibri"/>
                <a:cs typeface="JDGQNU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Europeiska utvecklingsfinansieringen</a:t>
            </a:r>
            <a:r>
              <a:rPr sz="2000" spc="19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JDGQNU+Calibri"/>
                <a:cs typeface="JDGQNU+Calibri"/>
              </a:rPr>
              <a:t>–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Sustainable Energy for All</a:t>
            </a:r>
            <a:r>
              <a:rPr sz="2000" spc="-11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(EEDF) -contributor EC</a:t>
            </a:r>
            <a:r>
              <a:rPr sz="2000" spc="-14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JDGQNU+Calibri"/>
                <a:cs typeface="JDGQNU+Calibri"/>
              </a:rPr>
              <a:t>– </a:t>
            </a: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40</a:t>
            </a:r>
          </a:p>
          <a:p>
            <a:pPr marL="0" marR="0">
              <a:lnSpc>
                <a:spcPts val="2446"/>
              </a:lnSpc>
              <a:spcBef>
                <a:spcPts val="31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KBPWGI+Calibri"/>
                <a:cs typeface="KBPWGI+Calibri"/>
              </a:rPr>
              <a:t>miljoner euro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79120" y="5500983"/>
            <a:ext cx="676468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Exempel: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79120" y="5735928"/>
            <a:ext cx="223362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23544" y="5785920"/>
            <a:ext cx="4887894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Chile </a:t>
            </a:r>
            <a:r>
              <a:rPr sz="1100" dirty="0">
                <a:solidFill>
                  <a:srgbClr val="000000"/>
                </a:solidFill>
                <a:latin typeface="JDGQNU+Calibri"/>
                <a:cs typeface="JDGQNU+Calibri"/>
              </a:rPr>
              <a:t>–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partnerskap</a:t>
            </a:r>
            <a:r>
              <a:rPr sz="1100" spc="-11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med</a:t>
            </a:r>
            <a:r>
              <a:rPr sz="1100" spc="-14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KfW</a:t>
            </a:r>
            <a:r>
              <a:rPr sz="1100" spc="12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och EG:</a:t>
            </a:r>
            <a:r>
              <a:rPr sz="1100" spc="14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Team Europe</a:t>
            </a:r>
            <a:r>
              <a:rPr sz="1100" b="1" spc="-11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11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Green Hydrogen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Fund för</a:t>
            </a:r>
            <a:r>
              <a:rPr sz="1100" spc="-15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Chile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86028" y="5975201"/>
            <a:ext cx="8320876" cy="398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3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JDGQNU+Calibri"/>
                <a:cs typeface="JDGQNU+Calibri"/>
              </a:rPr>
              <a:t>→ plattform för</a:t>
            </a:r>
            <a:r>
              <a:rPr sz="1100" spc="-15" dirty="0">
                <a:solidFill>
                  <a:srgbClr val="000000"/>
                </a:solidFill>
                <a:latin typeface="JDGQNU+Calibri"/>
                <a:cs typeface="JDGQNU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JDGQNU+Calibri"/>
                <a:cs typeface="JDGQNU+Calibri"/>
              </a:rPr>
              <a:t>att finansiera den gröna </a:t>
            </a:r>
            <a:r>
              <a:rPr sz="1100" spc="10" dirty="0">
                <a:solidFill>
                  <a:srgbClr val="000000"/>
                </a:solidFill>
                <a:latin typeface="JDGQNU+Calibri"/>
                <a:cs typeface="JDGQNU+Calibri"/>
              </a:rPr>
              <a:t>H2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-marknaden, främja lokala leveranskedjor och stärka potentialen för grön H2-export till</a:t>
            </a:r>
            <a:r>
              <a:rPr sz="1100" spc="-12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Europa (100</a:t>
            </a:r>
          </a:p>
          <a:p>
            <a:pPr marL="0" marR="0">
              <a:lnSpc>
                <a:spcPts val="1347"/>
              </a:lnSpc>
              <a:spcBef>
                <a:spcPts val="19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miljoner euro).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81228" y="6437272"/>
            <a:ext cx="223362" cy="264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DCSVEN+Arial"/>
                <a:cs typeface="DCSVEN+Arial"/>
              </a:rPr>
              <a:t>•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23544" y="6487265"/>
            <a:ext cx="8505270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Vi</a:t>
            </a:r>
            <a:r>
              <a:rPr sz="1100" spc="46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undertecknade</a:t>
            </a:r>
            <a:r>
              <a:rPr sz="1100" spc="43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en</a:t>
            </a:r>
            <a:r>
              <a:rPr sz="1100" spc="36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gemensam</a:t>
            </a:r>
            <a:r>
              <a:rPr sz="1100" spc="48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förklaring</a:t>
            </a:r>
            <a:r>
              <a:rPr sz="1100" spc="36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med</a:t>
            </a:r>
            <a:r>
              <a:rPr sz="1100" spc="36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b="1" dirty="0">
                <a:solidFill>
                  <a:srgbClr val="000000"/>
                </a:solidFill>
                <a:latin typeface="TWBBLK+Calibri Bold"/>
                <a:cs typeface="TWBBLK+Calibri Bold"/>
              </a:rPr>
              <a:t>Namibias</a:t>
            </a:r>
            <a:r>
              <a:rPr sz="1100" b="1" spc="58" dirty="0">
                <a:solidFill>
                  <a:srgbClr val="000000"/>
                </a:solidFill>
                <a:latin typeface="TWBBLK+Calibri Bold"/>
                <a:cs typeface="TWBBLK+Calibri Bold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regering</a:t>
            </a:r>
            <a:r>
              <a:rPr sz="1100" spc="37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om</a:t>
            </a:r>
            <a:r>
              <a:rPr sz="1100" spc="51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ett</a:t>
            </a:r>
            <a:r>
              <a:rPr sz="1100" spc="38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potentiellt</a:t>
            </a:r>
            <a:r>
              <a:rPr sz="1100" spc="41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lån</a:t>
            </a:r>
            <a:r>
              <a:rPr sz="1100" spc="44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upp</a:t>
            </a:r>
            <a:r>
              <a:rPr sz="1100" spc="38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till</a:t>
            </a:r>
            <a:r>
              <a:rPr sz="1100" spc="35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500</a:t>
            </a:r>
            <a:r>
              <a:rPr sz="1100" spc="33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miljoner</a:t>
            </a:r>
            <a:r>
              <a:rPr sz="1100" spc="41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euro</a:t>
            </a:r>
            <a:r>
              <a:rPr sz="1100" spc="41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som</a:t>
            </a:r>
            <a:r>
              <a:rPr sz="1100" spc="49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finansierar</a:t>
            </a:r>
            <a:r>
              <a:rPr sz="1100" spc="51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investeringar</a:t>
            </a:r>
            <a:r>
              <a:rPr sz="1100" spc="39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i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86028" y="6676241"/>
            <a:ext cx="2225156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förnybar</a:t>
            </a:r>
            <a:r>
              <a:rPr sz="1100" spc="-11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vätgas</a:t>
            </a:r>
            <a:r>
              <a:rPr sz="1100" spc="-12" dirty="0">
                <a:solidFill>
                  <a:srgbClr val="000000"/>
                </a:solidFill>
                <a:latin typeface="KBPWGI+Calibri"/>
                <a:cs typeface="KBPWGI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KBPWGI+Calibri"/>
                <a:cs typeface="KBPWGI+Calibri"/>
              </a:rPr>
              <a:t>och förnybar energi.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7637780" y="3661702"/>
            <a:ext cx="4439285" cy="2753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821294" y="648589"/>
            <a:ext cx="4257675" cy="294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22264" y="0"/>
            <a:ext cx="629412" cy="334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23153" y="180296"/>
            <a:ext cx="77821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KBPWGI+Calibri"/>
                <a:cs typeface="KBPWGI+Calibri"/>
              </a:rPr>
              <a:t>Confidential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6719" y="578884"/>
            <a:ext cx="5474044" cy="470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1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EIB </a:t>
            </a:r>
            <a:r>
              <a:rPr lang="en-GB" sz="3100" b="1" dirty="0" err="1">
                <a:solidFill>
                  <a:srgbClr val="164193"/>
                </a:solidFill>
                <a:latin typeface="TWBBLK+Calibri Bold"/>
                <a:cs typeface="TWBBLK+Calibri Bold"/>
              </a:rPr>
              <a:t>och</a:t>
            </a:r>
            <a:r>
              <a:rPr sz="31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 </a:t>
            </a:r>
            <a:r>
              <a:rPr lang="en-GB" sz="3100" b="1" dirty="0" err="1">
                <a:solidFill>
                  <a:srgbClr val="164193"/>
                </a:solidFill>
                <a:latin typeface="TWBBLK+Calibri Bold"/>
                <a:cs typeface="TWBBLK+Calibri Bold"/>
              </a:rPr>
              <a:t>vätgas</a:t>
            </a:r>
            <a:r>
              <a:rPr sz="3100" b="1" dirty="0" err="1">
                <a:solidFill>
                  <a:srgbClr val="164193"/>
                </a:solidFill>
                <a:latin typeface="TWBBLK+Calibri Bold"/>
                <a:cs typeface="TWBBLK+Calibri Bold"/>
              </a:rPr>
              <a:t>investering</a:t>
            </a:r>
            <a:r>
              <a:rPr lang="en-GB" sz="3100" b="1" dirty="0" err="1">
                <a:solidFill>
                  <a:srgbClr val="164193"/>
                </a:solidFill>
                <a:latin typeface="TWBBLK+Calibri Bold"/>
                <a:cs typeface="TWBBLK+Calibri Bold"/>
              </a:rPr>
              <a:t>ar</a:t>
            </a:r>
            <a:endParaRPr sz="3100" b="1" dirty="0">
              <a:solidFill>
                <a:srgbClr val="164193"/>
              </a:solidFill>
              <a:latin typeface="TWBBLK+Calibri Bold"/>
              <a:cs typeface="TWBBLK+Calibri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719" y="1386588"/>
            <a:ext cx="250039" cy="30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cs typeface="DCSVEN+Arial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4191" y="1524427"/>
            <a:ext cx="3546027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7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cs typeface="TWBBLK+Calibri Bold"/>
              </a:rPr>
              <a:t>P</a:t>
            </a:r>
            <a:r>
              <a:rPr lang="en-GB" b="1" dirty="0" err="1">
                <a:solidFill>
                  <a:srgbClr val="000000"/>
                </a:solidFill>
                <a:cs typeface="TWBBLK+Calibri Bold"/>
              </a:rPr>
              <a:t>rojekt</a:t>
            </a:r>
            <a:r>
              <a:rPr b="1" spc="225" dirty="0">
                <a:solidFill>
                  <a:srgbClr val="000000"/>
                </a:solidFill>
                <a:cs typeface="TWBBLK+Calibri Bold"/>
              </a:rPr>
              <a:t> </a:t>
            </a:r>
            <a:r>
              <a:rPr dirty="0">
                <a:solidFill>
                  <a:srgbClr val="000000"/>
                </a:solidFill>
                <a:cs typeface="KBPWGI+Calibri"/>
              </a:rPr>
              <a:t>både inom och utanför EU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3920" y="1844169"/>
            <a:ext cx="250039" cy="788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cs typeface="DCSVEN+Arial"/>
              </a:rPr>
              <a:t>•</a:t>
            </a:r>
          </a:p>
          <a:p>
            <a:pPr marL="0" marR="0">
              <a:lnSpc>
                <a:spcPts val="2453"/>
              </a:lnSpc>
              <a:spcBef>
                <a:spcPts val="1324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cs typeface="DCSVEN+Arial"/>
              </a:rPr>
              <a:t>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16076" y="1905414"/>
            <a:ext cx="6594170" cy="33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7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cs typeface="TWBBLK+Calibri Bold"/>
              </a:rPr>
              <a:t>Täcker hela</a:t>
            </a:r>
            <a:r>
              <a:rPr b="1" spc="14" dirty="0">
                <a:solidFill>
                  <a:srgbClr val="000000"/>
                </a:solidFill>
                <a:cs typeface="TWBBLK+Calibri Bold"/>
              </a:rPr>
              <a:t> </a:t>
            </a:r>
            <a:r>
              <a:rPr b="1" dirty="0">
                <a:solidFill>
                  <a:srgbClr val="000000"/>
                </a:solidFill>
                <a:cs typeface="TWBBLK+Calibri Bold"/>
              </a:rPr>
              <a:t>värdekedjan: Forskning </a:t>
            </a:r>
            <a:r>
              <a:rPr b="1" dirty="0" err="1">
                <a:solidFill>
                  <a:srgbClr val="000000"/>
                </a:solidFill>
                <a:cs typeface="TWBBLK+Calibri Bold"/>
              </a:rPr>
              <a:t>och</a:t>
            </a:r>
            <a:r>
              <a:rPr b="1" dirty="0">
                <a:solidFill>
                  <a:srgbClr val="000000"/>
                </a:solidFill>
                <a:cs typeface="TWBBLK+Calibri Bold"/>
              </a:rPr>
              <a:t> </a:t>
            </a:r>
            <a:r>
              <a:rPr lang="en-GB" b="1" dirty="0">
                <a:solidFill>
                  <a:srgbClr val="000000"/>
                </a:solidFill>
                <a:cs typeface="TWBBLK+Calibri Bold"/>
              </a:rPr>
              <a:t>innovation</a:t>
            </a:r>
            <a:r>
              <a:rPr b="1" dirty="0">
                <a:solidFill>
                  <a:srgbClr val="000000"/>
                </a:solidFill>
                <a:cs typeface="TWBBLK+Calibri Bold"/>
              </a:rPr>
              <a:t>, </a:t>
            </a:r>
            <a:r>
              <a:rPr lang="en-GB" b="1" dirty="0" err="1">
                <a:solidFill>
                  <a:srgbClr val="000000"/>
                </a:solidFill>
                <a:cs typeface="TWBBLK+Calibri Bold"/>
              </a:rPr>
              <a:t>mobilitet</a:t>
            </a:r>
            <a:r>
              <a:rPr b="1" dirty="0">
                <a:solidFill>
                  <a:srgbClr val="000000"/>
                </a:solidFill>
                <a:cs typeface="TWBBLK+Calibri Bold"/>
              </a:rPr>
              <a:t> och energi</a:t>
            </a:r>
            <a:r>
              <a:rPr b="1" spc="25" dirty="0">
                <a:solidFill>
                  <a:srgbClr val="000000"/>
                </a:solidFill>
                <a:cs typeface="TWBBLK+Calibri Bold"/>
              </a:rPr>
              <a:t> </a:t>
            </a:r>
            <a:r>
              <a:rPr dirty="0">
                <a:solidFill>
                  <a:srgbClr val="000000"/>
                </a:solidFill>
                <a:cs typeface="KBPWGI+Calibri"/>
              </a:rPr>
              <a:t>(demonstrationsprojekt </a:t>
            </a:r>
            <a:r>
              <a:rPr dirty="0" err="1">
                <a:solidFill>
                  <a:srgbClr val="000000"/>
                </a:solidFill>
                <a:cs typeface="KBPWGI+Calibri"/>
              </a:rPr>
              <a:t>och</a:t>
            </a:r>
            <a:r>
              <a:rPr dirty="0">
                <a:solidFill>
                  <a:srgbClr val="000000"/>
                </a:solidFill>
                <a:cs typeface="KBPWGI+Calibri"/>
              </a:rPr>
              <a:t> </a:t>
            </a:r>
            <a:r>
              <a:rPr lang="en-GB" dirty="0">
                <a:solidFill>
                  <a:srgbClr val="000000"/>
                </a:solidFill>
                <a:cs typeface="KBPWGI+Calibri"/>
              </a:rPr>
              <a:t>scale-up</a:t>
            </a:r>
            <a:r>
              <a:rPr dirty="0">
                <a:solidFill>
                  <a:srgbClr val="000000"/>
                </a:solidFill>
                <a:cs typeface="KBPWGI+Calibri"/>
              </a:rPr>
              <a:t>) </a:t>
            </a:r>
            <a:r>
              <a:rPr b="1" dirty="0">
                <a:solidFill>
                  <a:srgbClr val="000000"/>
                </a:solidFill>
                <a:cs typeface="TWBBLK+Calibri Bold"/>
              </a:rPr>
              <a:t>och infrastruktur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31696" y="2468164"/>
            <a:ext cx="5319980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7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cs typeface="TWBBLK+Calibri Bold"/>
              </a:rPr>
              <a:t>Med hela</a:t>
            </a:r>
            <a:r>
              <a:rPr b="1" spc="15" dirty="0">
                <a:solidFill>
                  <a:srgbClr val="000000"/>
                </a:solidFill>
                <a:cs typeface="TWBBLK+Calibri Bold"/>
              </a:rPr>
              <a:t> </a:t>
            </a:r>
            <a:r>
              <a:rPr b="1" dirty="0">
                <a:solidFill>
                  <a:srgbClr val="000000"/>
                </a:solidFill>
                <a:cs typeface="TWBBLK+Calibri Bold"/>
              </a:rPr>
              <a:t>den finansiella</a:t>
            </a:r>
            <a:r>
              <a:rPr b="1" spc="12" dirty="0">
                <a:solidFill>
                  <a:srgbClr val="000000"/>
                </a:solidFill>
                <a:cs typeface="TWBBLK+Calibri Bold"/>
              </a:rPr>
              <a:t> </a:t>
            </a:r>
            <a:r>
              <a:rPr b="1" dirty="0" err="1">
                <a:solidFill>
                  <a:srgbClr val="000000"/>
                </a:solidFill>
                <a:cs typeface="TWBBLK+Calibri Bold"/>
              </a:rPr>
              <a:t>verktygslådan</a:t>
            </a:r>
            <a:r>
              <a:rPr b="1" dirty="0">
                <a:solidFill>
                  <a:srgbClr val="000000"/>
                </a:solidFill>
                <a:cs typeface="TWBBLK+Calibri Bold"/>
              </a:rPr>
              <a:t> 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6719" y="2789049"/>
            <a:ext cx="250039" cy="30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cs typeface="DCSVEN+Arial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4192" y="2926888"/>
            <a:ext cx="4021348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7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cs typeface="TWBBLK+Calibri Bold"/>
              </a:rPr>
              <a:t>EIB:s proaktiva origineringsinsats: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83920" y="3249551"/>
            <a:ext cx="250039" cy="763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cs typeface="DCSVEN+Arial"/>
              </a:rPr>
              <a:t>•</a:t>
            </a:r>
          </a:p>
          <a:p>
            <a:pPr marL="0" marR="0">
              <a:lnSpc>
                <a:spcPts val="2453"/>
              </a:lnSpc>
              <a:spcBef>
                <a:spcPts val="1108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cs typeface="DCSVEN+Arial"/>
              </a:rPr>
              <a:t>•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231696" y="3387390"/>
            <a:ext cx="5076012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7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cs typeface="TWBBLK+Calibri Bold"/>
              </a:rPr>
              <a:t>Marknadssondering på</a:t>
            </a:r>
            <a:r>
              <a:rPr b="1" spc="11" dirty="0">
                <a:solidFill>
                  <a:srgbClr val="000000"/>
                </a:solidFill>
                <a:cs typeface="TWBBLK+Calibri Bold"/>
              </a:rPr>
              <a:t> </a:t>
            </a:r>
            <a:r>
              <a:rPr b="1" dirty="0">
                <a:solidFill>
                  <a:srgbClr val="000000"/>
                </a:solidFill>
                <a:cs typeface="TWBBLK+Calibri Bold"/>
              </a:rPr>
              <a:t>infrastruktur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31696" y="3846114"/>
            <a:ext cx="6948220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7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cs typeface="TWBBLK+Calibri Bold"/>
              </a:rPr>
              <a:t>Riktat rådgivningsstöd för </a:t>
            </a:r>
            <a:r>
              <a:rPr dirty="0">
                <a:solidFill>
                  <a:srgbClr val="000000"/>
                </a:solidFill>
                <a:cs typeface="KBPWGI+Calibri"/>
              </a:rPr>
              <a:t>att komplettera låneerbjudandet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83920" y="4209671"/>
            <a:ext cx="250039" cy="301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cs typeface="DCSVEN+Arial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31696" y="4347510"/>
            <a:ext cx="5319980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7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cs typeface="KBPWGI+Calibri"/>
              </a:rPr>
              <a:t>Övriga: </a:t>
            </a:r>
            <a:r>
              <a:rPr lang="en-GB" dirty="0">
                <a:solidFill>
                  <a:srgbClr val="000000"/>
                </a:solidFill>
                <a:cs typeface="KBPWGI+Calibri"/>
              </a:rPr>
              <a:t>EU </a:t>
            </a:r>
            <a:r>
              <a:rPr dirty="0" err="1">
                <a:solidFill>
                  <a:srgbClr val="000000"/>
                </a:solidFill>
                <a:cs typeface="KBPWGI+Calibri"/>
              </a:rPr>
              <a:t>partnerskap</a:t>
            </a:r>
            <a:r>
              <a:rPr dirty="0">
                <a:solidFill>
                  <a:srgbClr val="000000"/>
                </a:solidFill>
                <a:cs typeface="KBPWGI+Calibri"/>
              </a:rPr>
              <a:t>, industriallianser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6719" y="4741929"/>
            <a:ext cx="250039" cy="904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cs typeface="DCSVEN+Arial"/>
              </a:rPr>
              <a:t>•</a:t>
            </a:r>
          </a:p>
          <a:p>
            <a:pPr marL="0" marR="0">
              <a:lnSpc>
                <a:spcPts val="2453"/>
              </a:lnSpc>
              <a:spcBef>
                <a:spcPts val="2188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cs typeface="DCSVEN+Arial"/>
              </a:rPr>
              <a:t>•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74192" y="4879767"/>
            <a:ext cx="5777484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7"/>
              </a:lnSpc>
              <a:spcBef>
                <a:spcPts val="0"/>
              </a:spcBef>
              <a:spcAft>
                <a:spcPts val="0"/>
              </a:spcAft>
            </a:pPr>
            <a:r>
              <a:rPr b="1" dirty="0">
                <a:solidFill>
                  <a:srgbClr val="000000"/>
                </a:solidFill>
                <a:cs typeface="TWBBLK+Calibri Bold"/>
              </a:rPr>
              <a:t>REPowerEU möjliggörande/finansiella</a:t>
            </a:r>
            <a:r>
              <a:rPr b="1" spc="12" dirty="0">
                <a:solidFill>
                  <a:srgbClr val="000000"/>
                </a:solidFill>
                <a:cs typeface="TWBBLK+Calibri Bold"/>
              </a:rPr>
              <a:t> </a:t>
            </a:r>
            <a:r>
              <a:rPr b="1" dirty="0">
                <a:solidFill>
                  <a:srgbClr val="000000"/>
                </a:solidFill>
                <a:cs typeface="TWBBLK+Calibri Bold"/>
              </a:rPr>
              <a:t>instrument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74192" y="5475651"/>
            <a:ext cx="5927180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7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cs typeface="KBPWGI+Calibri"/>
              </a:rPr>
              <a:t>EIB:s volymer följer</a:t>
            </a:r>
            <a:r>
              <a:rPr spc="14" dirty="0">
                <a:solidFill>
                  <a:srgbClr val="000000"/>
                </a:solidFill>
                <a:cs typeface="KBPWGI+Calibri"/>
              </a:rPr>
              <a:t> </a:t>
            </a:r>
            <a:r>
              <a:rPr b="1" dirty="0">
                <a:solidFill>
                  <a:srgbClr val="000000"/>
                </a:solidFill>
                <a:cs typeface="TWBBLK+Calibri Bold"/>
              </a:rPr>
              <a:t>marknadsutvecklingen</a:t>
            </a:r>
            <a:r>
              <a:rPr dirty="0">
                <a:solidFill>
                  <a:srgbClr val="000000"/>
                </a:solidFill>
                <a:cs typeface="KBPWGI+Calibri"/>
              </a:rPr>
              <a:t>: banken är väl</a:t>
            </a:r>
            <a:r>
              <a:rPr dirty="0">
                <a:solidFill>
                  <a:srgbClr val="000000"/>
                </a:solidFill>
                <a:cs typeface="JDGQNU+Calibri"/>
              </a:rPr>
              <a:t>—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69620" y="5763687"/>
            <a:ext cx="5466080" cy="17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57"/>
              </a:lnSpc>
              <a:spcBef>
                <a:spcPts val="0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cs typeface="KBPWGI+Calibri"/>
              </a:rPr>
              <a:t>positionerad för att</a:t>
            </a:r>
            <a:r>
              <a:rPr spc="17" dirty="0">
                <a:solidFill>
                  <a:srgbClr val="000000"/>
                </a:solidFill>
                <a:cs typeface="KBPWGI+Calibri"/>
              </a:rPr>
              <a:t> </a:t>
            </a:r>
            <a:r>
              <a:rPr dirty="0">
                <a:solidFill>
                  <a:srgbClr val="000000"/>
                </a:solidFill>
                <a:cs typeface="KBPWGI+Calibri"/>
              </a:rPr>
              <a:t>stödja marknadsuppbyggnaden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599164" y="6526232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KBPWGI+Calibri"/>
                <a:cs typeface="KBPWGI+Calibri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2264" y="0"/>
            <a:ext cx="629412" cy="334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23153" y="180296"/>
            <a:ext cx="778219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808080"/>
                </a:solidFill>
                <a:latin typeface="KBPWGI+Calibri"/>
                <a:cs typeface="KBPWGI+Calibri"/>
              </a:rPr>
              <a:t>Confidential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3984" y="466108"/>
            <a:ext cx="9491199" cy="470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79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100" b="1" dirty="0" err="1">
                <a:solidFill>
                  <a:srgbClr val="164193"/>
                </a:solidFill>
                <a:latin typeface="TWBBLK+Calibri Bold"/>
                <a:cs typeface="TWBBLK+Calibri Bold"/>
              </a:rPr>
              <a:t>Europeiska</a:t>
            </a:r>
            <a:r>
              <a:rPr lang="en-GB" sz="31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 </a:t>
            </a:r>
            <a:r>
              <a:rPr lang="en-GB" sz="3100" b="1" dirty="0" err="1">
                <a:solidFill>
                  <a:srgbClr val="164193"/>
                </a:solidFill>
                <a:latin typeface="TWBBLK+Calibri Bold"/>
                <a:cs typeface="TWBBLK+Calibri Bold"/>
              </a:rPr>
              <a:t>vätgasbanken</a:t>
            </a:r>
            <a:r>
              <a:rPr lang="en-GB" sz="3100" b="1" dirty="0">
                <a:solidFill>
                  <a:srgbClr val="164193"/>
                </a:solidFill>
                <a:latin typeface="TWBBLK+Calibri Bold"/>
                <a:cs typeface="TWBBLK+Calibri Bold"/>
              </a:rPr>
              <a:t> </a:t>
            </a:r>
            <a:endParaRPr sz="3100" b="1" dirty="0">
              <a:solidFill>
                <a:srgbClr val="164193"/>
              </a:solidFill>
              <a:latin typeface="TWBBLK+Calibri Bold"/>
              <a:cs typeface="TWBBLK+Calibri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326" y="1283494"/>
            <a:ext cx="5286938" cy="6761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0" indent="-285750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3C4043"/>
                </a:solidFill>
                <a:latin typeface="Roboto" panose="02000000000000000000" pitchFamily="2" charset="0"/>
              </a:rPr>
              <a:t>S</a:t>
            </a:r>
            <a:r>
              <a:rPr lang="sv-SE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yftet är att öka privata investeringar i vätgas värdekedjor genom att koppla förnybar energi till EU:s efterfrågan. Banken vill skapa en första marknad för grön vätgas, som erbjuder nya tillväxtmöjligheter och arbetstillfällen.</a:t>
            </a:r>
          </a:p>
          <a:p>
            <a:pPr marL="285750" marR="0" indent="-285750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16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285750" marR="0" indent="-285750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Den första EU-auktionen tilldelade 720m euro till 7 gröna vätgasprojekt från EUs innovationsfond (april 2024). EUs innovationsfond är för innovativa netto-noll-tekniker, med en budget på 40 miljarder euro från intäkterna av utsläppsrätter under EU:s system för handel med utsläppsrätter mellan 2020 och 2030.</a:t>
            </a:r>
          </a:p>
          <a:p>
            <a:pPr marL="285750" marR="0" indent="-285750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16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285750" marR="0" indent="-285750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Europeiska organet för klimat, infrastruktur och miljö (CINEA) utvärderade 132 anbud som lämnats in till auktionen mellan november 2023 och februari 2024.</a:t>
            </a:r>
          </a:p>
          <a:p>
            <a:pPr marL="285750" marR="0" indent="-285750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16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285750" marR="0" indent="-285750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De 7 projekten kommer nu att skriva under bidragsavtal med CINEA (senast i november 2024).</a:t>
            </a:r>
          </a:p>
          <a:p>
            <a:pPr marL="285750" marR="0" indent="-285750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16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000000"/>
              </a:solidFill>
              <a:latin typeface="KBPWGI+Calibri"/>
              <a:cs typeface="KBPWGI+Calibri"/>
            </a:endParaRPr>
          </a:p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000000"/>
              </a:solidFill>
              <a:latin typeface="KBPWGI+Calibri"/>
              <a:cs typeface="KBPWGI+Calibri"/>
            </a:endParaRPr>
          </a:p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0000"/>
              </a:solidFill>
              <a:latin typeface="KBPWGI+Calibri"/>
              <a:cs typeface="KBPWGI+Calibri"/>
            </a:endParaRPr>
          </a:p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srgbClr val="000000"/>
              </a:solidFill>
              <a:latin typeface="KBPWGI+Calibri"/>
              <a:cs typeface="KBPWGI+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0758" y="4851850"/>
            <a:ext cx="260604" cy="277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7"/>
              </a:lnSpc>
              <a:spcBef>
                <a:spcPts val="0"/>
              </a:spcBef>
              <a:spcAft>
                <a:spcPts val="0"/>
              </a:spcAft>
            </a:pPr>
            <a:r>
              <a:rPr sz="1700" i="1" dirty="0">
                <a:solidFill>
                  <a:srgbClr val="DD8872"/>
                </a:solidFill>
                <a:latin typeface="VLOGAH+Times New Roman Italic"/>
                <a:cs typeface="VLOGAH+Times New Roman Italic"/>
              </a:rPr>
              <a:t>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732008" y="5949807"/>
            <a:ext cx="201939" cy="235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595959"/>
                </a:solidFill>
                <a:latin typeface="PIUVFI+Times New Roman"/>
                <a:cs typeface="PIUVFI+Times New Roman"/>
              </a:rPr>
              <a:t>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583924" y="6628341"/>
            <a:ext cx="216510" cy="192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15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KBPWGI+Calibri"/>
                <a:cs typeface="KBPWGI+Calibri"/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B26164-C638-CFFD-C05A-F2F132B7D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264" y="3503809"/>
            <a:ext cx="6311276" cy="32612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BBD844D-F351-0B45-BECC-333AF238E6D3}"/>
              </a:ext>
            </a:extLst>
          </p:cNvPr>
          <p:cNvSpPr txBox="1"/>
          <p:nvPr/>
        </p:nvSpPr>
        <p:spPr>
          <a:xfrm>
            <a:off x="5922264" y="1188091"/>
            <a:ext cx="6235830" cy="2047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Utvalda projekt behöver börja producera förnybart väte inom 5 år efter undertecknandet av bidragsavtalet. De kommer att få det tilldelade fasta bidraget i upp till 10 år för certifierad och verifierad förnybar väteproduktion.</a:t>
            </a:r>
          </a:p>
          <a:p>
            <a:pPr marL="285750" marR="0" indent="-285750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1600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285750" marR="0" indent="-285750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Europeiska vätgasbanken lanserar nästa auktion i slutet av 2024. </a:t>
            </a:r>
            <a:endParaRPr lang="sv-SE" sz="1600" dirty="0">
              <a:solidFill>
                <a:srgbClr val="3C4043"/>
              </a:solidFill>
              <a:latin typeface="Roboto" panose="02000000000000000000" pitchFamily="2" charset="0"/>
              <a:cs typeface="KBPWGI+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11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471400" cy="717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21796" y="2792717"/>
            <a:ext cx="215301" cy="115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07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566575"/>
                </a:solidFill>
                <a:latin typeface="URVRTJ+ArialMT"/>
                <a:cs typeface="URVRTJ+ArialMT"/>
              </a:rPr>
              <a:t>I 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43972" y="5770293"/>
            <a:ext cx="206121" cy="13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3"/>
              </a:lnSpc>
              <a:spcBef>
                <a:spcPts val="0"/>
              </a:spcBef>
              <a:spcAft>
                <a:spcPts val="0"/>
              </a:spcAft>
            </a:pPr>
            <a:r>
              <a:rPr sz="650" dirty="0">
                <a:solidFill>
                  <a:srgbClr val="6D6D6D"/>
                </a:solidFill>
                <a:latin typeface="DCSVEN+Arial"/>
                <a:cs typeface="DCSVEN+Arial"/>
              </a:rPr>
              <a:t>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6138BA57EF1A41845679088EA8A2A3" ma:contentTypeVersion="18" ma:contentTypeDescription="Skapa ett nytt dokument." ma:contentTypeScope="" ma:versionID="31d77d76374ff7a50478bb0051ab798c">
  <xsd:schema xmlns:xsd="http://www.w3.org/2001/XMLSchema" xmlns:xs="http://www.w3.org/2001/XMLSchema" xmlns:p="http://schemas.microsoft.com/office/2006/metadata/properties" xmlns:ns2="fd8bebe1-8bdf-4166-a89f-8dc3f0b86b70" xmlns:ns3="7c7a8689-940d-4d54-ad31-7f58b0486aee" targetNamespace="http://schemas.microsoft.com/office/2006/metadata/properties" ma:root="true" ma:fieldsID="79046909b85ce7313c8c48e83fcdce86" ns2:_="" ns3:_="">
    <xsd:import namespace="fd8bebe1-8bdf-4166-a89f-8dc3f0b86b70"/>
    <xsd:import namespace="7c7a8689-940d-4d54-ad31-7f58b0486a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bebe1-8bdf-4166-a89f-8dc3f0b86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c29f18cf-e7e3-4e28-854c-445b625df5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a8689-940d-4d54-ad31-7f58b0486ae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a0f4e45-f8fb-4085-ac23-2b337b629be9}" ma:internalName="TaxCatchAll" ma:showField="CatchAllData" ma:web="7c7a8689-940d-4d54-ad31-7f58b0486a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F6AB05-CC97-4448-88E1-3E4F84B79377}"/>
</file>

<file path=customXml/itemProps2.xml><?xml version="1.0" encoding="utf-8"?>
<ds:datastoreItem xmlns:ds="http://schemas.openxmlformats.org/officeDocument/2006/customXml" ds:itemID="{128AC843-10BF-4B91-BC28-EEEBA2B690E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930</Words>
  <Application>Microsoft Office PowerPoint</Application>
  <PresentationFormat>Custom</PresentationFormat>
  <Paragraphs>161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Roboto</vt:lpstr>
      <vt:lpstr>Arial</vt:lpstr>
      <vt:lpstr>Times New Roman</vt:lpstr>
      <vt:lpstr>DCSVEN+Arial</vt:lpstr>
      <vt:lpstr>VLOGAH+Times New Roman Italic</vt:lpstr>
      <vt:lpstr>RPOONC+Arial Bold</vt:lpstr>
      <vt:lpstr>KBPWGI+Calibri</vt:lpstr>
      <vt:lpstr>SBSJVS+Arial Bold</vt:lpstr>
      <vt:lpstr>Calibri</vt:lpstr>
      <vt:lpstr>JDGQNU+Calibri</vt:lpstr>
      <vt:lpstr>PIUVFI+Times New Roman</vt:lpstr>
      <vt:lpstr>TWBBLK+Calibri Bold</vt:lpstr>
      <vt:lpstr>URVRTJ+ArialMT</vt:lpstr>
      <vt:lpstr>SOTSUT+Arial Bold Italic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STARK</dc:creator>
  <cp:lastModifiedBy>RAASAKKA Liisa</cp:lastModifiedBy>
  <cp:revision>4</cp:revision>
  <dcterms:modified xsi:type="dcterms:W3CDTF">2024-05-13T15:17:24Z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2b66c57-0888-49c5-9c42-f8765a044c7f_Enabled">
    <vt:lpwstr>true</vt:lpwstr>
  </property>
  <property fmtid="{D5CDD505-2E9C-101B-9397-08002B2CF9AE}" pid="3" name="MSIP_Label_a2b66c57-0888-49c5-9c42-f8765a044c7f_SetDate">
    <vt:lpwstr>2024-05-13T13:45:07Z</vt:lpwstr>
  </property>
  <property fmtid="{D5CDD505-2E9C-101B-9397-08002B2CF9AE}" pid="4" name="MSIP_Label_a2b66c57-0888-49c5-9c42-f8765a044c7f_Method">
    <vt:lpwstr>Privileged</vt:lpwstr>
  </property>
  <property fmtid="{D5CDD505-2E9C-101B-9397-08002B2CF9AE}" pid="5" name="MSIP_Label_a2b66c57-0888-49c5-9c42-f8765a044c7f_Name">
    <vt:lpwstr>Default Public</vt:lpwstr>
  </property>
  <property fmtid="{D5CDD505-2E9C-101B-9397-08002B2CF9AE}" pid="6" name="MSIP_Label_a2b66c57-0888-49c5-9c42-f8765a044c7f_SiteId">
    <vt:lpwstr>0b96d5d2-d153-4370-a2c7-8a926f24c8a1</vt:lpwstr>
  </property>
  <property fmtid="{D5CDD505-2E9C-101B-9397-08002B2CF9AE}" pid="7" name="MSIP_Label_a2b66c57-0888-49c5-9c42-f8765a044c7f_ActionId">
    <vt:lpwstr>ea678710-1fc2-4018-bebc-5430ce251bd1</vt:lpwstr>
  </property>
  <property fmtid="{D5CDD505-2E9C-101B-9397-08002B2CF9AE}" pid="8" name="MSIP_Label_a2b66c57-0888-49c5-9c42-f8765a044c7f_ContentBits">
    <vt:lpwstr>1</vt:lpwstr>
  </property>
  <property fmtid="{D5CDD505-2E9C-101B-9397-08002B2CF9AE}" pid="9" name="ClassificationContentMarkingHeaderLocations">
    <vt:lpwstr>Theme Office:8</vt:lpwstr>
  </property>
  <property fmtid="{D5CDD505-2E9C-101B-9397-08002B2CF9AE}" pid="10" name="ClassificationContentMarkingHeaderText">
    <vt:lpwstr>Public</vt:lpwstr>
  </property>
</Properties>
</file>