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3"/>
    <p:sldMasterId id="2147483668" r:id="rId4"/>
    <p:sldMasterId id="2147483684" r:id="rId5"/>
    <p:sldMasterId id="2147483695" r:id="rId6"/>
    <p:sldMasterId id="2147483702" r:id="rId7"/>
  </p:sldMasterIdLst>
  <p:notesMasterIdLst>
    <p:notesMasterId r:id="rId21"/>
  </p:notesMasterIdLst>
  <p:handoutMasterIdLst>
    <p:handoutMasterId r:id="rId22"/>
  </p:handoutMasterIdLst>
  <p:sldIdLst>
    <p:sldId id="256" r:id="rId8"/>
    <p:sldId id="2147481186" r:id="rId9"/>
    <p:sldId id="2147481218" r:id="rId10"/>
    <p:sldId id="2147474350" r:id="rId11"/>
    <p:sldId id="2147475833" r:id="rId12"/>
    <p:sldId id="258" r:id="rId13"/>
    <p:sldId id="2147481278" r:id="rId14"/>
    <p:sldId id="2147481200" r:id="rId15"/>
    <p:sldId id="2147481202" r:id="rId16"/>
    <p:sldId id="474" r:id="rId17"/>
    <p:sldId id="2147481207" r:id="rId18"/>
    <p:sldId id="2147481208" r:id="rId19"/>
    <p:sldId id="2147481209" r:id="rId20"/>
  </p:sldIdLst>
  <p:sldSz cx="9144000" cy="5143500" type="screen16x9"/>
  <p:notesSz cx="6858000" cy="91440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E5E5E"/>
    <a:srgbClr val="FFEA00"/>
    <a:srgbClr val="FFE600"/>
    <a:srgbClr val="0078DC"/>
    <a:srgbClr val="E62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p:scale>
          <a:sx n="74" d="100"/>
          <a:sy n="74" d="100"/>
        </p:scale>
        <p:origin x="1012" y="128"/>
      </p:cViewPr>
      <p:guideLst>
        <p:guide orient="horz" pos="1620"/>
        <p:guide pos="2880"/>
      </p:guideLst>
    </p:cSldViewPr>
  </p:slideViewPr>
  <p:notesTextViewPr>
    <p:cViewPr>
      <p:scale>
        <a:sx n="100" d="100"/>
        <a:sy n="100" d="100"/>
      </p:scale>
      <p:origin x="0" y="0"/>
    </p:cViewPr>
  </p:notesTextViewPr>
  <p:notesViewPr>
    <p:cSldViewPr>
      <p:cViewPr varScale="1">
        <p:scale>
          <a:sx n="82" d="100"/>
          <a:sy n="82" d="100"/>
        </p:scale>
        <p:origin x="-2820" y="-96"/>
      </p:cViewPr>
      <p:guideLst>
        <p:guide orient="horz" pos="2880"/>
        <p:guide pos="2160"/>
      </p:guideLst>
    </p:cSldViewPr>
  </p:notesViewPr>
  <p:gridSpacing cx="50800" cy="50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Master" Target="slideMasters/slideMaster5.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14320756028443"/>
          <c:y val="7.7040710327610342E-3"/>
          <c:w val="0.64206293892317512"/>
          <c:h val="0.87875270592684962"/>
        </c:manualLayout>
      </c:layout>
      <c:doughnutChart>
        <c:varyColors val="1"/>
        <c:ser>
          <c:idx val="0"/>
          <c:order val="0"/>
          <c:tx>
            <c:strRef>
              <c:f>Tabelle1!$B$1</c:f>
              <c:strCache>
                <c:ptCount val="1"/>
                <c:pt idx="0">
                  <c:v>2016</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FCDA-4F1C-A6C3-3C1E2F0061C0}"/>
              </c:ext>
            </c:extLst>
          </c:dPt>
          <c:dPt>
            <c:idx val="1"/>
            <c:bubble3D val="0"/>
            <c:spPr>
              <a:solidFill>
                <a:schemeClr val="accent2"/>
              </a:solidFill>
              <a:ln w="19050">
                <a:noFill/>
              </a:ln>
              <a:effectLst/>
            </c:spPr>
            <c:extLst>
              <c:ext xmlns:c16="http://schemas.microsoft.com/office/drawing/2014/chart" uri="{C3380CC4-5D6E-409C-BE32-E72D297353CC}">
                <c16:uniqueId val="{00000001-0651-4192-B758-85C620E8CEF2}"/>
              </c:ext>
            </c:extLst>
          </c:dPt>
          <c:dPt>
            <c:idx val="2"/>
            <c:bubble3D val="0"/>
            <c:spPr>
              <a:solidFill>
                <a:schemeClr val="accent3"/>
              </a:solidFill>
              <a:ln w="19050">
                <a:noFill/>
              </a:ln>
              <a:effectLst/>
            </c:spPr>
            <c:extLst>
              <c:ext xmlns:c16="http://schemas.microsoft.com/office/drawing/2014/chart" uri="{C3380CC4-5D6E-409C-BE32-E72D297353CC}">
                <c16:uniqueId val="{00000003-0651-4192-B758-85C620E8CEF2}"/>
              </c:ext>
            </c:extLst>
          </c:dPt>
          <c:dPt>
            <c:idx val="3"/>
            <c:bubble3D val="0"/>
            <c:spPr>
              <a:solidFill>
                <a:schemeClr val="accent4"/>
              </a:solidFill>
              <a:ln w="19050">
                <a:noFill/>
              </a:ln>
              <a:effectLst/>
            </c:spPr>
            <c:extLst>
              <c:ext xmlns:c16="http://schemas.microsoft.com/office/drawing/2014/chart" uri="{C3380CC4-5D6E-409C-BE32-E72D297353CC}">
                <c16:uniqueId val="{00000005-0651-4192-B758-85C620E8CEF2}"/>
              </c:ext>
            </c:extLst>
          </c:dPt>
          <c:dLbls>
            <c:delete val="1"/>
          </c:dLbls>
          <c:cat>
            <c:strRef>
              <c:f>Tabelle1!$A$2:$A$5</c:f>
              <c:strCache>
                <c:ptCount val="3"/>
                <c:pt idx="0">
                  <c:v>Vattenkraft</c:v>
                </c:pt>
                <c:pt idx="1">
                  <c:v>Kärnkraft</c:v>
                </c:pt>
                <c:pt idx="2">
                  <c:v>Naturgas</c:v>
                </c:pt>
              </c:strCache>
            </c:strRef>
          </c:cat>
          <c:val>
            <c:numRef>
              <c:f>Tabelle1!$B$2:$B$5</c:f>
              <c:numCache>
                <c:formatCode>General</c:formatCode>
                <c:ptCount val="4"/>
                <c:pt idx="0">
                  <c:v>38</c:v>
                </c:pt>
                <c:pt idx="1">
                  <c:v>61</c:v>
                </c:pt>
                <c:pt idx="2">
                  <c:v>1</c:v>
                </c:pt>
              </c:numCache>
            </c:numRef>
          </c:val>
          <c:extLst>
            <c:ext xmlns:c16="http://schemas.microsoft.com/office/drawing/2014/chart" uri="{C3380CC4-5D6E-409C-BE32-E72D297353CC}">
              <c16:uniqueId val="{00000006-0651-4192-B758-85C620E8CEF2}"/>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14320756028443"/>
          <c:y val="7.7040710327610342E-3"/>
          <c:w val="0.64206293892317512"/>
          <c:h val="0.87875270592684962"/>
        </c:manualLayout>
      </c:layout>
      <c:doughnutChart>
        <c:varyColors val="1"/>
        <c:ser>
          <c:idx val="0"/>
          <c:order val="0"/>
          <c:tx>
            <c:strRef>
              <c:f>Tabelle1!$B$1</c:f>
              <c:strCache>
                <c:ptCount val="1"/>
                <c:pt idx="0">
                  <c:v>2016</c:v>
                </c:pt>
              </c:strCache>
            </c:strRef>
          </c:tx>
          <c:spPr>
            <a:solidFill>
              <a:srgbClr val="C1E3FC"/>
            </a:solidFill>
            <a:ln w="19050">
              <a:solidFill>
                <a:schemeClr val="bg1"/>
              </a:solidFill>
            </a:ln>
          </c:spPr>
          <c:dPt>
            <c:idx val="1"/>
            <c:bubble3D val="0"/>
            <c:spPr>
              <a:solidFill>
                <a:srgbClr val="00A7F0"/>
              </a:solidFill>
              <a:ln w="19050">
                <a:solidFill>
                  <a:schemeClr val="bg1"/>
                </a:solidFill>
              </a:ln>
            </c:spPr>
            <c:extLst>
              <c:ext xmlns:c16="http://schemas.microsoft.com/office/drawing/2014/chart" uri="{C3380CC4-5D6E-409C-BE32-E72D297353CC}">
                <c16:uniqueId val="{00000001-EC55-455A-A4E5-7CE48869ECFE}"/>
              </c:ext>
            </c:extLst>
          </c:dPt>
          <c:dPt>
            <c:idx val="2"/>
            <c:bubble3D val="0"/>
            <c:spPr>
              <a:solidFill>
                <a:srgbClr val="ABDB77"/>
              </a:solidFill>
              <a:ln w="19050">
                <a:solidFill>
                  <a:schemeClr val="bg1"/>
                </a:solidFill>
              </a:ln>
            </c:spPr>
            <c:extLst>
              <c:ext xmlns:c16="http://schemas.microsoft.com/office/drawing/2014/chart" uri="{C3380CC4-5D6E-409C-BE32-E72D297353CC}">
                <c16:uniqueId val="{00000003-EC55-455A-A4E5-7CE48869ECFE}"/>
              </c:ext>
            </c:extLst>
          </c:dPt>
          <c:dPt>
            <c:idx val="3"/>
            <c:bubble3D val="0"/>
            <c:spPr>
              <a:solidFill>
                <a:srgbClr val="29527A"/>
              </a:solidFill>
              <a:ln w="19050">
                <a:solidFill>
                  <a:schemeClr val="bg1"/>
                </a:solidFill>
              </a:ln>
            </c:spPr>
            <c:extLst>
              <c:ext xmlns:c16="http://schemas.microsoft.com/office/drawing/2014/chart" uri="{C3380CC4-5D6E-409C-BE32-E72D297353CC}">
                <c16:uniqueId val="{00000005-EC55-455A-A4E5-7CE48869ECFE}"/>
              </c:ext>
            </c:extLst>
          </c:dPt>
          <c:dLbls>
            <c:delete val="1"/>
          </c:dLbls>
          <c:cat>
            <c:strRef>
              <c:f>Tabelle1!$A$2:$A$5</c:f>
              <c:strCache>
                <c:ptCount val="3"/>
                <c:pt idx="0">
                  <c:v>Vattenkraft</c:v>
                </c:pt>
                <c:pt idx="1">
                  <c:v>Kärnkraft</c:v>
                </c:pt>
                <c:pt idx="2">
                  <c:v>Naturgas</c:v>
                </c:pt>
              </c:strCache>
            </c:strRef>
          </c:cat>
          <c:val>
            <c:numRef>
              <c:f>Tabelle1!$B$2:$B$5</c:f>
              <c:numCache>
                <c:formatCode>General</c:formatCode>
                <c:ptCount val="4"/>
                <c:pt idx="0">
                  <c:v>38</c:v>
                </c:pt>
                <c:pt idx="1">
                  <c:v>61</c:v>
                </c:pt>
                <c:pt idx="2">
                  <c:v>1</c:v>
                </c:pt>
              </c:numCache>
            </c:numRef>
          </c:val>
          <c:extLst>
            <c:ext xmlns:c16="http://schemas.microsoft.com/office/drawing/2014/chart" uri="{C3380CC4-5D6E-409C-BE32-E72D297353CC}">
              <c16:uniqueId val="{00000006-EC55-455A-A4E5-7CE48869ECFE}"/>
            </c:ext>
          </c:extLst>
        </c:ser>
        <c:dLbls>
          <c:showLegendKey val="0"/>
          <c:showVal val="1"/>
          <c:showCatName val="0"/>
          <c:showSerName val="0"/>
          <c:showPercent val="0"/>
          <c:showBubbleSize val="0"/>
          <c:showLeaderLines val="1"/>
        </c:dLbls>
        <c:firstSliceAng val="55"/>
        <c:holeSize val="75"/>
      </c:doughnutChart>
    </c:plotArea>
    <c:plotVisOnly val="1"/>
    <c:dispBlanksAs val="gap"/>
    <c:showDLblsOverMax val="0"/>
  </c:chart>
  <c:spPr>
    <a:ln>
      <a:noFill/>
    </a:ln>
  </c:spPr>
  <c:txPr>
    <a:bodyPr/>
    <a:lstStyle/>
    <a:p>
      <a:pPr>
        <a:defRPr sz="1300" b="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sz="1050">
              <a:latin typeface="Arial" pitchFamily="34" charset="0"/>
              <a:cs typeface="Arial"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32BE8F-B637-4C47-B142-3817287274CE}" type="datetimeFigureOut">
              <a:rPr lang="de-DE" sz="1050" smtClean="0">
                <a:latin typeface="Arial" pitchFamily="34" charset="0"/>
                <a:cs typeface="Arial" pitchFamily="34" charset="0"/>
              </a:rPr>
              <a:pPr/>
              <a:t>06.05.2024</a:t>
            </a:fld>
            <a:endParaRPr lang="de-DE" sz="1050">
              <a:latin typeface="Arial" pitchFamily="34" charset="0"/>
              <a:cs typeface="Arial"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sz="1050">
              <a:latin typeface="Arial" pitchFamily="34" charset="0"/>
              <a:cs typeface="Arial"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9711D6-7C16-408D-AB39-A77E8CF5A3FD}" type="slidenum">
              <a:rPr lang="de-DE" sz="1050" smtClean="0">
                <a:latin typeface="Arial" pitchFamily="34" charset="0"/>
                <a:cs typeface="Arial" pitchFamily="34" charset="0"/>
              </a:rPr>
              <a:pPr/>
              <a:t>‹#›</a:t>
            </a:fld>
            <a:endParaRPr lang="de-DE" sz="1050">
              <a:latin typeface="Arial" pitchFamily="34" charset="0"/>
              <a:cs typeface="Arial" pitchFamily="34" charset="0"/>
            </a:endParaRPr>
          </a:p>
        </p:txBody>
      </p:sp>
    </p:spTree>
    <p:extLst>
      <p:ext uri="{BB962C8B-B14F-4D97-AF65-F5344CB8AC3E}">
        <p14:creationId xmlns:p14="http://schemas.microsoft.com/office/powerpoint/2010/main" val="4128369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48DAF9-FCAF-40AF-8859-05C8E311A5C6}" type="datetimeFigureOut">
              <a:rPr lang="de-DE" smtClean="0"/>
              <a:pPr/>
              <a:t>06.05.2024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0C4BC3-9AD3-461B-862E-410046728F4C}" type="slidenum">
              <a:rPr lang="de-DE" smtClean="0"/>
              <a:pPr/>
              <a:t>‹#›</a:t>
            </a:fld>
            <a:endParaRPr lang="de-DE"/>
          </a:p>
        </p:txBody>
      </p:sp>
    </p:spTree>
    <p:extLst>
      <p:ext uri="{BB962C8B-B14F-4D97-AF65-F5344CB8AC3E}">
        <p14:creationId xmlns:p14="http://schemas.microsoft.com/office/powerpoint/2010/main" val="3624979210"/>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050" kern="1200">
        <a:solidFill>
          <a:schemeClr val="tx1"/>
        </a:solidFill>
        <a:latin typeface="Arial" pitchFamily="34" charset="0"/>
        <a:ea typeface="+mn-ea"/>
        <a:cs typeface="Arial" pitchFamily="34" charset="0"/>
      </a:defRPr>
    </a:lvl1pPr>
    <a:lvl2pPr marL="207963" indent="-206375" algn="l" defTabSz="914400" rtl="0" eaLnBrk="1" latinLnBrk="0" hangingPunct="1">
      <a:buClr>
        <a:srgbClr val="0078DC"/>
      </a:buClr>
      <a:buFont typeface="Wingdings" pitchFamily="2" charset="2"/>
      <a:buChar char=""/>
      <a:defRPr sz="1050" kern="1200">
        <a:solidFill>
          <a:schemeClr val="tx1"/>
        </a:solidFill>
        <a:latin typeface="Arial" pitchFamily="34" charset="0"/>
        <a:ea typeface="+mn-ea"/>
        <a:cs typeface="Arial" pitchFamily="34" charset="0"/>
      </a:defRPr>
    </a:lvl2pPr>
    <a:lvl3pPr marL="209550" indent="0" algn="l" defTabSz="914400" rtl="0" eaLnBrk="1" latinLnBrk="0" hangingPunct="1">
      <a:defRPr sz="1050" kern="1200">
        <a:solidFill>
          <a:schemeClr val="tx1"/>
        </a:solidFill>
        <a:latin typeface="Arial" pitchFamily="34" charset="0"/>
        <a:ea typeface="+mn-ea"/>
        <a:cs typeface="Arial" pitchFamily="34" charset="0"/>
      </a:defRPr>
    </a:lvl3pPr>
    <a:lvl4pPr marL="412750" indent="-201613" algn="l" defTabSz="914400" rtl="0" eaLnBrk="1" latinLnBrk="0" hangingPunct="1">
      <a:buClr>
        <a:srgbClr val="0078DC"/>
      </a:buClr>
      <a:buFont typeface="Wingdings" pitchFamily="2" charset="2"/>
      <a:buChar char=""/>
      <a:defRPr sz="1050" kern="1200">
        <a:solidFill>
          <a:schemeClr val="tx1"/>
        </a:solidFill>
        <a:latin typeface="Arial" pitchFamily="34" charset="0"/>
        <a:ea typeface="+mn-ea"/>
        <a:cs typeface="Arial" pitchFamily="34" charset="0"/>
      </a:defRPr>
    </a:lvl4pPr>
    <a:lvl5pPr marL="414338" indent="0" algn="l" defTabSz="914400" rtl="0" eaLnBrk="1" latinLnBrk="0" hangingPunct="1">
      <a:defRPr sz="105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C4BC3-9AD3-461B-862E-410046728F4C}" type="slidenum">
              <a:rPr lang="de-DE" smtClean="0"/>
              <a:pPr/>
              <a:t>1</a:t>
            </a:fld>
            <a:endParaRPr lang="de-DE"/>
          </a:p>
        </p:txBody>
      </p:sp>
    </p:spTree>
    <p:extLst>
      <p:ext uri="{BB962C8B-B14F-4D97-AF65-F5344CB8AC3E}">
        <p14:creationId xmlns:p14="http://schemas.microsoft.com/office/powerpoint/2010/main" val="2726031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60388" y="877888"/>
            <a:ext cx="7797801" cy="4387850"/>
          </a:xfrm>
        </p:spPr>
      </p:sp>
      <p:sp>
        <p:nvSpPr>
          <p:cNvPr id="3" name="Platshållare för anteckninga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dirty="0">
                <a:solidFill>
                  <a:schemeClr val="bg1"/>
                </a:solidFill>
              </a:rPr>
              <a:t>Vi får inte tappa tempot när vi ställer om industrin. 2023 SCB</a:t>
            </a:r>
          </a:p>
          <a:p>
            <a:endParaRPr lang="sv-SE" dirty="0"/>
          </a:p>
        </p:txBody>
      </p:sp>
    </p:spTree>
    <p:extLst>
      <p:ext uri="{BB962C8B-B14F-4D97-AF65-F5344CB8AC3E}">
        <p14:creationId xmlns:p14="http://schemas.microsoft.com/office/powerpoint/2010/main" val="131898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60388" y="877888"/>
            <a:ext cx="7797801" cy="4387850"/>
          </a:xfrm>
        </p:spPr>
      </p:sp>
      <p:sp>
        <p:nvSpPr>
          <p:cNvPr id="3" name="Platshållare för anteckningar 2"/>
          <p:cNvSpPr>
            <a:spLocks noGrp="1"/>
          </p:cNvSpPr>
          <p:nvPr>
            <p:ph type="body" idx="1"/>
          </p:nvPr>
        </p:nvSpPr>
        <p:spPr/>
        <p:txBody>
          <a:bodyPr>
            <a:normAutofit/>
          </a:bodyPr>
          <a:lstStyle/>
          <a:p>
            <a:endParaRPr lang="sv-SE" dirty="0"/>
          </a:p>
        </p:txBody>
      </p:sp>
    </p:spTree>
    <p:extLst>
      <p:ext uri="{BB962C8B-B14F-4D97-AF65-F5344CB8AC3E}">
        <p14:creationId xmlns:p14="http://schemas.microsoft.com/office/powerpoint/2010/main" val="3631866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60388" y="877888"/>
            <a:ext cx="7797801" cy="4387850"/>
          </a:xfrm>
        </p:spPr>
      </p:sp>
      <p:sp>
        <p:nvSpPr>
          <p:cNvPr id="3" name="Platshållare för anteckningar 2"/>
          <p:cNvSpPr>
            <a:spLocks noGrp="1"/>
          </p:cNvSpPr>
          <p:nvPr>
            <p:ph type="body" idx="1"/>
          </p:nvPr>
        </p:nvSpPr>
        <p:spPr/>
        <p:txBody>
          <a:bodyPr>
            <a:normAutofit/>
          </a:bodyPr>
          <a:lstStyle/>
          <a:p>
            <a:endParaRPr lang="sv-SE" dirty="0"/>
          </a:p>
        </p:txBody>
      </p:sp>
    </p:spTree>
    <p:extLst>
      <p:ext uri="{BB962C8B-B14F-4D97-AF65-F5344CB8AC3E}">
        <p14:creationId xmlns:p14="http://schemas.microsoft.com/office/powerpoint/2010/main" val="56130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Uniper was founded in 2016 (a spin-off from Eon) and is today a multinational energy company owned by the German state. </a:t>
            </a:r>
          </a:p>
          <a:p>
            <a:r>
              <a:rPr lang="en-US"/>
              <a:t>One of Europe's largest electricity producers with a total production capacity of just over 22 </a:t>
            </a:r>
            <a:r>
              <a:rPr lang="en-US" err="1"/>
              <a:t>Gwe</a:t>
            </a:r>
            <a:r>
              <a:rPr lang="en-US"/>
              <a:t>. </a:t>
            </a:r>
          </a:p>
          <a:p>
            <a:r>
              <a:rPr lang="en-US"/>
              <a:t>7000 employees spread across more than 40 different countries. </a:t>
            </a:r>
          </a:p>
          <a:p>
            <a:r>
              <a:rPr lang="en-US"/>
              <a:t>The main operations and our facilities in the EU and in our core markets of Germany, the Netherlands, the UK and Sweden. </a:t>
            </a:r>
          </a:p>
          <a:p>
            <a:r>
              <a:rPr lang="en-US"/>
              <a:t>Headquartered in Düsseldorf.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C4BC3-9AD3-461B-862E-410046728F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6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C4BC3-9AD3-461B-862E-410046728F4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593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C4BC3-9AD3-461B-862E-410046728F4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53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588" lvl="1" indent="0">
              <a:buNone/>
            </a:pPr>
            <a:r>
              <a:rPr lang="sv-SE" b="0"/>
              <a:t>Och inom Uniper Sverige så är vi ca 1000 anställda. Även i Sverige är vi en större elproducent, drygt 4 GW i produktionskapacitet och står för ca 15 % av Sveriges totala elproduktion. </a:t>
            </a:r>
          </a:p>
          <a:p>
            <a:pPr marL="1588" lvl="1" indent="0">
              <a:buNone/>
            </a:pPr>
            <a:r>
              <a:rPr lang="sv-SE" b="0"/>
              <a:t>Delägare i samtliga av Sveriges kärnkraft, stor mängd vattenkraft och även värmekraft (gas). Karlshamnsverket i Blekinge som är en del av den svenska kraftreserven. </a:t>
            </a:r>
          </a:p>
          <a:p>
            <a:pPr marL="1588" lvl="1" indent="0">
              <a:buNone/>
            </a:pPr>
            <a:r>
              <a:rPr lang="sv-SE" b="0"/>
              <a:t>Och som ni ser en hint om på denna </a:t>
            </a:r>
            <a:r>
              <a:rPr lang="sv-SE" b="0" err="1"/>
              <a:t>slide</a:t>
            </a:r>
            <a:r>
              <a:rPr lang="sv-SE" b="0"/>
              <a:t> så satsar vi också på vätgas …</a:t>
            </a:r>
          </a:p>
          <a:p>
            <a:pPr marL="1588" lvl="1" indent="0">
              <a:buNone/>
            </a:pPr>
            <a:endParaRPr lang="sv-SE" b="1"/>
          </a:p>
          <a:p>
            <a:pPr marL="1588" lvl="1" indent="0">
              <a:buNone/>
            </a:pPr>
            <a:endParaRPr lang="sv-SE" b="1"/>
          </a:p>
          <a:p>
            <a:pPr marL="1588" lvl="1" indent="0">
              <a:buNone/>
            </a:pPr>
            <a:endParaRPr lang="sv-SE" b="1"/>
          </a:p>
          <a:p>
            <a:pPr marL="1588" lvl="1" indent="0">
              <a:buNone/>
            </a:pPr>
            <a:r>
              <a:rPr lang="sv-SE" b="1"/>
              <a:t>Installerad effekt Uniper Sverige 2021 (GW): </a:t>
            </a:r>
            <a:r>
              <a:rPr lang="sv-SE"/>
              <a:t>Vattenkraft 1,579 Kärnkraft 1,400, Värmekraft (gas) </a:t>
            </a:r>
            <a:r>
              <a:rPr lang="sv-SE" baseline="0"/>
              <a:t>1,175</a:t>
            </a:r>
            <a:r>
              <a:rPr lang="sv-SE"/>
              <a:t> = </a:t>
            </a:r>
            <a:r>
              <a:rPr lang="sv-SE" b="1"/>
              <a:t>4,154 GW</a:t>
            </a:r>
            <a:r>
              <a:rPr lang="sv-SE"/>
              <a:t>. + Forsmark 1, 2, 3 och Ringhals 1, 3, 4 = </a:t>
            </a:r>
            <a:r>
              <a:rPr lang="sv-SE" b="1"/>
              <a:t>6,884 MW</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a:t>Elproduktionen</a:t>
            </a:r>
            <a:r>
              <a:rPr lang="sv-SE"/>
              <a:t> </a:t>
            </a:r>
            <a:r>
              <a:rPr lang="sv-SE" b="1"/>
              <a:t>Uniper Sverige 2021</a:t>
            </a:r>
            <a:r>
              <a:rPr lang="sv-SE"/>
              <a:t>: Kärnkraft 12,886 TWh, Vattenkraft 8,373 TWh, Fossilt/Naturgas 0,118 </a:t>
            </a:r>
            <a:r>
              <a:rPr lang="sv-SE" b="0"/>
              <a:t>TWh = </a:t>
            </a:r>
            <a:r>
              <a:rPr lang="sv-SE" b="1"/>
              <a:t>21,377 TWh</a:t>
            </a:r>
            <a:r>
              <a:rPr lang="sv-SE"/>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a:t>Källa: List </a:t>
            </a:r>
            <a:r>
              <a:rPr lang="sv-SE" i="1" err="1"/>
              <a:t>of</a:t>
            </a:r>
            <a:r>
              <a:rPr lang="sv-SE" i="1"/>
              <a:t> assets 2020, Uniper </a:t>
            </a:r>
            <a:r>
              <a:rPr lang="sv-SE" i="1" err="1"/>
              <a:t>Capital</a:t>
            </a:r>
            <a:r>
              <a:rPr lang="sv-SE" i="1"/>
              <a:t> market story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indent="0" algn="l" defTabSz="914400" rtl="0" eaLnBrk="1" fontAlgn="auto" latinLnBrk="0" hangingPunct="1">
              <a:lnSpc>
                <a:spcPct val="100000"/>
              </a:lnSpc>
              <a:spcBef>
                <a:spcPts val="0"/>
              </a:spcBef>
              <a:spcAft>
                <a:spcPts val="0"/>
              </a:spcAft>
              <a:buClrTx/>
              <a:buSzTx/>
              <a:buFontTx/>
              <a:buNone/>
              <a:tabLst/>
              <a:defRPr/>
            </a:pPr>
            <a:r>
              <a:rPr lang="sv-SE" b="1"/>
              <a:t>Elproduktionen i Sverige 2021 165,8 TWh </a:t>
            </a:r>
            <a:r>
              <a:rPr lang="sv-SE"/>
              <a:t>– Kärnkraft 31% (51 TWh), Vattenkraft 43% (70,6 TWh), Vindkraft 16% (27,4 TWh), Övrig Värmekraft 9%  (15,3 TWh), Sol 1% (1,5 TWh)</a:t>
            </a:r>
          </a:p>
          <a:p>
            <a:pPr marL="0" marR="0" indent="0" algn="l" defTabSz="914400" rtl="0" eaLnBrk="1" fontAlgn="auto" latinLnBrk="0" hangingPunct="1">
              <a:lnSpc>
                <a:spcPct val="100000"/>
              </a:lnSpc>
              <a:spcBef>
                <a:spcPts val="0"/>
              </a:spcBef>
              <a:spcAft>
                <a:spcPts val="0"/>
              </a:spcAft>
              <a:buClrTx/>
              <a:buSzTx/>
              <a:buFontTx/>
              <a:buNone/>
              <a:tabLst/>
              <a:defRPr/>
            </a:pPr>
            <a:r>
              <a:rPr lang="sv-SE" b="1"/>
              <a:t>Elanvändning Sverige 2021</a:t>
            </a:r>
            <a:r>
              <a:rPr lang="sv-SE"/>
              <a:t>: </a:t>
            </a:r>
            <a:r>
              <a:rPr lang="sv-SE" b="1"/>
              <a:t>139,8 TWh</a:t>
            </a:r>
          </a:p>
          <a:p>
            <a:pPr marL="0" marR="0" indent="0" algn="l" defTabSz="914400" rtl="0" eaLnBrk="1" fontAlgn="auto" latinLnBrk="0" hangingPunct="1">
              <a:lnSpc>
                <a:spcPct val="100000"/>
              </a:lnSpc>
              <a:spcBef>
                <a:spcPts val="0"/>
              </a:spcBef>
              <a:spcAft>
                <a:spcPts val="0"/>
              </a:spcAft>
              <a:buClrTx/>
              <a:buSzTx/>
              <a:buFontTx/>
              <a:buNone/>
              <a:tabLst/>
              <a:defRPr/>
            </a:pPr>
            <a:r>
              <a:rPr lang="sv-SE"/>
              <a:t>Nettoexport Sverige: 25,6 TWh</a:t>
            </a:r>
          </a:p>
          <a:p>
            <a:pPr marL="0" marR="0" indent="0" algn="l" defTabSz="914400" rtl="0" eaLnBrk="1" fontAlgn="auto" latinLnBrk="0" hangingPunct="1">
              <a:lnSpc>
                <a:spcPct val="100000"/>
              </a:lnSpc>
              <a:spcBef>
                <a:spcPts val="0"/>
              </a:spcBef>
              <a:spcAft>
                <a:spcPts val="0"/>
              </a:spcAft>
              <a:buClrTx/>
              <a:buSzTx/>
              <a:buFontTx/>
              <a:buNone/>
              <a:tabLst/>
              <a:defRPr/>
            </a:pPr>
            <a:r>
              <a:rPr lang="sv-SE" i="1" baseline="0"/>
              <a:t>Källa: https://www.energiforetagen.se/globalassets/energiforetagen/statistik/energiaret/2021/energiaret-2021_tabeller_220412.pdf</a:t>
            </a:r>
            <a:endParaRPr lang="sv-SE"/>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C4BC3-9AD3-461B-862E-410046728F4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719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382F4-71CB-313B-DC63-1141BB0CC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C6C73-1DDA-5DA5-0753-2197810A9C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FB04A-403B-B802-2A6E-E2C1D0603839}"/>
              </a:ext>
            </a:extLst>
          </p:cNvPr>
          <p:cNvSpPr>
            <a:spLocks noGrp="1"/>
          </p:cNvSpPr>
          <p:nvPr>
            <p:ph type="body" idx="1"/>
          </p:nvPr>
        </p:nvSpPr>
        <p:spPr/>
        <p:txBody>
          <a:bodyPr/>
          <a:lstStyle/>
          <a:p>
            <a:endParaRPr lang="en-AE"/>
          </a:p>
        </p:txBody>
      </p:sp>
      <p:sp>
        <p:nvSpPr>
          <p:cNvPr id="4" name="Slide Number Placeholder 3">
            <a:extLst>
              <a:ext uri="{FF2B5EF4-FFF2-40B4-BE49-F238E27FC236}">
                <a16:creationId xmlns:a16="http://schemas.microsoft.com/office/drawing/2014/main" id="{25675C01-B21A-4F81-C6BF-FDA6986767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C4BC3-9AD3-461B-862E-410046728F4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93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Uniper is not just a major power producer from hydropower, coal, gas and nuclear, but is active across the entire value chain, from the production of electricity via transport (LNG) and storage (gas but also battery storage) to trading and sales and maintenance. </a:t>
            </a:r>
          </a:p>
          <a:p>
            <a:r>
              <a:rPr lang="en-US"/>
              <a:t>The trading part is an important part of our business and is </a:t>
            </a:r>
            <a:r>
              <a:rPr lang="en-US" err="1"/>
              <a:t>Uniper's</a:t>
            </a:r>
            <a:r>
              <a:rPr lang="en-US"/>
              <a:t> leader in Europe. </a:t>
            </a:r>
          </a:p>
          <a:p>
            <a:endParaRPr lang="en-US"/>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C4BC3-9AD3-461B-862E-410046728F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0479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Bränsle</a:t>
            </a:r>
            <a:r>
              <a:rPr lang="en-US" dirty="0"/>
              <a:t> </a:t>
            </a:r>
            <a:r>
              <a:rPr lang="en-US" dirty="0" err="1"/>
              <a:t>stort</a:t>
            </a:r>
            <a:r>
              <a:rPr lang="en-US" dirty="0"/>
              <a:t> focus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C4BC3-9AD3-461B-862E-410046728F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1387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60388" y="877888"/>
            <a:ext cx="7797801" cy="4387850"/>
          </a:xfrm>
        </p:spPr>
      </p:sp>
      <p:sp>
        <p:nvSpPr>
          <p:cNvPr id="3" name="Platshållare för anteckningar 2"/>
          <p:cNvSpPr>
            <a:spLocks noGrp="1"/>
          </p:cNvSpPr>
          <p:nvPr>
            <p:ph type="body" idx="1"/>
          </p:nvPr>
        </p:nvSpPr>
        <p:spPr/>
        <p:txBody>
          <a:bodyPr>
            <a:normAutofit/>
          </a:bodyPr>
          <a:lstStyle/>
          <a:p>
            <a:r>
              <a:rPr lang="en-US" dirty="0"/>
              <a:t>Project Air. Collaboration with Perstorp on sustainable methanol production from hydrogen, biogas and captured carbon dioxide. Uniper's role concerns the </a:t>
            </a:r>
            <a:r>
              <a:rPr lang="en-US" dirty="0" err="1"/>
              <a:t>electrolyser</a:t>
            </a:r>
            <a:r>
              <a:rPr lang="en-US" dirty="0"/>
              <a:t> and hydrogen and oxygen production. Innovative: based on wastewater, and has received support from the EU Innovation Fund, among others. </a:t>
            </a:r>
          </a:p>
          <a:p>
            <a:endParaRPr lang="sv-SE" dirty="0"/>
          </a:p>
        </p:txBody>
      </p:sp>
    </p:spTree>
    <p:extLst>
      <p:ext uri="{BB962C8B-B14F-4D97-AF65-F5344CB8AC3E}">
        <p14:creationId xmlns:p14="http://schemas.microsoft.com/office/powerpoint/2010/main" val="4206954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91200" y="3124800"/>
            <a:ext cx="7344000" cy="1177200"/>
          </a:xfrm>
        </p:spPr>
        <p:txBody>
          <a:bodyPr anchor="b" anchorCtr="0">
            <a:noAutofit/>
          </a:bodyPr>
          <a:lstStyle>
            <a:lvl1pPr>
              <a:defRPr sz="2400">
                <a:solidFill>
                  <a:srgbClr val="E6252E"/>
                </a:solidFill>
              </a:defRPr>
            </a:lvl1pPr>
          </a:lstStyle>
          <a:p>
            <a:r>
              <a:rPr lang="en-US"/>
              <a:t>Click to edit Master title style</a:t>
            </a:r>
            <a:endParaRPr lang="de-DE" dirty="0"/>
          </a:p>
        </p:txBody>
      </p:sp>
      <p:sp>
        <p:nvSpPr>
          <p:cNvPr id="3" name="Untertitel 2"/>
          <p:cNvSpPr>
            <a:spLocks noGrp="1"/>
          </p:cNvSpPr>
          <p:nvPr>
            <p:ph type="subTitle" idx="1"/>
          </p:nvPr>
        </p:nvSpPr>
        <p:spPr>
          <a:xfrm>
            <a:off x="691200" y="4345200"/>
            <a:ext cx="7344000" cy="216000"/>
          </a:xfrm>
        </p:spPr>
        <p:txBody>
          <a:bodyPr/>
          <a:lstStyle>
            <a:lvl1pPr marL="0" indent="0" algn="l">
              <a:spcAft>
                <a:spcPts val="0"/>
              </a:spcAft>
              <a:buNone/>
              <a:defRPr sz="1600">
                <a:solidFill>
                  <a:srgbClr val="5E5E5E"/>
                </a:solidFill>
              </a:defRPr>
            </a:lvl1pPr>
            <a:lvl2pPr marL="457200" indent="0" algn="l">
              <a:buNone/>
              <a:defRPr>
                <a:solidFill>
                  <a:srgbClr val="5E5E5E"/>
                </a:solidFill>
              </a:defRPr>
            </a:lvl2pPr>
            <a:lvl3pPr marL="914400" indent="0" algn="l">
              <a:buNone/>
              <a:defRPr>
                <a:solidFill>
                  <a:srgbClr val="5E5E5E"/>
                </a:solidFill>
              </a:defRPr>
            </a:lvl3pPr>
            <a:lvl4pPr marL="1371600" indent="0" algn="l">
              <a:buNone/>
              <a:defRPr>
                <a:solidFill>
                  <a:srgbClr val="5E5E5E"/>
                </a:solidFill>
              </a:defRPr>
            </a:lvl4pPr>
            <a:lvl5pPr marL="1828800" indent="0" algn="l">
              <a:buNone/>
              <a:defRPr>
                <a:solidFill>
                  <a:srgbClr val="5E5E5E"/>
                </a:solidFill>
              </a:defRPr>
            </a:lvl5pPr>
            <a:lvl6pPr marL="2286000" indent="0" algn="l">
              <a:buNone/>
              <a:defRPr>
                <a:solidFill>
                  <a:srgbClr val="5E5E5E"/>
                </a:solidFill>
              </a:defRPr>
            </a:lvl6pPr>
            <a:lvl7pPr marL="2743200" indent="0" algn="l">
              <a:buNone/>
              <a:defRPr>
                <a:solidFill>
                  <a:srgbClr val="5E5E5E"/>
                </a:solidFill>
              </a:defRPr>
            </a:lvl7pPr>
            <a:lvl8pPr marL="3200400" indent="0" algn="l">
              <a:buNone/>
              <a:defRPr>
                <a:solidFill>
                  <a:srgbClr val="5E5E5E"/>
                </a:solidFill>
              </a:defRPr>
            </a:lvl8pPr>
            <a:lvl9pPr marL="3657600" indent="0" algn="l">
              <a:buNone/>
              <a:defRPr>
                <a:solidFill>
                  <a:srgbClr val="5E5E5E"/>
                </a:solidFill>
              </a:defRPr>
            </a:lvl9pPr>
          </a:lstStyle>
          <a:p>
            <a:r>
              <a:rPr lang="en-US"/>
              <a:t>Click to edit Master subtitle style</a:t>
            </a:r>
            <a:endParaRPr lang="de-DE" dirty="0"/>
          </a:p>
        </p:txBody>
      </p:sp>
      <p:pic>
        <p:nvPicPr>
          <p:cNvPr id="7" name="Grafik 6" descr="Uniper_Logo_Office_CO_PPT_large.png"/>
          <p:cNvPicPr>
            <a:picLocks noChangeAspect="1"/>
          </p:cNvPicPr>
          <p:nvPr/>
        </p:nvPicPr>
        <p:blipFill>
          <a:blip r:embed="rId2" cstate="print"/>
          <a:stretch>
            <a:fillRect/>
          </a:stretch>
        </p:blipFill>
        <p:spPr>
          <a:xfrm>
            <a:off x="504000" y="414000"/>
            <a:ext cx="1512000" cy="13084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Blue-World-Image">
    <p:spTree>
      <p:nvGrpSpPr>
        <p:cNvPr id="1" name=""/>
        <p:cNvGrpSpPr/>
        <p:nvPr/>
      </p:nvGrpSpPr>
      <p:grpSpPr>
        <a:xfrm>
          <a:off x="0" y="0"/>
          <a:ext cx="0" cy="0"/>
          <a:chOff x="0" y="0"/>
          <a:chExt cx="0" cy="0"/>
        </a:xfrm>
      </p:grpSpPr>
      <p:sp>
        <p:nvSpPr>
          <p:cNvPr id="4" name="Fußzeilenplatzhalter 3" hidden="1">
            <a:extLst>
              <a:ext uri="{FF2B5EF4-FFF2-40B4-BE49-F238E27FC236}">
                <a16:creationId xmlns:a16="http://schemas.microsoft.com/office/drawing/2014/main" id="{FB978F84-2192-4845-A10C-F6AA5CAEE94B}"/>
              </a:ext>
            </a:extLst>
          </p:cNvPr>
          <p:cNvSpPr>
            <a:spLocks noGrp="1"/>
          </p:cNvSpPr>
          <p:nvPr>
            <p:ph type="ftr" sz="quarter" idx="10"/>
          </p:nvPr>
        </p:nvSpPr>
        <p:spPr/>
        <p:txBody>
          <a:bodyPr/>
          <a:lstStyle>
            <a:lvl1pPr>
              <a:defRPr>
                <a:noFill/>
              </a:defRPr>
            </a:lvl1pPr>
          </a:lstStyle>
          <a:p>
            <a:endParaRPr lang="de-DE"/>
          </a:p>
        </p:txBody>
      </p:sp>
      <p:sp>
        <p:nvSpPr>
          <p:cNvPr id="5" name="Foliennummernplatzhalter 4" hidden="1">
            <a:extLst>
              <a:ext uri="{FF2B5EF4-FFF2-40B4-BE49-F238E27FC236}">
                <a16:creationId xmlns:a16="http://schemas.microsoft.com/office/drawing/2014/main" id="{E4F7F103-97CE-454A-BA2B-1B30B72050C8}"/>
              </a:ext>
            </a:extLst>
          </p:cNvPr>
          <p:cNvSpPr>
            <a:spLocks noGrp="1"/>
          </p:cNvSpPr>
          <p:nvPr>
            <p:ph type="sldNum" sz="quarter" idx="11"/>
          </p:nvPr>
        </p:nvSpPr>
        <p:spPr/>
        <p:txBody>
          <a:bodyPr/>
          <a:lstStyle>
            <a:lvl1pPr>
              <a:defRPr>
                <a:noFill/>
              </a:defRPr>
            </a:lvl1pPr>
          </a:lstStyle>
          <a:p>
            <a:fld id="{9D543ADB-E95E-4587-963D-D3C6AB2E96C0}" type="slidenum">
              <a:rPr lang="de-DE"/>
              <a:pPr/>
              <a:t>‹#›</a:t>
            </a:fld>
            <a:endParaRPr lang="de-DE"/>
          </a:p>
        </p:txBody>
      </p:sp>
      <p:pic>
        <p:nvPicPr>
          <p:cNvPr id="8" name="Blue_World_Plume" descr="Uniper_Blue-World_05_Plume.jpg"/>
          <p:cNvPicPr>
            <a:picLocks noChangeAspect="1"/>
          </p:cNvPicPr>
          <p:nvPr userDrawn="1"/>
        </p:nvPicPr>
        <p:blipFill>
          <a:blip r:embed="rId2" cstate="print"/>
          <a:srcRect r="5739"/>
          <a:stretch>
            <a:fillRect/>
          </a:stretch>
        </p:blipFill>
        <p:spPr>
          <a:xfrm>
            <a:off x="0" y="-1"/>
            <a:ext cx="9148800" cy="5146200"/>
          </a:xfrm>
          <a:prstGeom prst="rect">
            <a:avLst/>
          </a:prstGeom>
        </p:spPr>
      </p:pic>
      <p:pic>
        <p:nvPicPr>
          <p:cNvPr id="6" name="Grafik 5" descr="Uniper_Logo_Office_White_PPT_large.png"/>
          <p:cNvPicPr>
            <a:picLocks noChangeAspect="1"/>
          </p:cNvPicPr>
          <p:nvPr/>
        </p:nvPicPr>
        <p:blipFill>
          <a:blip r:embed="rId3" cstate="print"/>
          <a:stretch>
            <a:fillRect/>
          </a:stretch>
        </p:blipFill>
        <p:spPr>
          <a:xfrm>
            <a:off x="460853" y="410031"/>
            <a:ext cx="1512000" cy="1308494"/>
          </a:xfrm>
          <a:prstGeom prst="rect">
            <a:avLst/>
          </a:prstGeom>
        </p:spPr>
      </p:pic>
      <p:sp>
        <p:nvSpPr>
          <p:cNvPr id="9" name="Subtitle 2">
            <a:extLst>
              <a:ext uri="{FF2B5EF4-FFF2-40B4-BE49-F238E27FC236}">
                <a16:creationId xmlns:a16="http://schemas.microsoft.com/office/drawing/2014/main" id="{EF5D6D13-E0B7-485C-B768-A145E0E18B5F}"/>
              </a:ext>
            </a:extLst>
          </p:cNvPr>
          <p:cNvSpPr>
            <a:spLocks noGrp="1"/>
          </p:cNvSpPr>
          <p:nvPr>
            <p:ph type="subTitle" idx="1"/>
          </p:nvPr>
        </p:nvSpPr>
        <p:spPr>
          <a:xfrm>
            <a:off x="674533" y="4451350"/>
            <a:ext cx="7344000" cy="216000"/>
          </a:xfrm>
        </p:spPr>
        <p:txBody>
          <a:bodyPr lIns="0" tIns="0" rIns="0" bIns="0">
            <a:noAutofit/>
          </a:bodyPr>
          <a:lstStyle>
            <a:lvl1pPr>
              <a:defRPr lang="en-US" sz="1600" kern="1200" dirty="0">
                <a:solidFill>
                  <a:srgbClr val="FFFFFF"/>
                </a:solidFill>
                <a:latin typeface="+mn-lt"/>
                <a:ea typeface="+mn-ea"/>
                <a:cs typeface="+mn-cs"/>
              </a:defRPr>
            </a:lvl1pPr>
          </a:lstStyle>
          <a:p>
            <a:endParaRPr lang="en-US"/>
          </a:p>
        </p:txBody>
      </p:sp>
      <p:sp>
        <p:nvSpPr>
          <p:cNvPr id="7" name="Title 6">
            <a:extLst>
              <a:ext uri="{FF2B5EF4-FFF2-40B4-BE49-F238E27FC236}">
                <a16:creationId xmlns:a16="http://schemas.microsoft.com/office/drawing/2014/main" id="{76616A09-7D05-49A2-A277-47C60959A381}"/>
              </a:ext>
            </a:extLst>
          </p:cNvPr>
          <p:cNvSpPr>
            <a:spLocks noGrp="1"/>
          </p:cNvSpPr>
          <p:nvPr>
            <p:ph type="title"/>
          </p:nvPr>
        </p:nvSpPr>
        <p:spPr>
          <a:xfrm>
            <a:off x="691200" y="3150901"/>
            <a:ext cx="7344000" cy="1177200"/>
          </a:xfrm>
        </p:spPr>
        <p:txBody>
          <a:bodyPr vert="horz" lIns="0" tIns="0" rIns="0" bIns="0" rtlCol="0" anchor="b" anchorCtr="0">
            <a:noAutofit/>
          </a:bodyPr>
          <a:lstStyle>
            <a:lvl1pPr>
              <a:defRPr lang="en-US" dirty="0">
                <a:solidFill>
                  <a:srgbClr val="FFEA00"/>
                </a:solidFill>
              </a:defRPr>
            </a:lvl1pPr>
          </a:lstStyle>
          <a:p>
            <a:pPr lvl="0"/>
            <a:r>
              <a:rPr lang="en-US"/>
              <a:t>Click to edit Master title style</a:t>
            </a:r>
          </a:p>
        </p:txBody>
      </p:sp>
    </p:spTree>
    <p:extLst>
      <p:ext uri="{BB962C8B-B14F-4D97-AF65-F5344CB8AC3E}">
        <p14:creationId xmlns:p14="http://schemas.microsoft.com/office/powerpoint/2010/main" val="3247252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s, Image placehold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55BA4423-FC91-4CF7-A2EB-6E5BD26D99E2}"/>
              </a:ext>
            </a:extLst>
          </p:cNvPr>
          <p:cNvSpPr>
            <a:spLocks noGrp="1"/>
          </p:cNvSpPr>
          <p:nvPr>
            <p:ph type="pic" sz="quarter" idx="12"/>
            <p:custDataLst>
              <p:tags r:id="rId1"/>
            </p:custDataLst>
          </p:nvPr>
        </p:nvSpPr>
        <p:spPr>
          <a:xfrm>
            <a:off x="0" y="-1"/>
            <a:ext cx="9148800" cy="5146200"/>
          </a:xfrm>
          <a:prstGeom prst="rect">
            <a:avLst/>
          </a:prstGeom>
          <a:solidFill>
            <a:srgbClr val="E6F4FE"/>
          </a:solidFill>
        </p:spPr>
        <p:txBody>
          <a:bodyPr bIns="792000" anchor="ctr">
            <a:normAutofit/>
          </a:bodyPr>
          <a:lstStyle>
            <a:lvl1pPr algn="ctr">
              <a:defRPr lang="de-DE" sz="1600" kern="1200" dirty="0">
                <a:solidFill>
                  <a:srgbClr val="FFFFFF"/>
                </a:solidFill>
                <a:latin typeface="+mn-lt"/>
                <a:ea typeface="+mn-ea"/>
                <a:cs typeface="+mn-cs"/>
              </a:defRPr>
            </a:lvl1pPr>
          </a:lstStyle>
          <a:p>
            <a:endParaRPr lang="de-DE"/>
          </a:p>
        </p:txBody>
      </p:sp>
      <p:sp>
        <p:nvSpPr>
          <p:cNvPr id="4" name="Fußzeilenplatzhalter 3">
            <a:extLst>
              <a:ext uri="{FF2B5EF4-FFF2-40B4-BE49-F238E27FC236}">
                <a16:creationId xmlns:a16="http://schemas.microsoft.com/office/drawing/2014/main" id="{FB978F84-2192-4845-A10C-F6AA5CAEE94B}"/>
              </a:ext>
            </a:extLst>
          </p:cNvPr>
          <p:cNvSpPr>
            <a:spLocks noGrp="1"/>
          </p:cNvSpPr>
          <p:nvPr>
            <p:ph type="ftr" sz="quarter" idx="10"/>
          </p:nvPr>
        </p:nvSpPr>
        <p:spPr/>
        <p:txBody>
          <a:bodyPr/>
          <a:lstStyle>
            <a:lvl1pPr>
              <a:defRPr>
                <a:noFill/>
              </a:defRPr>
            </a:lvl1pPr>
          </a:lstStyle>
          <a:p>
            <a:endParaRPr lang="de-DE"/>
          </a:p>
        </p:txBody>
      </p:sp>
      <p:sp>
        <p:nvSpPr>
          <p:cNvPr id="5" name="Foliennummernplatzhalter 4">
            <a:extLst>
              <a:ext uri="{FF2B5EF4-FFF2-40B4-BE49-F238E27FC236}">
                <a16:creationId xmlns:a16="http://schemas.microsoft.com/office/drawing/2014/main" id="{E4F7F103-97CE-454A-BA2B-1B30B72050C8}"/>
              </a:ext>
            </a:extLst>
          </p:cNvPr>
          <p:cNvSpPr>
            <a:spLocks noGrp="1"/>
          </p:cNvSpPr>
          <p:nvPr>
            <p:ph type="sldNum" sz="quarter" idx="11"/>
          </p:nvPr>
        </p:nvSpPr>
        <p:spPr/>
        <p:txBody>
          <a:bodyPr/>
          <a:lstStyle>
            <a:lvl1pPr>
              <a:defRPr>
                <a:noFill/>
              </a:defRPr>
            </a:lvl1pPr>
          </a:lstStyle>
          <a:p>
            <a:fld id="{9D543ADB-E95E-4587-963D-D3C6AB2E96C0}" type="slidenum">
              <a:rPr lang="de-DE"/>
              <a:pPr/>
              <a:t>‹#›</a:t>
            </a:fld>
            <a:endParaRPr lang="de-DE"/>
          </a:p>
        </p:txBody>
      </p:sp>
      <p:pic>
        <p:nvPicPr>
          <p:cNvPr id="6" name="Grafik 5" descr="Uniper_Logo_Office_White_PPT_large.png"/>
          <p:cNvPicPr>
            <a:picLocks noChangeAspect="1"/>
          </p:cNvPicPr>
          <p:nvPr/>
        </p:nvPicPr>
        <p:blipFill>
          <a:blip r:embed="rId3" cstate="print"/>
          <a:stretch>
            <a:fillRect/>
          </a:stretch>
        </p:blipFill>
        <p:spPr>
          <a:xfrm>
            <a:off x="460853" y="410031"/>
            <a:ext cx="1512000" cy="1308494"/>
          </a:xfrm>
          <a:prstGeom prst="rect">
            <a:avLst/>
          </a:prstGeom>
        </p:spPr>
      </p:pic>
      <p:sp>
        <p:nvSpPr>
          <p:cNvPr id="8" name="Title 7">
            <a:extLst>
              <a:ext uri="{FF2B5EF4-FFF2-40B4-BE49-F238E27FC236}">
                <a16:creationId xmlns:a16="http://schemas.microsoft.com/office/drawing/2014/main" id="{79373716-285B-43E3-9F79-E57CF3DD116A}"/>
              </a:ext>
            </a:extLst>
          </p:cNvPr>
          <p:cNvSpPr>
            <a:spLocks noGrp="1"/>
          </p:cNvSpPr>
          <p:nvPr>
            <p:ph type="title"/>
          </p:nvPr>
        </p:nvSpPr>
        <p:spPr>
          <a:xfrm>
            <a:off x="691200" y="3150901"/>
            <a:ext cx="7344000" cy="1177200"/>
          </a:xfrm>
        </p:spPr>
        <p:txBody>
          <a:bodyPr anchor="b"/>
          <a:lstStyle>
            <a:lvl1pPr>
              <a:defRPr>
                <a:solidFill>
                  <a:srgbClr val="FFEA00"/>
                </a:solidFill>
              </a:defRPr>
            </a:lvl1pPr>
          </a:lstStyle>
          <a:p>
            <a:r>
              <a:rPr lang="en-US"/>
              <a:t>Click to edit Master title style</a:t>
            </a:r>
          </a:p>
        </p:txBody>
      </p:sp>
      <p:sp>
        <p:nvSpPr>
          <p:cNvPr id="10" name="Subtitle 2">
            <a:extLst>
              <a:ext uri="{FF2B5EF4-FFF2-40B4-BE49-F238E27FC236}">
                <a16:creationId xmlns:a16="http://schemas.microsoft.com/office/drawing/2014/main" id="{52C7A64A-8FB3-4B03-BE38-8FBBFCD9E8B1}"/>
              </a:ext>
            </a:extLst>
          </p:cNvPr>
          <p:cNvSpPr>
            <a:spLocks noGrp="1"/>
          </p:cNvSpPr>
          <p:nvPr>
            <p:ph type="subTitle" idx="1"/>
          </p:nvPr>
        </p:nvSpPr>
        <p:spPr>
          <a:xfrm>
            <a:off x="674533" y="4451350"/>
            <a:ext cx="7344000" cy="216000"/>
          </a:xfrm>
        </p:spPr>
        <p:txBody>
          <a:bodyPr>
            <a:noAutofit/>
          </a:bodyPr>
          <a:lstStyle>
            <a:lvl1pPr>
              <a:defRPr lang="en-US" sz="1600" kern="1200" dirty="0">
                <a:solidFill>
                  <a:srgbClr val="FFFFFF"/>
                </a:solidFill>
                <a:latin typeface="+mn-lt"/>
                <a:ea typeface="+mn-ea"/>
                <a:cs typeface="+mn-cs"/>
              </a:defRPr>
            </a:lvl1pPr>
          </a:lstStyle>
          <a:p>
            <a:endParaRPr lang="en-US"/>
          </a:p>
        </p:txBody>
      </p:sp>
    </p:spTree>
    <p:extLst>
      <p:ext uri="{BB962C8B-B14F-4D97-AF65-F5344CB8AC3E}">
        <p14:creationId xmlns:p14="http://schemas.microsoft.com/office/powerpoint/2010/main" val="72271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D543ADB-E95E-4587-963D-D3C6AB2E96C0}" type="slidenum">
              <a:rPr lang="de-DE"/>
              <a:pPr/>
              <a:t>‹#›</a:t>
            </a:fld>
            <a:endParaRPr lang="de-DE"/>
          </a:p>
        </p:txBody>
      </p:sp>
      <p:sp>
        <p:nvSpPr>
          <p:cNvPr id="4" name="Title 3">
            <a:extLst>
              <a:ext uri="{FF2B5EF4-FFF2-40B4-BE49-F238E27FC236}">
                <a16:creationId xmlns:a16="http://schemas.microsoft.com/office/drawing/2014/main" id="{2D1B8E22-44D6-4140-8465-BFCE1BE407C3}"/>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C68CE395-B40F-4288-9476-4050B14A768D}"/>
              </a:ext>
            </a:extLst>
          </p:cNvPr>
          <p:cNvSpPr>
            <a:spLocks noGrp="1"/>
          </p:cNvSpPr>
          <p:nvPr>
            <p:ph sz="quarter" idx="13"/>
          </p:nvPr>
        </p:nvSpPr>
        <p:spPr>
          <a:xfrm>
            <a:off x="504000" y="1044000"/>
            <a:ext cx="8136000" cy="32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969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543ADB-E95E-4587-963D-D3C6AB2E96C0}" type="slidenum">
              <a:rPr lang="de-DE"/>
              <a:pPr/>
              <a:t>‹#›</a:t>
            </a:fld>
            <a:endParaRPr lang="de-DE"/>
          </a:p>
        </p:txBody>
      </p:sp>
      <p:sp>
        <p:nvSpPr>
          <p:cNvPr id="8" name="Content Placeholder 7">
            <a:extLst>
              <a:ext uri="{FF2B5EF4-FFF2-40B4-BE49-F238E27FC236}">
                <a16:creationId xmlns:a16="http://schemas.microsoft.com/office/drawing/2014/main" id="{C674629C-DD7D-4E22-AF96-8D154ADEA0E7}"/>
              </a:ext>
            </a:extLst>
          </p:cNvPr>
          <p:cNvSpPr>
            <a:spLocks noGrp="1"/>
          </p:cNvSpPr>
          <p:nvPr>
            <p:ph sz="quarter" idx="13"/>
          </p:nvPr>
        </p:nvSpPr>
        <p:spPr>
          <a:xfrm>
            <a:off x="504000" y="1044000"/>
            <a:ext cx="3888000" cy="32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2BCAB523-D9B9-4DCA-90B1-3EAAD2E7306B}"/>
              </a:ext>
            </a:extLst>
          </p:cNvPr>
          <p:cNvSpPr>
            <a:spLocks noGrp="1"/>
          </p:cNvSpPr>
          <p:nvPr>
            <p:ph sz="quarter" idx="14"/>
          </p:nvPr>
        </p:nvSpPr>
        <p:spPr>
          <a:xfrm>
            <a:off x="4751999" y="1044000"/>
            <a:ext cx="3888000" cy="32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199AF554-0CD9-4CD5-A4E6-6B0CD5E19D8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144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543ADB-E95E-4587-963D-D3C6AB2E96C0}" type="slidenum">
              <a:rPr lang="de-DE"/>
              <a:pPr/>
              <a:t>‹#›</a:t>
            </a:fld>
            <a:endParaRPr lang="de-DE"/>
          </a:p>
        </p:txBody>
      </p:sp>
      <p:sp>
        <p:nvSpPr>
          <p:cNvPr id="10" name="Title 9">
            <a:extLst>
              <a:ext uri="{FF2B5EF4-FFF2-40B4-BE49-F238E27FC236}">
                <a16:creationId xmlns:a16="http://schemas.microsoft.com/office/drawing/2014/main" id="{4CCAA80F-9E13-47A2-82BD-2AFD35323E69}"/>
              </a:ext>
            </a:extLst>
          </p:cNvPr>
          <p:cNvSpPr>
            <a:spLocks noGrp="1"/>
          </p:cNvSpPr>
          <p:nvPr>
            <p:ph type="title"/>
          </p:nvPr>
        </p:nvSpPr>
        <p:spPr/>
        <p:txBody>
          <a:bodyPr/>
          <a:lstStyle/>
          <a:p>
            <a:r>
              <a:rPr lang="en-US"/>
              <a:t>Click to edit Master title style</a:t>
            </a:r>
          </a:p>
        </p:txBody>
      </p:sp>
      <p:sp>
        <p:nvSpPr>
          <p:cNvPr id="12" name="Content Placeholder 11">
            <a:extLst>
              <a:ext uri="{FF2B5EF4-FFF2-40B4-BE49-F238E27FC236}">
                <a16:creationId xmlns:a16="http://schemas.microsoft.com/office/drawing/2014/main" id="{2E095289-68D2-4C3B-9E5F-EE1F01E783A6}"/>
              </a:ext>
            </a:extLst>
          </p:cNvPr>
          <p:cNvSpPr>
            <a:spLocks noGrp="1"/>
          </p:cNvSpPr>
          <p:nvPr>
            <p:ph sz="quarter" idx="15"/>
          </p:nvPr>
        </p:nvSpPr>
        <p:spPr>
          <a:xfrm>
            <a:off x="3276000" y="1044000"/>
            <a:ext cx="2592000" cy="32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83B59E12-FEA8-4ECD-9B58-10562618F2DD}"/>
              </a:ext>
            </a:extLst>
          </p:cNvPr>
          <p:cNvSpPr>
            <a:spLocks noGrp="1"/>
          </p:cNvSpPr>
          <p:nvPr>
            <p:ph sz="quarter" idx="16"/>
          </p:nvPr>
        </p:nvSpPr>
        <p:spPr>
          <a:xfrm>
            <a:off x="6048000" y="1044000"/>
            <a:ext cx="2592000" cy="32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15B0D276-C3B5-48AA-93BA-1A8629B89C61}"/>
              </a:ext>
            </a:extLst>
          </p:cNvPr>
          <p:cNvSpPr>
            <a:spLocks noGrp="1"/>
          </p:cNvSpPr>
          <p:nvPr>
            <p:ph sz="quarter" idx="17"/>
          </p:nvPr>
        </p:nvSpPr>
        <p:spPr>
          <a:xfrm>
            <a:off x="504000" y="1044000"/>
            <a:ext cx="2592000" cy="32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4149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D543ADB-E95E-4587-963D-D3C6AB2E96C0}" type="slidenum">
              <a:rPr lang="de-DE"/>
              <a:pPr/>
              <a:t>‹#›</a:t>
            </a:fld>
            <a:endParaRPr lang="de-DE"/>
          </a:p>
        </p:txBody>
      </p:sp>
      <p:sp>
        <p:nvSpPr>
          <p:cNvPr id="7" name="Title 6">
            <a:extLst>
              <a:ext uri="{FF2B5EF4-FFF2-40B4-BE49-F238E27FC236}">
                <a16:creationId xmlns:a16="http://schemas.microsoft.com/office/drawing/2014/main" id="{01537E8D-70F7-4752-B0A4-0E2D65E49807}"/>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7701F216-7960-46AE-996D-C906A16F3D23}"/>
              </a:ext>
            </a:extLst>
          </p:cNvPr>
          <p:cNvSpPr>
            <a:spLocks noGrp="1"/>
          </p:cNvSpPr>
          <p:nvPr>
            <p:ph type="body" sz="quarter" idx="13"/>
          </p:nvPr>
        </p:nvSpPr>
        <p:spPr>
          <a:xfrm>
            <a:off x="504000" y="1044000"/>
            <a:ext cx="3888000" cy="216000"/>
          </a:xfrm>
        </p:spPr>
        <p:txBody>
          <a:bodyPr vert="horz" lIns="0" tIns="0" rIns="0" bIns="0" rtlCol="0" anchor="t" anchorCtr="0">
            <a:noAutofit/>
          </a:bodyPr>
          <a:lstStyle>
            <a:lvl1pPr>
              <a:defRPr lang="en-US" b="1"/>
            </a:lvl1pPr>
            <a:lvl2pPr>
              <a:defRPr lang="en-US" sz="2000" b="1"/>
            </a:lvl2pPr>
            <a:lvl3pPr>
              <a:defRPr lang="en-US" sz="1800" b="1"/>
            </a:lvl3pPr>
            <a:lvl4pPr>
              <a:defRPr lang="en-US" b="1"/>
            </a:lvl4pPr>
            <a:lvl5pPr>
              <a:defRPr lang="en-US" b="1"/>
            </a:lvl5pPr>
          </a:lstStyle>
          <a:p>
            <a:pPr lvl="0"/>
            <a:r>
              <a:rPr lang="en-US"/>
              <a:t>Click to edit Master text styles</a:t>
            </a:r>
          </a:p>
        </p:txBody>
      </p:sp>
      <p:sp>
        <p:nvSpPr>
          <p:cNvPr id="17" name="Text Placeholder 16">
            <a:extLst>
              <a:ext uri="{FF2B5EF4-FFF2-40B4-BE49-F238E27FC236}">
                <a16:creationId xmlns:a16="http://schemas.microsoft.com/office/drawing/2014/main" id="{CD4943F7-54BE-4958-9B3D-BC640A37620E}"/>
              </a:ext>
            </a:extLst>
          </p:cNvPr>
          <p:cNvSpPr>
            <a:spLocks noGrp="1"/>
          </p:cNvSpPr>
          <p:nvPr>
            <p:ph type="body" sz="quarter" idx="14"/>
          </p:nvPr>
        </p:nvSpPr>
        <p:spPr>
          <a:xfrm>
            <a:off x="4751999" y="1044000"/>
            <a:ext cx="3888000" cy="216000"/>
          </a:xfrm>
        </p:spPr>
        <p:txBody>
          <a:bodyPr vert="horz" lIns="0" tIns="0" rIns="0" bIns="0" rtlCol="0" anchor="t" anchorCtr="0">
            <a:noAutofit/>
          </a:bodyPr>
          <a:lstStyle>
            <a:lvl1pPr>
              <a:defRPr lang="en-US" b="1"/>
            </a:lvl1pPr>
            <a:lvl2pPr>
              <a:defRPr lang="en-US" sz="2000" b="1"/>
            </a:lvl2pPr>
            <a:lvl3pPr>
              <a:defRPr lang="en-US" sz="1800" b="1"/>
            </a:lvl3pPr>
            <a:lvl4pPr>
              <a:defRPr lang="en-US" b="1"/>
            </a:lvl4pPr>
            <a:lvl5pPr>
              <a:defRPr lang="en-US" b="1"/>
            </a:lvl5pPr>
          </a:lstStyle>
          <a:p>
            <a:pPr lvl="0"/>
            <a:r>
              <a:rPr lang="en-US"/>
              <a:t>Click to edit Master text styles</a:t>
            </a:r>
          </a:p>
        </p:txBody>
      </p:sp>
      <p:sp>
        <p:nvSpPr>
          <p:cNvPr id="21" name="Content Placeholder 20">
            <a:extLst>
              <a:ext uri="{FF2B5EF4-FFF2-40B4-BE49-F238E27FC236}">
                <a16:creationId xmlns:a16="http://schemas.microsoft.com/office/drawing/2014/main" id="{B176424C-F03C-40B9-97A3-B10B15FAB976}"/>
              </a:ext>
            </a:extLst>
          </p:cNvPr>
          <p:cNvSpPr>
            <a:spLocks noGrp="1"/>
          </p:cNvSpPr>
          <p:nvPr>
            <p:ph sz="quarter" idx="15"/>
          </p:nvPr>
        </p:nvSpPr>
        <p:spPr>
          <a:xfrm>
            <a:off x="504000" y="1249200"/>
            <a:ext cx="3888000" cy="3052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0FD6A472-4AC8-4029-B167-5780CC9DB1B2}"/>
              </a:ext>
            </a:extLst>
          </p:cNvPr>
          <p:cNvSpPr>
            <a:spLocks noGrp="1"/>
          </p:cNvSpPr>
          <p:nvPr>
            <p:ph sz="quarter" idx="16"/>
          </p:nvPr>
        </p:nvSpPr>
        <p:spPr>
          <a:xfrm>
            <a:off x="4751999" y="1249200"/>
            <a:ext cx="3888000" cy="3052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164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D543ADB-E95E-4587-963D-D3C6AB2E96C0}" type="slidenum">
              <a:rPr lang="de-DE"/>
              <a:pPr/>
              <a:t>‹#›</a:t>
            </a:fld>
            <a:endParaRPr lang="de-DE"/>
          </a:p>
        </p:txBody>
      </p:sp>
      <p:sp>
        <p:nvSpPr>
          <p:cNvPr id="3" name="Title 2">
            <a:extLst>
              <a:ext uri="{FF2B5EF4-FFF2-40B4-BE49-F238E27FC236}">
                <a16:creationId xmlns:a16="http://schemas.microsoft.com/office/drawing/2014/main" id="{8A4FF2C4-BB7C-40B0-8FD3-1931EF19077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3135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D543ADB-E95E-4587-963D-D3C6AB2E96C0}" type="slidenum">
              <a:rPr lang="de-DE"/>
              <a:pPr/>
              <a:t>‹#›</a:t>
            </a:fld>
            <a:endParaRPr lang="de-DE"/>
          </a:p>
        </p:txBody>
      </p:sp>
    </p:spTree>
    <p:extLst>
      <p:ext uri="{BB962C8B-B14F-4D97-AF65-F5344CB8AC3E}">
        <p14:creationId xmlns:p14="http://schemas.microsoft.com/office/powerpoint/2010/main" val="2297184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hasCustomPrompt="1"/>
          </p:nvPr>
        </p:nvSpPr>
        <p:spPr>
          <a:xfrm>
            <a:off x="504000" y="1044000"/>
            <a:ext cx="3888000" cy="3258000"/>
          </a:xfrm>
        </p:spPr>
        <p:txBody>
          <a:bodyPr>
            <a:noAutofit/>
          </a:bodyPr>
          <a:lstStyle>
            <a:lvl1pPr>
              <a:defRPr sz="1600"/>
            </a:lvl1pPr>
            <a:lvl2pPr>
              <a:defRPr sz="1600"/>
            </a:lvl2pPr>
            <a:lvl3pPr>
              <a:defRPr sz="1600"/>
            </a:lvl3pPr>
            <a:lvl4pPr>
              <a:defRPr sz="1600"/>
            </a:lvl4pPr>
            <a:lvl5pPr>
              <a:defRPr sz="1600"/>
            </a:lvl5pPr>
            <a:lvl6pPr>
              <a:buFont typeface="Wingdings" pitchFamily="2" charset="2"/>
              <a:buChar cha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752000" y="1044000"/>
            <a:ext cx="3888000" cy="3258000"/>
          </a:xfrm>
        </p:spPr>
        <p:txBody>
          <a:bodyPr>
            <a:noAutofit/>
          </a:bodyPr>
          <a:lstStyle>
            <a:lvl1pPr>
              <a:defRPr sz="1600"/>
            </a:lvl1pPr>
            <a:lvl2pPr>
              <a:defRPr sz="1600"/>
            </a:lvl2pPr>
            <a:lvl3pPr>
              <a:defRPr sz="1600"/>
            </a:lvl3pPr>
            <a:lvl4pPr>
              <a:defRPr sz="1600"/>
            </a:lvl4pPr>
            <a:lvl5pPr>
              <a:defRPr sz="1600"/>
            </a:lvl5pPr>
            <a:lvl6pPr>
              <a:defRPr sz="1600" baseline="0"/>
            </a:lvl6pPr>
            <a:lvl7pPr>
              <a:defRPr sz="1600" baseline="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543ADB-E95E-4587-963D-D3C6AB2E96C0}" type="slidenum">
              <a:rPr lang="de-DE"/>
              <a:pPr/>
              <a:t>‹#›</a:t>
            </a:fld>
            <a:endParaRPr lang="de-DE"/>
          </a:p>
        </p:txBody>
      </p:sp>
    </p:spTree>
    <p:extLst>
      <p:ext uri="{BB962C8B-B14F-4D97-AF65-F5344CB8AC3E}">
        <p14:creationId xmlns:p14="http://schemas.microsoft.com/office/powerpoint/2010/main" val="1828912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069F-2CCA-4359-ABCB-ED9D09A3FB3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651E577-4E7A-40EA-A51F-D295D8E465EF}"/>
              </a:ext>
            </a:extLst>
          </p:cNvPr>
          <p:cNvSpPr>
            <a:spLocks noGrp="1"/>
          </p:cNvSpPr>
          <p:nvPr>
            <p:ph type="ftr" sz="quarter" idx="10"/>
          </p:nvPr>
        </p:nvSpPr>
        <p:spPr/>
        <p:txBody>
          <a:bodyPr/>
          <a:lstStyle/>
          <a:p>
            <a:endParaRPr lang="de-DE"/>
          </a:p>
        </p:txBody>
      </p:sp>
      <p:sp>
        <p:nvSpPr>
          <p:cNvPr id="4" name="Slide Number Placeholder 3">
            <a:extLst>
              <a:ext uri="{FF2B5EF4-FFF2-40B4-BE49-F238E27FC236}">
                <a16:creationId xmlns:a16="http://schemas.microsoft.com/office/drawing/2014/main" id="{0B14F894-744F-43B0-A145-7FE27BCCE1F2}"/>
              </a:ext>
            </a:extLst>
          </p:cNvPr>
          <p:cNvSpPr>
            <a:spLocks noGrp="1"/>
          </p:cNvSpPr>
          <p:nvPr>
            <p:ph type="sldNum" sz="quarter" idx="11"/>
          </p:nvPr>
        </p:nvSpPr>
        <p:spPr/>
        <p:txBody>
          <a:bodyPr/>
          <a:lstStyle/>
          <a:p>
            <a:fld id="{9D543ADB-E95E-4587-963D-D3C6AB2E96C0}" type="slidenum">
              <a:rPr lang="de-DE"/>
              <a:pPr/>
              <a:t>‹#›</a:t>
            </a:fld>
            <a:endParaRPr lang="de-DE"/>
          </a:p>
        </p:txBody>
      </p:sp>
    </p:spTree>
    <p:extLst>
      <p:ext uri="{BB962C8B-B14F-4D97-AF65-F5344CB8AC3E}">
        <p14:creationId xmlns:p14="http://schemas.microsoft.com/office/powerpoint/2010/main" val="259855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Blue-World-Motiv">
    <p:spTree>
      <p:nvGrpSpPr>
        <p:cNvPr id="1" name=""/>
        <p:cNvGrpSpPr/>
        <p:nvPr/>
      </p:nvGrpSpPr>
      <p:grpSpPr>
        <a:xfrm>
          <a:off x="0" y="0"/>
          <a:ext cx="0" cy="0"/>
          <a:chOff x="0" y="0"/>
          <a:chExt cx="0" cy="0"/>
        </a:xfrm>
      </p:grpSpPr>
      <p:pic>
        <p:nvPicPr>
          <p:cNvPr id="8" name="Blue_World_Plume" descr="Uniper_Blue-World_05_Plume.jpg"/>
          <p:cNvPicPr>
            <a:picLocks noChangeAspect="1"/>
          </p:cNvPicPr>
          <p:nvPr userDrawn="1"/>
        </p:nvPicPr>
        <p:blipFill>
          <a:blip r:embed="rId2" cstate="print"/>
          <a:srcRect r="5739"/>
          <a:stretch>
            <a:fillRect/>
          </a:stretch>
        </p:blipFill>
        <p:spPr>
          <a:xfrm>
            <a:off x="0" y="-1"/>
            <a:ext cx="9148800" cy="5146200"/>
          </a:xfrm>
          <a:prstGeom prst="rect">
            <a:avLst/>
          </a:prstGeom>
        </p:spPr>
      </p:pic>
      <p:sp>
        <p:nvSpPr>
          <p:cNvPr id="2" name="Titel 1"/>
          <p:cNvSpPr>
            <a:spLocks noGrp="1"/>
          </p:cNvSpPr>
          <p:nvPr>
            <p:ph type="ctrTitle"/>
          </p:nvPr>
        </p:nvSpPr>
        <p:spPr>
          <a:xfrm>
            <a:off x="691200" y="3150900"/>
            <a:ext cx="7344000" cy="1177200"/>
          </a:xfrm>
        </p:spPr>
        <p:txBody>
          <a:bodyPr anchor="b" anchorCtr="0">
            <a:noAutofit/>
          </a:bodyPr>
          <a:lstStyle>
            <a:lvl1pPr>
              <a:defRPr sz="2400">
                <a:solidFill>
                  <a:srgbClr val="FFEA00"/>
                </a:solidFill>
              </a:defRPr>
            </a:lvl1pPr>
          </a:lstStyle>
          <a:p>
            <a:r>
              <a:rPr lang="en-US"/>
              <a:t>Click to edit Master title style</a:t>
            </a:r>
            <a:endParaRPr lang="de-DE" dirty="0"/>
          </a:p>
        </p:txBody>
      </p:sp>
      <p:sp>
        <p:nvSpPr>
          <p:cNvPr id="3" name="Untertitel 2"/>
          <p:cNvSpPr>
            <a:spLocks noGrp="1"/>
          </p:cNvSpPr>
          <p:nvPr>
            <p:ph type="subTitle" idx="1"/>
          </p:nvPr>
        </p:nvSpPr>
        <p:spPr>
          <a:xfrm>
            <a:off x="691200" y="4392000"/>
            <a:ext cx="7344000" cy="216000"/>
          </a:xfrm>
        </p:spPr>
        <p:txBody>
          <a:bodyPr/>
          <a:lstStyle>
            <a:lvl1pPr marL="0" indent="0" algn="l">
              <a:spcAft>
                <a:spcPts val="0"/>
              </a:spcAft>
              <a:buNone/>
              <a:defRPr sz="1600">
                <a:solidFill>
                  <a:srgbClr val="FFFFFF"/>
                </a:solidFill>
              </a:defRPr>
            </a:lvl1pPr>
            <a:lvl2pPr marL="457200" indent="0" algn="l">
              <a:buNone/>
              <a:defRPr>
                <a:solidFill>
                  <a:srgbClr val="FFFFFF"/>
                </a:solidFill>
              </a:defRPr>
            </a:lvl2pPr>
            <a:lvl3pPr marL="914400" indent="0" algn="l">
              <a:buNone/>
              <a:defRPr>
                <a:solidFill>
                  <a:srgbClr val="FFFFFF"/>
                </a:solidFill>
              </a:defRPr>
            </a:lvl3pPr>
            <a:lvl4pPr marL="1371600" indent="0" algn="l">
              <a:buNone/>
              <a:defRPr>
                <a:solidFill>
                  <a:srgbClr val="FFFFFF"/>
                </a:solidFill>
              </a:defRPr>
            </a:lvl4pPr>
            <a:lvl5pPr marL="1828800" indent="0" algn="l">
              <a:buNone/>
              <a:defRPr>
                <a:solidFill>
                  <a:srgbClr val="FFFFFF"/>
                </a:solidFill>
              </a:defRPr>
            </a:lvl5pPr>
            <a:lvl6pPr marL="2286000" indent="0" algn="l">
              <a:buNone/>
              <a:defRPr>
                <a:solidFill>
                  <a:srgbClr val="FFFFFF"/>
                </a:solidFill>
              </a:defRPr>
            </a:lvl6pPr>
            <a:lvl7pPr marL="2743200" indent="0" algn="l">
              <a:buNone/>
              <a:defRPr>
                <a:solidFill>
                  <a:srgbClr val="FFFFFF"/>
                </a:solidFill>
              </a:defRPr>
            </a:lvl7pPr>
            <a:lvl8pPr marL="3200400" indent="0" algn="l">
              <a:buNone/>
              <a:defRPr>
                <a:solidFill>
                  <a:srgbClr val="FFFFFF"/>
                </a:solidFill>
              </a:defRPr>
            </a:lvl8pPr>
            <a:lvl9pPr marL="3657600" indent="0" algn="l">
              <a:buNone/>
              <a:defRPr>
                <a:solidFill>
                  <a:srgbClr val="FFFFFF"/>
                </a:solidFill>
              </a:defRPr>
            </a:lvl9pPr>
          </a:lstStyle>
          <a:p>
            <a:r>
              <a:rPr lang="en-US"/>
              <a:t>Click to edit Master subtitle style</a:t>
            </a:r>
            <a:endParaRPr lang="de-DE" dirty="0"/>
          </a:p>
        </p:txBody>
      </p:sp>
      <p:pic>
        <p:nvPicPr>
          <p:cNvPr id="6" name="Grafik 5" descr="Uniper_Logo_Office_White_PPT_large.png"/>
          <p:cNvPicPr>
            <a:picLocks noChangeAspect="1"/>
          </p:cNvPicPr>
          <p:nvPr/>
        </p:nvPicPr>
        <p:blipFill>
          <a:blip r:embed="rId3" cstate="print"/>
          <a:stretch>
            <a:fillRect/>
          </a:stretch>
        </p:blipFill>
        <p:spPr>
          <a:xfrm>
            <a:off x="504000" y="414000"/>
            <a:ext cx="1512000" cy="130849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nhalt – Headline weiß">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solidFill>
                  <a:schemeClr val="bg1"/>
                </a:solidFill>
                <a:latin typeface="+mn-lt"/>
              </a:defRPr>
            </a:lvl1p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sz="700" b="0" i="0">
                <a:solidFill>
                  <a:srgbClr val="FFFFFF"/>
                </a:solidFill>
                <a:latin typeface="+mn-lt"/>
              </a:defRPr>
            </a:lvl1pPr>
          </a:lstStyle>
          <a:p>
            <a:endParaRPr lang="de-DE"/>
          </a:p>
        </p:txBody>
      </p:sp>
      <p:sp>
        <p:nvSpPr>
          <p:cNvPr id="4" name="Foliennummernplatzhalter 3"/>
          <p:cNvSpPr>
            <a:spLocks noGrp="1"/>
          </p:cNvSpPr>
          <p:nvPr>
            <p:ph type="sldNum" sz="quarter" idx="11"/>
          </p:nvPr>
        </p:nvSpPr>
        <p:spPr/>
        <p:txBody>
          <a:bodyPr/>
          <a:lstStyle>
            <a:lvl1pPr>
              <a:defRPr sz="700" b="0" i="0">
                <a:solidFill>
                  <a:srgbClr val="FFFFFF"/>
                </a:solidFill>
                <a:latin typeface="+mn-lt"/>
              </a:defRPr>
            </a:lvl1pPr>
          </a:lstStyle>
          <a:p>
            <a:fld id="{9D543ADB-E95E-4587-963D-D3C6AB2E96C0}" type="slidenum">
              <a:rPr lang="de-DE" smtClean="0"/>
              <a:pPr/>
              <a:t>‹#›</a:t>
            </a:fld>
            <a:endParaRPr lang="de-DE"/>
          </a:p>
        </p:txBody>
      </p:sp>
      <p:pic>
        <p:nvPicPr>
          <p:cNvPr id="6" name="Grafik 5" descr="Uniper_Logo_Office_White_PPT_large.png">
            <a:extLst>
              <a:ext uri="{FF2B5EF4-FFF2-40B4-BE49-F238E27FC236}">
                <a16:creationId xmlns:a16="http://schemas.microsoft.com/office/drawing/2014/main" id="{CFC63CA1-2F32-D141-946A-41D5F599C1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999" y="4517506"/>
            <a:ext cx="507507" cy="439200"/>
          </a:xfrm>
          <a:prstGeom prst="rect">
            <a:avLst/>
          </a:prstGeom>
        </p:spPr>
      </p:pic>
    </p:spTree>
    <p:extLst>
      <p:ext uri="{BB962C8B-B14F-4D97-AF65-F5344CB8AC3E}">
        <p14:creationId xmlns:p14="http://schemas.microsoft.com/office/powerpoint/2010/main" val="820512733"/>
      </p:ext>
    </p:extLst>
  </p:cSld>
  <p:clrMapOvr>
    <a:masterClrMapping/>
  </p:clrMapOvr>
  <p:extLst>
    <p:ext uri="{DCECCB84-F9BA-43D5-87BE-67443E8EF086}">
      <p15:sldGuideLst xmlns:p15="http://schemas.microsoft.com/office/powerpoint/2012/main">
        <p15:guide id="1" pos="295">
          <p15:clr>
            <a:srgbClr val="FBAE40"/>
          </p15:clr>
        </p15:guide>
        <p15:guide id="2" orient="horz" pos="3101">
          <p15:clr>
            <a:srgbClr val="FBAE40"/>
          </p15:clr>
        </p15:guide>
        <p15:guide id="3" orient="horz" pos="191">
          <p15:clr>
            <a:srgbClr val="FBAE40"/>
          </p15:clr>
        </p15:guide>
        <p15:guide id="4" orient="horz" pos="651">
          <p15:clr>
            <a:srgbClr val="FBAE40"/>
          </p15:clr>
        </p15:guide>
        <p15:guide id="5" orient="horz" pos="270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pic>
        <p:nvPicPr>
          <p:cNvPr id="5" name="Picture 2" descr="C:\Users\S0010\Desktop\Uniper\Corporate Design\Blue World\Uniper_Blue-World_01_Blur.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rot="10800000">
            <a:off x="-2" y="-2"/>
            <a:ext cx="9162293" cy="5143501"/>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p:cNvSpPr>
            <a:spLocks noGrp="1"/>
          </p:cNvSpPr>
          <p:nvPr>
            <p:ph type="ftr" sz="quarter" idx="10"/>
          </p:nvPr>
        </p:nvSpPr>
        <p:spPr/>
        <p:txBody>
          <a:bodyPr/>
          <a:lstStyle>
            <a:lvl1pPr>
              <a:defRPr>
                <a:solidFill>
                  <a:schemeClr val="bg1"/>
                </a:solidFill>
              </a:defRPr>
            </a:lvl1pPr>
          </a:lstStyle>
          <a:p>
            <a:endParaRPr lang="de-DE"/>
          </a:p>
        </p:txBody>
      </p:sp>
      <p:sp>
        <p:nvSpPr>
          <p:cNvPr id="4" name="Foliennummernplatzhalter 3"/>
          <p:cNvSpPr>
            <a:spLocks noGrp="1"/>
          </p:cNvSpPr>
          <p:nvPr>
            <p:ph type="sldNum" sz="quarter" idx="11"/>
          </p:nvPr>
        </p:nvSpPr>
        <p:spPr/>
        <p:txBody>
          <a:bodyPr/>
          <a:lstStyle>
            <a:lvl1pPr>
              <a:defRPr>
                <a:solidFill>
                  <a:schemeClr val="bg1"/>
                </a:solidFill>
              </a:defRPr>
            </a:lvl1pPr>
          </a:lstStyle>
          <a:p>
            <a:fld id="{9D543ADB-E95E-4587-963D-D3C6AB2E96C0}" type="slidenum">
              <a:rPr lang="de-DE" smtClean="0"/>
              <a:pPr/>
              <a:t>‹#›</a:t>
            </a:fld>
            <a:endParaRPr lang="de-DE"/>
          </a:p>
        </p:txBody>
      </p:sp>
      <p:sp>
        <p:nvSpPr>
          <p:cNvPr id="2" name="Titel 1"/>
          <p:cNvSpPr>
            <a:spLocks noGrp="1"/>
          </p:cNvSpPr>
          <p:nvPr>
            <p:ph type="title"/>
          </p:nvPr>
        </p:nvSpPr>
        <p:spPr/>
        <p:txBody>
          <a:bodyPr/>
          <a:lstStyle>
            <a:lvl1pPr>
              <a:defRPr>
                <a:solidFill>
                  <a:srgbClr val="FFEA00"/>
                </a:solidFill>
              </a:defRPr>
            </a:lvl1pPr>
          </a:lstStyle>
          <a:p>
            <a:r>
              <a:rPr lang="de-DE"/>
              <a:t>Titelmasterformat durch Klicken bearbeiten</a:t>
            </a:r>
          </a:p>
        </p:txBody>
      </p:sp>
      <p:pic>
        <p:nvPicPr>
          <p:cNvPr id="6" name="Grafik 5" descr="Uniper_Logo_Office_White_PPT_larg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3999" y="4517506"/>
            <a:ext cx="507507" cy="439200"/>
          </a:xfrm>
          <a:prstGeom prst="rect">
            <a:avLst/>
          </a:prstGeom>
        </p:spPr>
      </p:pic>
      <p:sp>
        <p:nvSpPr>
          <p:cNvPr id="7" name="Inhaltsplatzhalter 2"/>
          <p:cNvSpPr>
            <a:spLocks noGrp="1"/>
          </p:cNvSpPr>
          <p:nvPr>
            <p:ph idx="1" hasCustomPrompt="1"/>
          </p:nvPr>
        </p:nvSpPr>
        <p:spPr>
          <a:xfrm>
            <a:off x="504000" y="1044000"/>
            <a:ext cx="8136000" cy="3258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vl6pPr>
              <a:defRPr/>
            </a:lvl6pPr>
            <a:lvl7pPr>
              <a:defRPr/>
            </a:lvl7pPr>
            <a:lvl8pPr>
              <a:defRPr/>
            </a:lvl8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2022369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elfolie, Blue-World-Motiv">
    <p:spTree>
      <p:nvGrpSpPr>
        <p:cNvPr id="1" name=""/>
        <p:cNvGrpSpPr/>
        <p:nvPr/>
      </p:nvGrpSpPr>
      <p:grpSpPr>
        <a:xfrm>
          <a:off x="0" y="0"/>
          <a:ext cx="0" cy="0"/>
          <a:chOff x="0" y="0"/>
          <a:chExt cx="0" cy="0"/>
        </a:xfrm>
      </p:grpSpPr>
      <p:pic>
        <p:nvPicPr>
          <p:cNvPr id="8" name="Blue_World_Plume" descr="Uniper_Blue-World_05_Plume.jpg"/>
          <p:cNvPicPr>
            <a:picLocks noChangeAspect="1"/>
          </p:cNvPicPr>
          <p:nvPr/>
        </p:nvPicPr>
        <p:blipFill>
          <a:blip r:embed="rId2" cstate="print"/>
          <a:srcRect r="5739"/>
          <a:stretch>
            <a:fillRect/>
          </a:stretch>
        </p:blipFill>
        <p:spPr>
          <a:xfrm>
            <a:off x="0" y="-1"/>
            <a:ext cx="9148800" cy="5146200"/>
          </a:xfrm>
          <a:prstGeom prst="rect">
            <a:avLst/>
          </a:prstGeom>
        </p:spPr>
      </p:pic>
      <p:sp>
        <p:nvSpPr>
          <p:cNvPr id="2" name="Titel 1"/>
          <p:cNvSpPr>
            <a:spLocks noGrp="1"/>
          </p:cNvSpPr>
          <p:nvPr>
            <p:ph type="ctrTitle"/>
          </p:nvPr>
        </p:nvSpPr>
        <p:spPr>
          <a:xfrm>
            <a:off x="691200" y="3150900"/>
            <a:ext cx="7344000" cy="1177200"/>
          </a:xfrm>
        </p:spPr>
        <p:txBody>
          <a:bodyPr anchor="b" anchorCtr="0">
            <a:noAutofit/>
          </a:bodyPr>
          <a:lstStyle>
            <a:lvl1pPr>
              <a:defRPr sz="2400">
                <a:solidFill>
                  <a:srgbClr val="FFEA00"/>
                </a:solidFill>
              </a:defRPr>
            </a:lvl1pPr>
          </a:lstStyle>
          <a:p>
            <a:r>
              <a:rPr lang="en-US"/>
              <a:t>Click to edit Master title style</a:t>
            </a:r>
            <a:endParaRPr lang="de-DE"/>
          </a:p>
        </p:txBody>
      </p:sp>
      <p:sp>
        <p:nvSpPr>
          <p:cNvPr id="3" name="Untertitel 2"/>
          <p:cNvSpPr>
            <a:spLocks noGrp="1"/>
          </p:cNvSpPr>
          <p:nvPr>
            <p:ph type="subTitle" idx="1"/>
          </p:nvPr>
        </p:nvSpPr>
        <p:spPr>
          <a:xfrm>
            <a:off x="691200" y="4392000"/>
            <a:ext cx="7344000" cy="216000"/>
          </a:xfrm>
        </p:spPr>
        <p:txBody>
          <a:bodyPr/>
          <a:lstStyle>
            <a:lvl1pPr marL="0" indent="0" algn="l">
              <a:spcAft>
                <a:spcPts val="0"/>
              </a:spcAft>
              <a:buNone/>
              <a:defRPr sz="1600">
                <a:solidFill>
                  <a:srgbClr val="FFFFFF"/>
                </a:solidFill>
              </a:defRPr>
            </a:lvl1pPr>
            <a:lvl2pPr marL="457200" indent="0" algn="l">
              <a:buNone/>
              <a:defRPr>
                <a:solidFill>
                  <a:srgbClr val="FFFFFF"/>
                </a:solidFill>
              </a:defRPr>
            </a:lvl2pPr>
            <a:lvl3pPr marL="914400" indent="0" algn="l">
              <a:buNone/>
              <a:defRPr>
                <a:solidFill>
                  <a:srgbClr val="FFFFFF"/>
                </a:solidFill>
              </a:defRPr>
            </a:lvl3pPr>
            <a:lvl4pPr marL="1371600" indent="0" algn="l">
              <a:buNone/>
              <a:defRPr>
                <a:solidFill>
                  <a:srgbClr val="FFFFFF"/>
                </a:solidFill>
              </a:defRPr>
            </a:lvl4pPr>
            <a:lvl5pPr marL="1828800" indent="0" algn="l">
              <a:buNone/>
              <a:defRPr>
                <a:solidFill>
                  <a:srgbClr val="FFFFFF"/>
                </a:solidFill>
              </a:defRPr>
            </a:lvl5pPr>
            <a:lvl6pPr marL="2286000" indent="0" algn="l">
              <a:buNone/>
              <a:defRPr>
                <a:solidFill>
                  <a:srgbClr val="FFFFFF"/>
                </a:solidFill>
              </a:defRPr>
            </a:lvl6pPr>
            <a:lvl7pPr marL="2743200" indent="0" algn="l">
              <a:buNone/>
              <a:defRPr>
                <a:solidFill>
                  <a:srgbClr val="FFFFFF"/>
                </a:solidFill>
              </a:defRPr>
            </a:lvl7pPr>
            <a:lvl8pPr marL="3200400" indent="0" algn="l">
              <a:buNone/>
              <a:defRPr>
                <a:solidFill>
                  <a:srgbClr val="FFFFFF"/>
                </a:solidFill>
              </a:defRPr>
            </a:lvl8pPr>
            <a:lvl9pPr marL="3657600" indent="0" algn="l">
              <a:buNone/>
              <a:defRPr>
                <a:solidFill>
                  <a:srgbClr val="FFFFFF"/>
                </a:solidFill>
              </a:defRPr>
            </a:lvl9pPr>
          </a:lstStyle>
          <a:p>
            <a:r>
              <a:rPr lang="en-US"/>
              <a:t>Click to edit Master subtitle style</a:t>
            </a:r>
            <a:endParaRPr lang="de-DE"/>
          </a:p>
        </p:txBody>
      </p:sp>
      <p:pic>
        <p:nvPicPr>
          <p:cNvPr id="6" name="Grafik 5" descr="Uniper_Logo_Office_White_PPT_large.png"/>
          <p:cNvPicPr>
            <a:picLocks noChangeAspect="1"/>
          </p:cNvPicPr>
          <p:nvPr/>
        </p:nvPicPr>
        <p:blipFill>
          <a:blip r:embed="rId3" cstate="print"/>
          <a:stretch>
            <a:fillRect/>
          </a:stretch>
        </p:blipFill>
        <p:spPr>
          <a:xfrm>
            <a:off x="504000" y="414000"/>
            <a:ext cx="1512000" cy="1308494"/>
          </a:xfrm>
          <a:prstGeom prst="rect">
            <a:avLst/>
          </a:prstGeom>
        </p:spPr>
      </p:pic>
    </p:spTree>
    <p:extLst>
      <p:ext uri="{BB962C8B-B14F-4D97-AF65-F5344CB8AC3E}">
        <p14:creationId xmlns:p14="http://schemas.microsoft.com/office/powerpoint/2010/main" val="203326043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D543ADB-E95E-4587-963D-D3C6AB2E96C0}" type="slidenum">
              <a:rPr lang="de-DE"/>
              <a:pPr/>
              <a:t>‹#›</a:t>
            </a:fld>
            <a:endParaRPr lang="de-DE"/>
          </a:p>
        </p:txBody>
      </p:sp>
      <p:sp>
        <p:nvSpPr>
          <p:cNvPr id="4" name="Title 3">
            <a:extLst>
              <a:ext uri="{FF2B5EF4-FFF2-40B4-BE49-F238E27FC236}">
                <a16:creationId xmlns:a16="http://schemas.microsoft.com/office/drawing/2014/main" id="{2D1B8E22-44D6-4140-8465-BFCE1BE407C3}"/>
              </a:ext>
            </a:extLst>
          </p:cNvPr>
          <p:cNvSpPr>
            <a:spLocks noGrp="1"/>
          </p:cNvSpPr>
          <p:nvPr>
            <p:ph type="title"/>
          </p:nvPr>
        </p:nvSpPr>
        <p:spPr/>
        <p:txBody>
          <a:bodyPr/>
          <a:lstStyle/>
          <a:p>
            <a:r>
              <a:rPr lang="de-DE"/>
              <a:t>Mastertitelformat bearbeiten</a:t>
            </a:r>
            <a:endParaRPr lang="en-US"/>
          </a:p>
        </p:txBody>
      </p:sp>
      <p:sp>
        <p:nvSpPr>
          <p:cNvPr id="8" name="Content Placeholder 7">
            <a:extLst>
              <a:ext uri="{FF2B5EF4-FFF2-40B4-BE49-F238E27FC236}">
                <a16:creationId xmlns:a16="http://schemas.microsoft.com/office/drawing/2014/main" id="{C68CE395-B40F-4288-9476-4050B14A768D}"/>
              </a:ext>
            </a:extLst>
          </p:cNvPr>
          <p:cNvSpPr>
            <a:spLocks noGrp="1"/>
          </p:cNvSpPr>
          <p:nvPr>
            <p:ph sz="quarter" idx="13"/>
          </p:nvPr>
        </p:nvSpPr>
        <p:spPr>
          <a:xfrm>
            <a:off x="504000" y="1044000"/>
            <a:ext cx="8136000" cy="325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402332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91200" y="3124800"/>
            <a:ext cx="7344000" cy="1177200"/>
          </a:xfrm>
        </p:spPr>
        <p:txBody>
          <a:bodyPr anchor="b" anchorCtr="0">
            <a:noAutofit/>
          </a:bodyPr>
          <a:lstStyle>
            <a:lvl1pPr>
              <a:defRPr sz="2400">
                <a:solidFill>
                  <a:srgbClr val="E6252E"/>
                </a:solidFill>
              </a:defRPr>
            </a:lvl1pPr>
          </a:lstStyle>
          <a:p>
            <a:r>
              <a:rPr lang="de-DE"/>
              <a:t>Mastertitelformat bearbeiten</a:t>
            </a:r>
          </a:p>
        </p:txBody>
      </p:sp>
      <p:sp>
        <p:nvSpPr>
          <p:cNvPr id="3" name="Untertitel 2"/>
          <p:cNvSpPr>
            <a:spLocks noGrp="1"/>
          </p:cNvSpPr>
          <p:nvPr>
            <p:ph type="subTitle" idx="1"/>
          </p:nvPr>
        </p:nvSpPr>
        <p:spPr>
          <a:xfrm>
            <a:off x="691200" y="4345200"/>
            <a:ext cx="7344000" cy="216000"/>
          </a:xfrm>
        </p:spPr>
        <p:txBody>
          <a:bodyPr/>
          <a:lstStyle>
            <a:lvl1pPr marL="0" indent="0" algn="l">
              <a:spcAft>
                <a:spcPts val="0"/>
              </a:spcAft>
              <a:buNone/>
              <a:defRPr sz="1600">
                <a:solidFill>
                  <a:srgbClr val="5E5E5E"/>
                </a:solidFill>
              </a:defRPr>
            </a:lvl1pPr>
            <a:lvl2pPr marL="457189" indent="0" algn="l">
              <a:buNone/>
              <a:defRPr>
                <a:solidFill>
                  <a:srgbClr val="5E5E5E"/>
                </a:solidFill>
              </a:defRPr>
            </a:lvl2pPr>
            <a:lvl3pPr marL="914378" indent="0" algn="l">
              <a:buNone/>
              <a:defRPr>
                <a:solidFill>
                  <a:srgbClr val="5E5E5E"/>
                </a:solidFill>
              </a:defRPr>
            </a:lvl3pPr>
            <a:lvl4pPr marL="1371566" indent="0" algn="l">
              <a:buNone/>
              <a:defRPr>
                <a:solidFill>
                  <a:srgbClr val="5E5E5E"/>
                </a:solidFill>
              </a:defRPr>
            </a:lvl4pPr>
            <a:lvl5pPr marL="1828754" indent="0" algn="l">
              <a:buNone/>
              <a:defRPr>
                <a:solidFill>
                  <a:srgbClr val="5E5E5E"/>
                </a:solidFill>
              </a:defRPr>
            </a:lvl5pPr>
            <a:lvl6pPr marL="2285943" indent="0" algn="l">
              <a:buNone/>
              <a:defRPr>
                <a:solidFill>
                  <a:srgbClr val="5E5E5E"/>
                </a:solidFill>
              </a:defRPr>
            </a:lvl6pPr>
            <a:lvl7pPr marL="2743132" indent="0" algn="l">
              <a:buNone/>
              <a:defRPr>
                <a:solidFill>
                  <a:srgbClr val="5E5E5E"/>
                </a:solidFill>
              </a:defRPr>
            </a:lvl7pPr>
            <a:lvl8pPr marL="3200320" indent="0" algn="l">
              <a:buNone/>
              <a:defRPr>
                <a:solidFill>
                  <a:srgbClr val="5E5E5E"/>
                </a:solidFill>
              </a:defRPr>
            </a:lvl8pPr>
            <a:lvl9pPr marL="3657509" indent="0" algn="l">
              <a:buNone/>
              <a:defRPr>
                <a:solidFill>
                  <a:srgbClr val="5E5E5E"/>
                </a:solidFill>
              </a:defRPr>
            </a:lvl9pPr>
          </a:lstStyle>
          <a:p>
            <a:r>
              <a:rPr lang="de-DE"/>
              <a:t>Master-Untertitelformat bearbeiten</a:t>
            </a:r>
          </a:p>
        </p:txBody>
      </p:sp>
      <p:pic>
        <p:nvPicPr>
          <p:cNvPr id="7" name="Grafik 6" descr="Uniper_Logo_Office_CO_PPT_large.png"/>
          <p:cNvPicPr>
            <a:picLocks noChangeAspect="1"/>
          </p:cNvPicPr>
          <p:nvPr/>
        </p:nvPicPr>
        <p:blipFill>
          <a:blip r:embed="rId2" cstate="print"/>
          <a:stretch>
            <a:fillRect/>
          </a:stretch>
        </p:blipFill>
        <p:spPr>
          <a:xfrm>
            <a:off x="504000" y="414001"/>
            <a:ext cx="1512000" cy="1308489"/>
          </a:xfrm>
          <a:prstGeom prst="rect">
            <a:avLst/>
          </a:prstGeom>
        </p:spPr>
      </p:pic>
    </p:spTree>
    <p:extLst>
      <p:ext uri="{BB962C8B-B14F-4D97-AF65-F5344CB8AC3E}">
        <p14:creationId xmlns:p14="http://schemas.microsoft.com/office/powerpoint/2010/main" val="259962836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elfolie, Blue-World-Motiv">
    <p:spTree>
      <p:nvGrpSpPr>
        <p:cNvPr id="1" name=""/>
        <p:cNvGrpSpPr/>
        <p:nvPr/>
      </p:nvGrpSpPr>
      <p:grpSpPr>
        <a:xfrm>
          <a:off x="0" y="0"/>
          <a:ext cx="0" cy="0"/>
          <a:chOff x="0" y="0"/>
          <a:chExt cx="0" cy="0"/>
        </a:xfrm>
      </p:grpSpPr>
      <p:pic>
        <p:nvPicPr>
          <p:cNvPr id="8" name="Blue_World_Plume" descr="Uniper_Blue-World_05_Plume.jpg"/>
          <p:cNvPicPr>
            <a:picLocks noChangeAspect="1"/>
          </p:cNvPicPr>
          <p:nvPr/>
        </p:nvPicPr>
        <p:blipFill>
          <a:blip r:embed="rId2" cstate="print"/>
          <a:srcRect r="5739"/>
          <a:stretch>
            <a:fillRect/>
          </a:stretch>
        </p:blipFill>
        <p:spPr>
          <a:xfrm>
            <a:off x="0" y="-1"/>
            <a:ext cx="9148800" cy="5146200"/>
          </a:xfrm>
          <a:prstGeom prst="rect">
            <a:avLst/>
          </a:prstGeom>
        </p:spPr>
      </p:pic>
      <p:sp>
        <p:nvSpPr>
          <p:cNvPr id="2" name="Titel 1"/>
          <p:cNvSpPr>
            <a:spLocks noGrp="1"/>
          </p:cNvSpPr>
          <p:nvPr>
            <p:ph type="ctrTitle"/>
          </p:nvPr>
        </p:nvSpPr>
        <p:spPr>
          <a:xfrm>
            <a:off x="691200" y="3150900"/>
            <a:ext cx="7344000" cy="1177200"/>
          </a:xfrm>
        </p:spPr>
        <p:txBody>
          <a:bodyPr anchor="b" anchorCtr="0">
            <a:noAutofit/>
          </a:bodyPr>
          <a:lstStyle>
            <a:lvl1pPr>
              <a:defRPr sz="2400">
                <a:solidFill>
                  <a:srgbClr val="FFEA00"/>
                </a:solidFill>
              </a:defRPr>
            </a:lvl1pPr>
          </a:lstStyle>
          <a:p>
            <a:r>
              <a:rPr lang="de-DE"/>
              <a:t>Mastertitelformat bearbeiten</a:t>
            </a:r>
          </a:p>
        </p:txBody>
      </p:sp>
      <p:sp>
        <p:nvSpPr>
          <p:cNvPr id="3" name="Untertitel 2"/>
          <p:cNvSpPr>
            <a:spLocks noGrp="1"/>
          </p:cNvSpPr>
          <p:nvPr>
            <p:ph type="subTitle" idx="1"/>
          </p:nvPr>
        </p:nvSpPr>
        <p:spPr>
          <a:xfrm>
            <a:off x="691200" y="4392000"/>
            <a:ext cx="7344000" cy="216000"/>
          </a:xfrm>
        </p:spPr>
        <p:txBody>
          <a:bodyPr/>
          <a:lstStyle>
            <a:lvl1pPr marL="0" indent="0" algn="l">
              <a:spcAft>
                <a:spcPts val="0"/>
              </a:spcAft>
              <a:buNone/>
              <a:defRPr sz="1600">
                <a:solidFill>
                  <a:srgbClr val="FFFFFF"/>
                </a:solidFill>
              </a:defRPr>
            </a:lvl1pPr>
            <a:lvl2pPr marL="457189" indent="0" algn="l">
              <a:buNone/>
              <a:defRPr>
                <a:solidFill>
                  <a:srgbClr val="FFFFFF"/>
                </a:solidFill>
              </a:defRPr>
            </a:lvl2pPr>
            <a:lvl3pPr marL="914378" indent="0" algn="l">
              <a:buNone/>
              <a:defRPr>
                <a:solidFill>
                  <a:srgbClr val="FFFFFF"/>
                </a:solidFill>
              </a:defRPr>
            </a:lvl3pPr>
            <a:lvl4pPr marL="1371566" indent="0" algn="l">
              <a:buNone/>
              <a:defRPr>
                <a:solidFill>
                  <a:srgbClr val="FFFFFF"/>
                </a:solidFill>
              </a:defRPr>
            </a:lvl4pPr>
            <a:lvl5pPr marL="1828754" indent="0" algn="l">
              <a:buNone/>
              <a:defRPr>
                <a:solidFill>
                  <a:srgbClr val="FFFFFF"/>
                </a:solidFill>
              </a:defRPr>
            </a:lvl5pPr>
            <a:lvl6pPr marL="2285943" indent="0" algn="l">
              <a:buNone/>
              <a:defRPr>
                <a:solidFill>
                  <a:srgbClr val="FFFFFF"/>
                </a:solidFill>
              </a:defRPr>
            </a:lvl6pPr>
            <a:lvl7pPr marL="2743132" indent="0" algn="l">
              <a:buNone/>
              <a:defRPr>
                <a:solidFill>
                  <a:srgbClr val="FFFFFF"/>
                </a:solidFill>
              </a:defRPr>
            </a:lvl7pPr>
            <a:lvl8pPr marL="3200320" indent="0" algn="l">
              <a:buNone/>
              <a:defRPr>
                <a:solidFill>
                  <a:srgbClr val="FFFFFF"/>
                </a:solidFill>
              </a:defRPr>
            </a:lvl8pPr>
            <a:lvl9pPr marL="3657509" indent="0" algn="l">
              <a:buNone/>
              <a:defRPr>
                <a:solidFill>
                  <a:srgbClr val="FFFFFF"/>
                </a:solidFill>
              </a:defRPr>
            </a:lvl9pPr>
          </a:lstStyle>
          <a:p>
            <a:r>
              <a:rPr lang="de-DE"/>
              <a:t>Master-Untertitelformat bearbeiten</a:t>
            </a:r>
          </a:p>
        </p:txBody>
      </p:sp>
      <p:pic>
        <p:nvPicPr>
          <p:cNvPr id="6" name="Grafik 5" descr="Uniper_Logo_Office_White_PPT_large.png"/>
          <p:cNvPicPr>
            <a:picLocks noChangeAspect="1"/>
          </p:cNvPicPr>
          <p:nvPr/>
        </p:nvPicPr>
        <p:blipFill>
          <a:blip r:embed="rId3" cstate="print"/>
          <a:stretch>
            <a:fillRect/>
          </a:stretch>
        </p:blipFill>
        <p:spPr>
          <a:xfrm>
            <a:off x="504000" y="414001"/>
            <a:ext cx="1512000" cy="1308494"/>
          </a:xfrm>
          <a:prstGeom prst="rect">
            <a:avLst/>
          </a:prstGeom>
        </p:spPr>
      </p:pic>
    </p:spTree>
    <p:extLst>
      <p:ext uri="{BB962C8B-B14F-4D97-AF65-F5344CB8AC3E}">
        <p14:creationId xmlns:p14="http://schemas.microsoft.com/office/powerpoint/2010/main" val="208277881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hasCustomPrompt="1"/>
          </p:nvPr>
        </p:nvSpPr>
        <p:spPr/>
        <p:txBody>
          <a:bodyPr/>
          <a:lstStyle>
            <a:lvl5pPr>
              <a:defRPr/>
            </a:lvl5pPr>
            <a:lvl6pPr>
              <a:defRPr/>
            </a:lvl6pPr>
            <a:lvl7pPr>
              <a:defRPr/>
            </a:lvl7pPr>
            <a:lvl8pPr>
              <a:defRPr/>
            </a:lvl8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1"/>
          </p:nvPr>
        </p:nvSpPr>
        <p:spPr/>
        <p:txBody>
          <a:bodyPr/>
          <a:lstStyle>
            <a:lvl1pPr>
              <a:defRPr sz="800">
                <a:solidFill>
                  <a:srgbClr val="5E5E5E"/>
                </a:solidFill>
                <a:latin typeface="Arial" panose="020B0604020202020204" pitchFamily="34" charset="0"/>
              </a:defRPr>
            </a:lvl1pPr>
          </a:lstStyle>
          <a:p>
            <a:endParaRPr lang="de-DE"/>
          </a:p>
        </p:txBody>
      </p:sp>
      <p:sp>
        <p:nvSpPr>
          <p:cNvPr id="6" name="Foliennummernplatzhalter 5"/>
          <p:cNvSpPr>
            <a:spLocks noGrp="1"/>
          </p:cNvSpPr>
          <p:nvPr>
            <p:ph type="sldNum" sz="quarter" idx="12"/>
          </p:nvPr>
        </p:nvSpPr>
        <p:spPr/>
        <p:txBody>
          <a:bodyPr/>
          <a:lstStyle>
            <a:lvl1pPr>
              <a:defRPr sz="800">
                <a:solidFill>
                  <a:srgbClr val="0078DC"/>
                </a:solidFill>
                <a:latin typeface="Arial" panose="020B0604020202020204" pitchFamily="34" charset="0"/>
              </a:defRPr>
            </a:lvl1pPr>
          </a:lstStyle>
          <a:p>
            <a:fld id="{9D543ADB-E95E-4587-963D-D3C6AB2E96C0}" type="slidenum">
              <a:rPr lang="de-DE" smtClean="0"/>
              <a:pPr/>
              <a:t>‹#›</a:t>
            </a:fld>
            <a:endParaRPr lang="de-DE"/>
          </a:p>
        </p:txBody>
      </p:sp>
    </p:spTree>
    <p:extLst>
      <p:ext uri="{BB962C8B-B14F-4D97-AF65-F5344CB8AC3E}">
        <p14:creationId xmlns:p14="http://schemas.microsoft.com/office/powerpoint/2010/main" val="189221147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hasCustomPrompt="1"/>
          </p:nvPr>
        </p:nvSpPr>
        <p:spPr>
          <a:xfrm>
            <a:off x="504000" y="1044000"/>
            <a:ext cx="3888000" cy="3258000"/>
          </a:xfrm>
        </p:spPr>
        <p:txBody>
          <a:bodyPr>
            <a:noAutofit/>
          </a:bodyPr>
          <a:lstStyle>
            <a:lvl1pPr>
              <a:defRPr sz="1600"/>
            </a:lvl1pPr>
            <a:lvl2pPr>
              <a:defRPr sz="1600"/>
            </a:lvl2pPr>
            <a:lvl3pPr>
              <a:defRPr sz="1600"/>
            </a:lvl3pPr>
            <a:lvl4pPr>
              <a:defRPr sz="1600"/>
            </a:lvl4pPr>
            <a:lvl5pPr>
              <a:defRPr sz="1600"/>
            </a:lvl5pPr>
            <a:lvl6pPr>
              <a:buFont typeface="Wingdings" pitchFamily="2" charset="2"/>
              <a:buChar cha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4752000" y="1044000"/>
            <a:ext cx="3888000" cy="3258000"/>
          </a:xfrm>
        </p:spPr>
        <p:txBody>
          <a:bodyPr>
            <a:noAutofit/>
          </a:bodyPr>
          <a:lstStyle>
            <a:lvl1pPr>
              <a:defRPr sz="1600"/>
            </a:lvl1pPr>
            <a:lvl2pPr>
              <a:defRPr sz="1600"/>
            </a:lvl2pPr>
            <a:lvl3pPr>
              <a:defRPr sz="1600"/>
            </a:lvl3pPr>
            <a:lvl4pPr>
              <a:defRPr sz="1600"/>
            </a:lvl4pPr>
            <a:lvl5pPr>
              <a:defRPr sz="1600"/>
            </a:lvl5pPr>
            <a:lvl6pPr>
              <a:defRPr sz="1600" baseline="0"/>
            </a:lvl6pPr>
            <a:lvl7pPr>
              <a:defRPr sz="1600" baseline="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11"/>
          </p:nvPr>
        </p:nvSpPr>
        <p:spPr/>
        <p:txBody>
          <a:bodyPr/>
          <a:lstStyle>
            <a:lvl1pPr>
              <a:defRPr sz="800">
                <a:solidFill>
                  <a:srgbClr val="5E5E5E"/>
                </a:solidFill>
                <a:latin typeface="Arial" panose="020B0604020202020204" pitchFamily="34" charset="0"/>
              </a:defRPr>
            </a:lvl1pPr>
          </a:lstStyle>
          <a:p>
            <a:endParaRPr lang="de-DE"/>
          </a:p>
        </p:txBody>
      </p:sp>
      <p:sp>
        <p:nvSpPr>
          <p:cNvPr id="7" name="Foliennummernplatzhalter 6"/>
          <p:cNvSpPr>
            <a:spLocks noGrp="1"/>
          </p:cNvSpPr>
          <p:nvPr>
            <p:ph type="sldNum" sz="quarter" idx="12"/>
          </p:nvPr>
        </p:nvSpPr>
        <p:spPr/>
        <p:txBody>
          <a:bodyPr/>
          <a:lstStyle>
            <a:lvl1pPr>
              <a:defRPr sz="800">
                <a:solidFill>
                  <a:srgbClr val="0078DC"/>
                </a:solidFill>
                <a:latin typeface="Arial" panose="020B0604020202020204" pitchFamily="34" charset="0"/>
              </a:defRPr>
            </a:lvl1pPr>
          </a:lstStyle>
          <a:p>
            <a:fld id="{9D543ADB-E95E-4587-963D-D3C6AB2E96C0}" type="slidenum">
              <a:rPr lang="de-DE" smtClean="0"/>
              <a:pPr/>
              <a:t>‹#›</a:t>
            </a:fld>
            <a:endParaRPr lang="de-DE"/>
          </a:p>
        </p:txBody>
      </p:sp>
    </p:spTree>
    <p:extLst>
      <p:ext uri="{BB962C8B-B14F-4D97-AF65-F5344CB8AC3E}">
        <p14:creationId xmlns:p14="http://schemas.microsoft.com/office/powerpoint/2010/main" val="313908625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hasCustomPrompt="1"/>
          </p:nvPr>
        </p:nvSpPr>
        <p:spPr>
          <a:xfrm>
            <a:off x="504000" y="1044000"/>
            <a:ext cx="2592000" cy="3258000"/>
          </a:xfrm>
        </p:spPr>
        <p:txBody>
          <a:bodyPr>
            <a:noAutofit/>
          </a:bodyPr>
          <a:lstStyle>
            <a:lvl1pPr>
              <a:defRPr sz="1600"/>
            </a:lvl1pPr>
            <a:lvl2pPr>
              <a:defRPr sz="1600"/>
            </a:lvl2pPr>
            <a:lvl3pPr>
              <a:defRPr sz="1600"/>
            </a:lvl3pPr>
            <a:lvl4pPr>
              <a:defRPr sz="1600"/>
            </a:lvl4pPr>
            <a:lvl5pPr>
              <a:defRPr sz="1600"/>
            </a:lvl5pPr>
            <a:lvl6pPr>
              <a:buFont typeface="Wingdings" pitchFamily="2" charset="2"/>
              <a:buChar cha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hasCustomPrompt="1"/>
          </p:nvPr>
        </p:nvSpPr>
        <p:spPr>
          <a:xfrm>
            <a:off x="3276000" y="1044000"/>
            <a:ext cx="2592000" cy="325800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baseline="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11"/>
          </p:nvPr>
        </p:nvSpPr>
        <p:spPr/>
        <p:txBody>
          <a:bodyPr/>
          <a:lstStyle>
            <a:lvl1pPr>
              <a:defRPr sz="800">
                <a:solidFill>
                  <a:srgbClr val="5E5E5E"/>
                </a:solidFill>
                <a:latin typeface="Arial" panose="020B0604020202020204" pitchFamily="34" charset="0"/>
              </a:defRPr>
            </a:lvl1pPr>
          </a:lstStyle>
          <a:p>
            <a:endParaRPr lang="de-DE"/>
          </a:p>
        </p:txBody>
      </p:sp>
      <p:sp>
        <p:nvSpPr>
          <p:cNvPr id="7" name="Foliennummernplatzhalter 6"/>
          <p:cNvSpPr>
            <a:spLocks noGrp="1"/>
          </p:cNvSpPr>
          <p:nvPr>
            <p:ph type="sldNum" sz="quarter" idx="12"/>
          </p:nvPr>
        </p:nvSpPr>
        <p:spPr/>
        <p:txBody>
          <a:bodyPr/>
          <a:lstStyle>
            <a:lvl1pPr>
              <a:defRPr sz="800">
                <a:solidFill>
                  <a:srgbClr val="0078DC"/>
                </a:solidFill>
                <a:latin typeface="Arial" panose="020B0604020202020204" pitchFamily="34" charset="0"/>
              </a:defRPr>
            </a:lvl1pPr>
          </a:lstStyle>
          <a:p>
            <a:fld id="{9D543ADB-E95E-4587-963D-D3C6AB2E96C0}" type="slidenum">
              <a:rPr lang="de-DE" smtClean="0"/>
              <a:pPr/>
              <a:t>‹#›</a:t>
            </a:fld>
            <a:endParaRPr lang="de-DE"/>
          </a:p>
        </p:txBody>
      </p:sp>
      <p:sp>
        <p:nvSpPr>
          <p:cNvPr id="8" name="Inhaltsplatzhalter 3"/>
          <p:cNvSpPr>
            <a:spLocks noGrp="1"/>
          </p:cNvSpPr>
          <p:nvPr>
            <p:ph sz="half" idx="13" hasCustomPrompt="1"/>
          </p:nvPr>
        </p:nvSpPr>
        <p:spPr>
          <a:xfrm>
            <a:off x="6048000" y="1044000"/>
            <a:ext cx="2592000" cy="3258000"/>
          </a:xfrm>
        </p:spPr>
        <p:txBody>
          <a:bodyPr>
            <a:noAutofit/>
          </a:bodyPr>
          <a:lstStyle>
            <a:lvl1pPr>
              <a:defRPr sz="1600"/>
            </a:lvl1pPr>
            <a:lvl2pPr>
              <a:defRPr sz="1600"/>
            </a:lvl2pPr>
            <a:lvl3pPr>
              <a:defRPr sz="1600"/>
            </a:lvl3pPr>
            <a:lvl4pPr>
              <a:defRPr sz="1600"/>
            </a:lvl4pPr>
            <a:lvl5pPr>
              <a:defRPr sz="1600"/>
            </a:lvl5pPr>
            <a:lvl6pPr>
              <a:defRPr sz="1600" baseline="0"/>
            </a:lvl6pPr>
            <a:lvl7pPr>
              <a:defRPr sz="1600" baseline="0"/>
            </a:lvl7pPr>
            <a:lvl8pPr>
              <a:defRPr sz="1600" baseline="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6373819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504000" y="1044000"/>
            <a:ext cx="3888000" cy="216000"/>
          </a:xfrm>
        </p:spPr>
        <p:txBody>
          <a:bodyPr anchor="t" anchorCtr="0">
            <a:noAutofit/>
          </a:bodyPr>
          <a:lstStyle>
            <a:lvl1pPr marL="0" indent="0">
              <a:buNone/>
              <a:defRPr sz="16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de-DE"/>
              <a:t>Mastertextformat bearbeiten</a:t>
            </a:r>
          </a:p>
        </p:txBody>
      </p:sp>
      <p:sp>
        <p:nvSpPr>
          <p:cNvPr id="4" name="Inhaltsplatzhalter 3"/>
          <p:cNvSpPr>
            <a:spLocks noGrp="1"/>
          </p:cNvSpPr>
          <p:nvPr>
            <p:ph sz="half" idx="2" hasCustomPrompt="1"/>
          </p:nvPr>
        </p:nvSpPr>
        <p:spPr>
          <a:xfrm>
            <a:off x="504000" y="1249200"/>
            <a:ext cx="3888000" cy="3052800"/>
          </a:xfrm>
        </p:spPr>
        <p:txBody>
          <a:bodyPr>
            <a:noAutofit/>
          </a:bodyPr>
          <a:lstStyle>
            <a:lvl1pPr>
              <a:defRPr sz="1600"/>
            </a:lvl1pPr>
            <a:lvl2pPr>
              <a:defRPr sz="1600"/>
            </a:lvl2pPr>
            <a:lvl3pPr>
              <a:defRPr sz="1600"/>
            </a:lvl3pPr>
            <a:lvl4pPr>
              <a:defRPr sz="1600"/>
            </a:lvl4pPr>
            <a:lvl5pPr>
              <a:defRPr sz="1600"/>
            </a:lvl5pPr>
            <a:lvl6pPr>
              <a:defRPr sz="1600" baseline="0"/>
            </a:lvl6pPr>
            <a:lvl7pPr>
              <a:defRPr sz="1600" baseline="0"/>
            </a:lvl7pPr>
            <a:lvl8pPr>
              <a:defRPr sz="1600" baseline="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752000" y="1044000"/>
            <a:ext cx="3888000" cy="216000"/>
          </a:xfrm>
        </p:spPr>
        <p:txBody>
          <a:bodyPr anchor="t" anchorCtr="0">
            <a:noAutofit/>
          </a:bodyPr>
          <a:lstStyle>
            <a:lvl1pPr marL="0" indent="0">
              <a:buNone/>
              <a:defRPr sz="16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de-DE"/>
              <a:t>Mastertextformat bearbeiten</a:t>
            </a:r>
          </a:p>
        </p:txBody>
      </p:sp>
      <p:sp>
        <p:nvSpPr>
          <p:cNvPr id="6" name="Inhaltsplatzhalter 5"/>
          <p:cNvSpPr>
            <a:spLocks noGrp="1"/>
          </p:cNvSpPr>
          <p:nvPr>
            <p:ph sz="quarter" idx="4" hasCustomPrompt="1"/>
          </p:nvPr>
        </p:nvSpPr>
        <p:spPr>
          <a:xfrm>
            <a:off x="4752000" y="1249200"/>
            <a:ext cx="3888000" cy="305280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p:cNvSpPr>
            <a:spLocks noGrp="1"/>
          </p:cNvSpPr>
          <p:nvPr>
            <p:ph type="ftr" sz="quarter" idx="11"/>
          </p:nvPr>
        </p:nvSpPr>
        <p:spPr/>
        <p:txBody>
          <a:bodyPr/>
          <a:lstStyle>
            <a:lvl1pPr>
              <a:defRPr sz="800">
                <a:solidFill>
                  <a:srgbClr val="5E5E5E"/>
                </a:solidFill>
                <a:latin typeface="Arial" panose="020B0604020202020204" pitchFamily="34" charset="0"/>
              </a:defRPr>
            </a:lvl1pPr>
          </a:lstStyle>
          <a:p>
            <a:endParaRPr lang="de-DE"/>
          </a:p>
        </p:txBody>
      </p:sp>
      <p:sp>
        <p:nvSpPr>
          <p:cNvPr id="9" name="Foliennummernplatzhalter 8"/>
          <p:cNvSpPr>
            <a:spLocks noGrp="1"/>
          </p:cNvSpPr>
          <p:nvPr>
            <p:ph type="sldNum" sz="quarter" idx="12"/>
          </p:nvPr>
        </p:nvSpPr>
        <p:spPr/>
        <p:txBody>
          <a:bodyPr/>
          <a:lstStyle>
            <a:lvl1pPr>
              <a:defRPr sz="800">
                <a:solidFill>
                  <a:srgbClr val="0078DC"/>
                </a:solidFill>
                <a:latin typeface="Arial" panose="020B0604020202020204" pitchFamily="34" charset="0"/>
              </a:defRPr>
            </a:lvl1pPr>
          </a:lstStyle>
          <a:p>
            <a:fld id="{9D543ADB-E95E-4587-963D-D3C6AB2E96C0}" type="slidenum">
              <a:rPr lang="de-DE" smtClean="0"/>
              <a:pPr/>
              <a:t>‹#›</a:t>
            </a:fld>
            <a:endParaRPr lang="de-DE"/>
          </a:p>
        </p:txBody>
      </p:sp>
    </p:spTree>
    <p:extLst>
      <p:ext uri="{BB962C8B-B14F-4D97-AF65-F5344CB8AC3E}">
        <p14:creationId xmlns:p14="http://schemas.microsoft.com/office/powerpoint/2010/main" val="265276506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Inhaltsplatzhalter 2"/>
          <p:cNvSpPr>
            <a:spLocks noGrp="1"/>
          </p:cNvSpPr>
          <p:nvPr>
            <p:ph idx="1" hasCustomPrompt="1"/>
          </p:nvPr>
        </p:nvSpPr>
        <p:spPr/>
        <p:txBody>
          <a:bodyPr/>
          <a:lstStyle>
            <a:lvl5pPr>
              <a:defRPr/>
            </a:lvl5pPr>
            <a:lvl6pPr>
              <a:defRPr/>
            </a:lvl6pPr>
            <a:lvl7pPr>
              <a:defRPr/>
            </a:lvl7pPr>
            <a:lvl8pPr>
              <a:defRPr/>
            </a:lvl8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D543ADB-E95E-4587-963D-D3C6AB2E96C0}" type="slidenum">
              <a:rPr lang="de-DE" smtClean="0"/>
              <a:pPr/>
              <a:t>‹#›</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4" name="Fußzeilenplatzhalter 3"/>
          <p:cNvSpPr>
            <a:spLocks noGrp="1"/>
          </p:cNvSpPr>
          <p:nvPr>
            <p:ph type="ftr" sz="quarter" idx="11"/>
          </p:nvPr>
        </p:nvSpPr>
        <p:spPr/>
        <p:txBody>
          <a:bodyPr/>
          <a:lstStyle>
            <a:lvl1pPr>
              <a:defRPr sz="800">
                <a:solidFill>
                  <a:srgbClr val="5E5E5E"/>
                </a:solidFill>
                <a:latin typeface="Arial" panose="020B0604020202020204" pitchFamily="34" charset="0"/>
              </a:defRPr>
            </a:lvl1pPr>
          </a:lstStyle>
          <a:p>
            <a:endParaRPr lang="de-DE"/>
          </a:p>
        </p:txBody>
      </p:sp>
      <p:sp>
        <p:nvSpPr>
          <p:cNvPr id="5" name="Foliennummernplatzhalter 4"/>
          <p:cNvSpPr>
            <a:spLocks noGrp="1"/>
          </p:cNvSpPr>
          <p:nvPr>
            <p:ph type="sldNum" sz="quarter" idx="12"/>
          </p:nvPr>
        </p:nvSpPr>
        <p:spPr/>
        <p:txBody>
          <a:bodyPr/>
          <a:lstStyle>
            <a:lvl1pPr>
              <a:defRPr sz="800">
                <a:solidFill>
                  <a:srgbClr val="0078DC"/>
                </a:solidFill>
                <a:latin typeface="Arial" panose="020B0604020202020204" pitchFamily="34" charset="0"/>
              </a:defRPr>
            </a:lvl1pPr>
          </a:lstStyle>
          <a:p>
            <a:fld id="{9D543ADB-E95E-4587-963D-D3C6AB2E96C0}" type="slidenum">
              <a:rPr lang="de-DE" smtClean="0"/>
              <a:pPr/>
              <a:t>‹#›</a:t>
            </a:fld>
            <a:endParaRPr lang="de-DE"/>
          </a:p>
        </p:txBody>
      </p:sp>
    </p:spTree>
    <p:extLst>
      <p:ext uri="{BB962C8B-B14F-4D97-AF65-F5344CB8AC3E}">
        <p14:creationId xmlns:p14="http://schemas.microsoft.com/office/powerpoint/2010/main" val="212846199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lvl1pPr>
              <a:defRPr sz="800">
                <a:solidFill>
                  <a:srgbClr val="5E5E5E"/>
                </a:solidFill>
                <a:latin typeface="Arial" panose="020B0604020202020204" pitchFamily="34" charset="0"/>
              </a:defRPr>
            </a:lvl1pPr>
          </a:lstStyle>
          <a:p>
            <a:endParaRPr lang="de-DE"/>
          </a:p>
        </p:txBody>
      </p:sp>
      <p:sp>
        <p:nvSpPr>
          <p:cNvPr id="4" name="Foliennummernplatzhalter 3"/>
          <p:cNvSpPr>
            <a:spLocks noGrp="1"/>
          </p:cNvSpPr>
          <p:nvPr>
            <p:ph type="sldNum" sz="quarter" idx="12"/>
          </p:nvPr>
        </p:nvSpPr>
        <p:spPr/>
        <p:txBody>
          <a:bodyPr/>
          <a:lstStyle>
            <a:lvl1pPr>
              <a:defRPr sz="800">
                <a:solidFill>
                  <a:srgbClr val="0078DC"/>
                </a:solidFill>
                <a:latin typeface="Arial" panose="020B0604020202020204" pitchFamily="34" charset="0"/>
              </a:defRPr>
            </a:lvl1pPr>
          </a:lstStyle>
          <a:p>
            <a:fld id="{9D543ADB-E95E-4587-963D-D3C6AB2E96C0}" type="slidenum">
              <a:rPr lang="de-DE" smtClean="0"/>
              <a:pPr/>
              <a:t>‹#›</a:t>
            </a:fld>
            <a:endParaRPr lang="de-DE"/>
          </a:p>
        </p:txBody>
      </p:sp>
    </p:spTree>
    <p:extLst>
      <p:ext uri="{BB962C8B-B14F-4D97-AF65-F5344CB8AC3E}">
        <p14:creationId xmlns:p14="http://schemas.microsoft.com/office/powerpoint/2010/main" val="3302954092"/>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Anpassad layou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4CCAF0F9-F2BD-51D2-8D68-20FCE782F4B2}"/>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20332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Inhalt – Headline weiß">
    <p:bg>
      <p:bgPr>
        <a:solidFill>
          <a:srgbClr val="29527A"/>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solidFill>
                  <a:schemeClr val="bg1"/>
                </a:solidFill>
                <a:latin typeface="+mn-lt"/>
              </a:defRPr>
            </a:lvl1p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sz="700" b="0" i="0">
                <a:solidFill>
                  <a:srgbClr val="FFFFFF"/>
                </a:solidFill>
                <a:latin typeface="+mn-lt"/>
              </a:defRPr>
            </a:lvl1pPr>
          </a:lstStyle>
          <a:p>
            <a:endParaRPr lang="de-DE"/>
          </a:p>
        </p:txBody>
      </p:sp>
      <p:sp>
        <p:nvSpPr>
          <p:cNvPr id="4" name="Foliennummernplatzhalter 3"/>
          <p:cNvSpPr>
            <a:spLocks noGrp="1"/>
          </p:cNvSpPr>
          <p:nvPr>
            <p:ph type="sldNum" sz="quarter" idx="11"/>
          </p:nvPr>
        </p:nvSpPr>
        <p:spPr/>
        <p:txBody>
          <a:bodyPr/>
          <a:lstStyle>
            <a:lvl1pPr>
              <a:defRPr sz="700" b="0" i="0">
                <a:solidFill>
                  <a:srgbClr val="FFFFFF"/>
                </a:solidFill>
                <a:latin typeface="+mn-lt"/>
              </a:defRPr>
            </a:lvl1pPr>
          </a:lstStyle>
          <a:p>
            <a:fld id="{9D543ADB-E95E-4587-963D-D3C6AB2E96C0}" type="slidenum">
              <a:rPr lang="de-DE" smtClean="0"/>
              <a:pPr/>
              <a:t>‹#›</a:t>
            </a:fld>
            <a:endParaRPr lang="de-DE"/>
          </a:p>
        </p:txBody>
      </p:sp>
      <p:pic>
        <p:nvPicPr>
          <p:cNvPr id="6" name="Grafik 5" descr="Uniper_Logo_Office_White_PPT_large.png">
            <a:extLst>
              <a:ext uri="{FF2B5EF4-FFF2-40B4-BE49-F238E27FC236}">
                <a16:creationId xmlns:a16="http://schemas.microsoft.com/office/drawing/2014/main" id="{CFC63CA1-2F32-D141-946A-41D5F599C1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999" y="4517506"/>
            <a:ext cx="507507" cy="439200"/>
          </a:xfrm>
          <a:prstGeom prst="rect">
            <a:avLst/>
          </a:prstGeom>
        </p:spPr>
      </p:pic>
    </p:spTree>
    <p:extLst>
      <p:ext uri="{BB962C8B-B14F-4D97-AF65-F5344CB8AC3E}">
        <p14:creationId xmlns:p14="http://schemas.microsoft.com/office/powerpoint/2010/main" val="2210955473"/>
      </p:ext>
    </p:extLst>
  </p:cSld>
  <p:clrMapOvr>
    <a:masterClrMapping/>
  </p:clrMapOvr>
  <p:extLst>
    <p:ext uri="{DCECCB84-F9BA-43D5-87BE-67443E8EF086}">
      <p15:sldGuideLst xmlns:p15="http://schemas.microsoft.com/office/powerpoint/2012/main">
        <p15:guide id="1" pos="295">
          <p15:clr>
            <a:srgbClr val="FBAE40"/>
          </p15:clr>
        </p15:guide>
        <p15:guide id="2" orient="horz" pos="3101">
          <p15:clr>
            <a:srgbClr val="FBAE40"/>
          </p15:clr>
        </p15:guide>
        <p15:guide id="3" orient="horz" pos="191">
          <p15:clr>
            <a:srgbClr val="FBAE40"/>
          </p15:clr>
        </p15:guide>
        <p15:guide id="4" orient="horz" pos="651">
          <p15:clr>
            <a:srgbClr val="FBAE40"/>
          </p15:clr>
        </p15:guide>
        <p15:guide id="5" orient="horz" pos="270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6"/>
            <a:ext cx="7772400" cy="369332"/>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2880361"/>
            <a:ext cx="6400800" cy="184666"/>
          </a:xfrm>
          <a:prstGeom prst="rect">
            <a:avLst/>
          </a:prstGeom>
        </p:spPr>
        <p:txBody>
          <a:bodyPr wrap="square" lIns="0" tIns="0" rIns="0" bIns="0">
            <a:spAutoFit/>
          </a:bodyPr>
          <a:lstStyle>
            <a:lvl1pPr>
              <a:defRPr sz="1200" b="1" i="0">
                <a:solidFill>
                  <a:srgbClr val="C3E6F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36825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91439" y="312802"/>
            <a:ext cx="7849234" cy="369332"/>
          </a:xfrm>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a:xfrm>
            <a:off x="497535" y="1236727"/>
            <a:ext cx="3843654" cy="184666"/>
          </a:xfrm>
        </p:spPr>
        <p:txBody>
          <a:bodyPr lIns="0" tIns="0" rIns="0" bIns="0"/>
          <a:lstStyle>
            <a:lvl1pPr>
              <a:defRPr sz="1200" b="1" i="0">
                <a:solidFill>
                  <a:srgbClr val="C3E6F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94934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91439" y="312802"/>
            <a:ext cx="7849234" cy="369332"/>
          </a:xfrm>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sz="half" idx="2"/>
          </p:nvPr>
        </p:nvSpPr>
        <p:spPr>
          <a:xfrm>
            <a:off x="457200" y="1183005"/>
            <a:ext cx="397764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24972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295279"/>
          </a:solidFill>
        </p:spPr>
        <p:txBody>
          <a:bodyPr wrap="square" lIns="0" tIns="0" rIns="0" bIns="0" rtlCol="0"/>
          <a:lstStyle/>
          <a:p>
            <a:endParaRPr sz="1800"/>
          </a:p>
        </p:txBody>
      </p:sp>
      <p:pic>
        <p:nvPicPr>
          <p:cNvPr id="17" name="bg object 17"/>
          <p:cNvPicPr/>
          <p:nvPr/>
        </p:nvPicPr>
        <p:blipFill>
          <a:blip r:embed="rId2" cstate="print"/>
          <a:stretch>
            <a:fillRect/>
          </a:stretch>
        </p:blipFill>
        <p:spPr>
          <a:xfrm>
            <a:off x="504444" y="414528"/>
            <a:ext cx="1511808" cy="1307591"/>
          </a:xfrm>
          <a:prstGeom prst="rect">
            <a:avLst/>
          </a:prstGeom>
        </p:spPr>
      </p:pic>
      <p:sp>
        <p:nvSpPr>
          <p:cNvPr id="2" name="Holder 2"/>
          <p:cNvSpPr>
            <a:spLocks noGrp="1"/>
          </p:cNvSpPr>
          <p:nvPr>
            <p:ph type="title"/>
          </p:nvPr>
        </p:nvSpPr>
        <p:spPr>
          <a:xfrm>
            <a:off x="491439" y="312802"/>
            <a:ext cx="7849234" cy="369332"/>
          </a:xfrm>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289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49606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Inhalt – Headline weiß">
    <p:bg>
      <p:bgPr>
        <a:solidFill>
          <a:srgbClr val="29527A"/>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solidFill>
                  <a:schemeClr val="bg1"/>
                </a:solidFill>
                <a:latin typeface="+mn-lt"/>
              </a:defRPr>
            </a:lvl1pPr>
          </a:lstStyle>
          <a:p>
            <a:r>
              <a:rPr lang="de-DE"/>
              <a:t>Titelmasterformat durch Klicken bearbeiten</a:t>
            </a:r>
          </a:p>
        </p:txBody>
      </p:sp>
      <p:sp>
        <p:nvSpPr>
          <p:cNvPr id="3" name="Fußzeilenplatzhalter 2"/>
          <p:cNvSpPr>
            <a:spLocks noGrp="1"/>
          </p:cNvSpPr>
          <p:nvPr>
            <p:ph type="ftr" sz="quarter" idx="10"/>
          </p:nvPr>
        </p:nvSpPr>
        <p:spPr>
          <a:xfrm>
            <a:off x="3108960" y="4783456"/>
            <a:ext cx="2926080" cy="107674"/>
          </a:xfrm>
        </p:spPr>
        <p:txBody>
          <a:bodyPr/>
          <a:lstStyle>
            <a:lvl1pPr>
              <a:defRPr sz="700" b="0" i="0">
                <a:solidFill>
                  <a:srgbClr val="FFFFFF"/>
                </a:solidFill>
                <a:latin typeface="+mn-lt"/>
              </a:defRPr>
            </a:lvl1pPr>
          </a:lstStyle>
          <a:p>
            <a:endParaRPr lang="de-DE"/>
          </a:p>
        </p:txBody>
      </p:sp>
      <p:sp>
        <p:nvSpPr>
          <p:cNvPr id="4" name="Foliennummernplatzhalter 3"/>
          <p:cNvSpPr>
            <a:spLocks noGrp="1"/>
          </p:cNvSpPr>
          <p:nvPr>
            <p:ph type="sldNum" sz="quarter" idx="11"/>
          </p:nvPr>
        </p:nvSpPr>
        <p:spPr>
          <a:xfrm>
            <a:off x="6583680" y="4783456"/>
            <a:ext cx="2103120" cy="107674"/>
          </a:xfrm>
        </p:spPr>
        <p:txBody>
          <a:bodyPr/>
          <a:lstStyle>
            <a:lvl1pPr>
              <a:defRPr sz="700" b="0" i="0">
                <a:solidFill>
                  <a:srgbClr val="FFFFFF"/>
                </a:solidFill>
                <a:latin typeface="+mn-lt"/>
              </a:defRPr>
            </a:lvl1pPr>
          </a:lstStyle>
          <a:p>
            <a:fld id="{9D543ADB-E95E-4587-963D-D3C6AB2E96C0}" type="slidenum">
              <a:rPr lang="de-DE" smtClean="0"/>
              <a:pPr/>
              <a:t>‹#›</a:t>
            </a:fld>
            <a:endParaRPr lang="de-DE"/>
          </a:p>
        </p:txBody>
      </p:sp>
      <p:pic>
        <p:nvPicPr>
          <p:cNvPr id="6" name="Grafik 5" descr="Uniper_Logo_Office_White_PPT_large.png">
            <a:extLst>
              <a:ext uri="{FF2B5EF4-FFF2-40B4-BE49-F238E27FC236}">
                <a16:creationId xmlns:a16="http://schemas.microsoft.com/office/drawing/2014/main" id="{CFC63CA1-2F32-D141-946A-41D5F599C1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999" y="4517506"/>
            <a:ext cx="507507" cy="439200"/>
          </a:xfrm>
          <a:prstGeom prst="rect">
            <a:avLst/>
          </a:prstGeom>
        </p:spPr>
      </p:pic>
    </p:spTree>
    <p:extLst>
      <p:ext uri="{BB962C8B-B14F-4D97-AF65-F5344CB8AC3E}">
        <p14:creationId xmlns:p14="http://schemas.microsoft.com/office/powerpoint/2010/main" val="1790666155"/>
      </p:ext>
    </p:extLst>
  </p:cSld>
  <p:clrMapOvr>
    <a:masterClrMapping/>
  </p:clrMapOvr>
  <p:extLst>
    <p:ext uri="{DCECCB84-F9BA-43D5-87BE-67443E8EF086}">
      <p15:sldGuideLst xmlns:p15="http://schemas.microsoft.com/office/powerpoint/2012/main">
        <p15:guide id="1" pos="295">
          <p15:clr>
            <a:srgbClr val="FBAE40"/>
          </p15:clr>
        </p15:guide>
        <p15:guide id="2" orient="horz" pos="3101">
          <p15:clr>
            <a:srgbClr val="FBAE40"/>
          </p15:clr>
        </p15:guide>
        <p15:guide id="3" orient="horz" pos="191">
          <p15:clr>
            <a:srgbClr val="FBAE40"/>
          </p15:clr>
        </p15:guide>
        <p15:guide id="4" orient="horz" pos="651">
          <p15:clr>
            <a:srgbClr val="FBAE40"/>
          </p15:clr>
        </p15:guide>
        <p15:guide id="5" orient="horz" pos="27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3" name="Inhaltsplatzhalter 2"/>
          <p:cNvSpPr>
            <a:spLocks noGrp="1"/>
          </p:cNvSpPr>
          <p:nvPr>
            <p:ph sz="half" idx="1" hasCustomPrompt="1"/>
          </p:nvPr>
        </p:nvSpPr>
        <p:spPr>
          <a:xfrm>
            <a:off x="504000" y="1044000"/>
            <a:ext cx="3888000" cy="3258000"/>
          </a:xfrm>
        </p:spPr>
        <p:txBody>
          <a:bodyPr>
            <a:noAutofit/>
          </a:bodyPr>
          <a:lstStyle>
            <a:lvl1pPr>
              <a:defRPr sz="1600"/>
            </a:lvl1pPr>
            <a:lvl2pPr>
              <a:defRPr sz="1600"/>
            </a:lvl2pPr>
            <a:lvl3pPr>
              <a:defRPr sz="1600"/>
            </a:lvl3pPr>
            <a:lvl4pPr>
              <a:defRPr sz="1600"/>
            </a:lvl4pPr>
            <a:lvl5pPr>
              <a:defRPr sz="1600"/>
            </a:lvl5pPr>
            <a:lvl6pPr>
              <a:buFont typeface="Wingdings" pitchFamily="2" charset="2"/>
              <a:buChar cha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hasCustomPrompt="1"/>
          </p:nvPr>
        </p:nvSpPr>
        <p:spPr>
          <a:xfrm>
            <a:off x="4752000" y="1044000"/>
            <a:ext cx="3888000" cy="3258000"/>
          </a:xfrm>
        </p:spPr>
        <p:txBody>
          <a:bodyPr>
            <a:noAutofit/>
          </a:bodyPr>
          <a:lstStyle>
            <a:lvl1pPr>
              <a:defRPr sz="1600"/>
            </a:lvl1pPr>
            <a:lvl2pPr>
              <a:defRPr sz="1600"/>
            </a:lvl2pPr>
            <a:lvl3pPr>
              <a:defRPr sz="1600"/>
            </a:lvl3pPr>
            <a:lvl4pPr>
              <a:defRPr sz="1600"/>
            </a:lvl4pPr>
            <a:lvl5pPr>
              <a:defRPr sz="1600"/>
            </a:lvl5pPr>
            <a:lvl6pPr>
              <a:defRPr sz="1600" baseline="0"/>
            </a:lvl6pPr>
            <a:lvl7pPr>
              <a:defRPr sz="1600" baseline="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543ADB-E95E-4587-963D-D3C6AB2E96C0}" type="slidenum">
              <a:rPr lang="de-DE" smtClean="0"/>
              <a:pPr/>
              <a:t>‹#›</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91200" y="3124800"/>
            <a:ext cx="7344000" cy="1177200"/>
          </a:xfrm>
        </p:spPr>
        <p:txBody>
          <a:bodyPr anchor="b" anchorCtr="0">
            <a:noAutofit/>
          </a:bodyPr>
          <a:lstStyle>
            <a:lvl1pPr>
              <a:defRPr sz="2400">
                <a:solidFill>
                  <a:srgbClr val="E6252E"/>
                </a:solidFill>
              </a:defRPr>
            </a:lvl1pPr>
          </a:lstStyle>
          <a:p>
            <a:r>
              <a:rPr lang="de-DE"/>
              <a:t>Mastertitelformat bearbeiten</a:t>
            </a:r>
          </a:p>
        </p:txBody>
      </p:sp>
      <p:sp>
        <p:nvSpPr>
          <p:cNvPr id="3" name="Untertitel 2"/>
          <p:cNvSpPr>
            <a:spLocks noGrp="1"/>
          </p:cNvSpPr>
          <p:nvPr>
            <p:ph type="subTitle" idx="1"/>
          </p:nvPr>
        </p:nvSpPr>
        <p:spPr>
          <a:xfrm>
            <a:off x="691200" y="4345200"/>
            <a:ext cx="7344000" cy="216000"/>
          </a:xfrm>
          <a:prstGeom prst="rect">
            <a:avLst/>
          </a:prstGeom>
        </p:spPr>
        <p:txBody>
          <a:bodyPr/>
          <a:lstStyle>
            <a:lvl1pPr marL="0" indent="0" algn="l">
              <a:spcAft>
                <a:spcPts val="0"/>
              </a:spcAft>
              <a:buNone/>
              <a:defRPr sz="1600">
                <a:solidFill>
                  <a:srgbClr val="5E5E5E"/>
                </a:solidFill>
              </a:defRPr>
            </a:lvl1pPr>
            <a:lvl2pPr marL="457160" indent="0" algn="l">
              <a:buNone/>
              <a:defRPr>
                <a:solidFill>
                  <a:srgbClr val="5E5E5E"/>
                </a:solidFill>
              </a:defRPr>
            </a:lvl2pPr>
            <a:lvl3pPr marL="914321" indent="0" algn="l">
              <a:buNone/>
              <a:defRPr>
                <a:solidFill>
                  <a:srgbClr val="5E5E5E"/>
                </a:solidFill>
              </a:defRPr>
            </a:lvl3pPr>
            <a:lvl4pPr marL="1371480" indent="0" algn="l">
              <a:buNone/>
              <a:defRPr>
                <a:solidFill>
                  <a:srgbClr val="5E5E5E"/>
                </a:solidFill>
              </a:defRPr>
            </a:lvl4pPr>
            <a:lvl5pPr marL="1828640" indent="0" algn="l">
              <a:buNone/>
              <a:defRPr>
                <a:solidFill>
                  <a:srgbClr val="5E5E5E"/>
                </a:solidFill>
              </a:defRPr>
            </a:lvl5pPr>
            <a:lvl6pPr marL="2285800" indent="0" algn="l">
              <a:buNone/>
              <a:defRPr>
                <a:solidFill>
                  <a:srgbClr val="5E5E5E"/>
                </a:solidFill>
              </a:defRPr>
            </a:lvl6pPr>
            <a:lvl7pPr marL="2742961" indent="0" algn="l">
              <a:buNone/>
              <a:defRPr>
                <a:solidFill>
                  <a:srgbClr val="5E5E5E"/>
                </a:solidFill>
              </a:defRPr>
            </a:lvl7pPr>
            <a:lvl8pPr marL="3200120" indent="0" algn="l">
              <a:buNone/>
              <a:defRPr>
                <a:solidFill>
                  <a:srgbClr val="5E5E5E"/>
                </a:solidFill>
              </a:defRPr>
            </a:lvl8pPr>
            <a:lvl9pPr marL="3657280" indent="0" algn="l">
              <a:buNone/>
              <a:defRPr>
                <a:solidFill>
                  <a:srgbClr val="5E5E5E"/>
                </a:solidFill>
              </a:defRPr>
            </a:lvl9pPr>
          </a:lstStyle>
          <a:p>
            <a:r>
              <a:rPr lang="de-DE"/>
              <a:t>Master-Untertitelformat bearbeiten</a:t>
            </a:r>
          </a:p>
        </p:txBody>
      </p:sp>
      <p:pic>
        <p:nvPicPr>
          <p:cNvPr id="7" name="Grafik 6" descr="Uniper_Logo_Office_CO_PPT_larg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00" y="414001"/>
            <a:ext cx="1512000" cy="1308489"/>
          </a:xfrm>
          <a:prstGeom prst="rect">
            <a:avLst/>
          </a:prstGeom>
        </p:spPr>
      </p:pic>
    </p:spTree>
    <p:extLst>
      <p:ext uri="{BB962C8B-B14F-4D97-AF65-F5344CB8AC3E}">
        <p14:creationId xmlns:p14="http://schemas.microsoft.com/office/powerpoint/2010/main" val="3535771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elfolie, Blue-World-Motiv">
    <p:spTree>
      <p:nvGrpSpPr>
        <p:cNvPr id="1" name=""/>
        <p:cNvGrpSpPr/>
        <p:nvPr/>
      </p:nvGrpSpPr>
      <p:grpSpPr>
        <a:xfrm>
          <a:off x="0" y="0"/>
          <a:ext cx="0" cy="0"/>
          <a:chOff x="0" y="0"/>
          <a:chExt cx="0" cy="0"/>
        </a:xfrm>
      </p:grpSpPr>
      <p:pic>
        <p:nvPicPr>
          <p:cNvPr id="8" name="Blue_World_Plume" descr="Uniper_Blue-World_05_Plume.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1"/>
            <a:ext cx="9148800" cy="5146200"/>
          </a:xfrm>
          <a:prstGeom prst="rect">
            <a:avLst/>
          </a:prstGeom>
        </p:spPr>
      </p:pic>
      <p:sp>
        <p:nvSpPr>
          <p:cNvPr id="2" name="Titel 1"/>
          <p:cNvSpPr>
            <a:spLocks noGrp="1"/>
          </p:cNvSpPr>
          <p:nvPr>
            <p:ph type="ctrTitle"/>
          </p:nvPr>
        </p:nvSpPr>
        <p:spPr>
          <a:xfrm>
            <a:off x="691200" y="3150900"/>
            <a:ext cx="7344000" cy="1177200"/>
          </a:xfrm>
        </p:spPr>
        <p:txBody>
          <a:bodyPr anchor="b" anchorCtr="0">
            <a:noAutofit/>
          </a:bodyPr>
          <a:lstStyle>
            <a:lvl1pPr>
              <a:defRPr sz="2400">
                <a:solidFill>
                  <a:srgbClr val="FFEA00"/>
                </a:solidFill>
              </a:defRPr>
            </a:lvl1pPr>
          </a:lstStyle>
          <a:p>
            <a:r>
              <a:rPr lang="de-DE"/>
              <a:t>Mastertitelformat bearbeiten</a:t>
            </a:r>
          </a:p>
        </p:txBody>
      </p:sp>
      <p:sp>
        <p:nvSpPr>
          <p:cNvPr id="3" name="Untertitel 2"/>
          <p:cNvSpPr>
            <a:spLocks noGrp="1"/>
          </p:cNvSpPr>
          <p:nvPr>
            <p:ph type="subTitle" idx="1"/>
          </p:nvPr>
        </p:nvSpPr>
        <p:spPr>
          <a:xfrm>
            <a:off x="691200" y="4392000"/>
            <a:ext cx="7344000" cy="216000"/>
          </a:xfrm>
          <a:prstGeom prst="rect">
            <a:avLst/>
          </a:prstGeom>
        </p:spPr>
        <p:txBody>
          <a:bodyPr/>
          <a:lstStyle>
            <a:lvl1pPr marL="0" indent="0" algn="l">
              <a:spcAft>
                <a:spcPts val="0"/>
              </a:spcAft>
              <a:buNone/>
              <a:defRPr sz="1600">
                <a:solidFill>
                  <a:srgbClr val="FFFFFF"/>
                </a:solidFill>
              </a:defRPr>
            </a:lvl1pPr>
            <a:lvl2pPr marL="457160" indent="0" algn="l">
              <a:buNone/>
              <a:defRPr>
                <a:solidFill>
                  <a:srgbClr val="FFFFFF"/>
                </a:solidFill>
              </a:defRPr>
            </a:lvl2pPr>
            <a:lvl3pPr marL="914321" indent="0" algn="l">
              <a:buNone/>
              <a:defRPr>
                <a:solidFill>
                  <a:srgbClr val="FFFFFF"/>
                </a:solidFill>
              </a:defRPr>
            </a:lvl3pPr>
            <a:lvl4pPr marL="1371480" indent="0" algn="l">
              <a:buNone/>
              <a:defRPr>
                <a:solidFill>
                  <a:srgbClr val="FFFFFF"/>
                </a:solidFill>
              </a:defRPr>
            </a:lvl4pPr>
            <a:lvl5pPr marL="1828640" indent="0" algn="l">
              <a:buNone/>
              <a:defRPr>
                <a:solidFill>
                  <a:srgbClr val="FFFFFF"/>
                </a:solidFill>
              </a:defRPr>
            </a:lvl5pPr>
            <a:lvl6pPr marL="2285800" indent="0" algn="l">
              <a:buNone/>
              <a:defRPr>
                <a:solidFill>
                  <a:srgbClr val="FFFFFF"/>
                </a:solidFill>
              </a:defRPr>
            </a:lvl6pPr>
            <a:lvl7pPr marL="2742961" indent="0" algn="l">
              <a:buNone/>
              <a:defRPr>
                <a:solidFill>
                  <a:srgbClr val="FFFFFF"/>
                </a:solidFill>
              </a:defRPr>
            </a:lvl7pPr>
            <a:lvl8pPr marL="3200120" indent="0" algn="l">
              <a:buNone/>
              <a:defRPr>
                <a:solidFill>
                  <a:srgbClr val="FFFFFF"/>
                </a:solidFill>
              </a:defRPr>
            </a:lvl8pPr>
            <a:lvl9pPr marL="3657280" indent="0" algn="l">
              <a:buNone/>
              <a:defRPr>
                <a:solidFill>
                  <a:srgbClr val="FFFFFF"/>
                </a:solidFill>
              </a:defRPr>
            </a:lvl9pPr>
          </a:lstStyle>
          <a:p>
            <a:r>
              <a:rPr lang="de-DE"/>
              <a:t>Master-Untertitelformat bearbeiten</a:t>
            </a:r>
          </a:p>
        </p:txBody>
      </p:sp>
      <p:pic>
        <p:nvPicPr>
          <p:cNvPr id="6" name="Grafik 5" descr="Uniper_Logo_Office_White_PPT_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00" y="414001"/>
            <a:ext cx="1512000" cy="1308494"/>
          </a:xfrm>
          <a:prstGeom prst="rect">
            <a:avLst/>
          </a:prstGeom>
        </p:spPr>
      </p:pic>
    </p:spTree>
    <p:extLst>
      <p:ext uri="{BB962C8B-B14F-4D97-AF65-F5344CB8AC3E}">
        <p14:creationId xmlns:p14="http://schemas.microsoft.com/office/powerpoint/2010/main" val="2751026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1_Titelfolie, Blue-World-Motiv">
    <p:bg>
      <p:bgPr>
        <a:solidFill>
          <a:srgbClr val="0078D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91200" y="3150900"/>
            <a:ext cx="4947600" cy="1177200"/>
          </a:xfrm>
        </p:spPr>
        <p:txBody>
          <a:bodyPr anchor="b" anchorCtr="0">
            <a:noAutofit/>
          </a:bodyPr>
          <a:lstStyle>
            <a:lvl1pPr>
              <a:defRPr sz="2400">
                <a:solidFill>
                  <a:srgbClr val="FFEA00"/>
                </a:solidFill>
                <a:latin typeface="+mj-lt"/>
              </a:defRPr>
            </a:lvl1pPr>
          </a:lstStyle>
          <a:p>
            <a:r>
              <a:rPr lang="de-DE"/>
              <a:t>Mastertitelformat bearbeiten</a:t>
            </a:r>
          </a:p>
        </p:txBody>
      </p:sp>
      <p:sp>
        <p:nvSpPr>
          <p:cNvPr id="3" name="Untertitel 2"/>
          <p:cNvSpPr>
            <a:spLocks noGrp="1"/>
          </p:cNvSpPr>
          <p:nvPr>
            <p:ph type="subTitle" idx="1"/>
          </p:nvPr>
        </p:nvSpPr>
        <p:spPr>
          <a:xfrm>
            <a:off x="691200" y="4392000"/>
            <a:ext cx="4947600" cy="216000"/>
          </a:xfrm>
          <a:prstGeom prst="rect">
            <a:avLst/>
          </a:prstGeom>
        </p:spPr>
        <p:txBody>
          <a:bodyPr/>
          <a:lstStyle>
            <a:lvl1pPr marL="0" indent="0" algn="l">
              <a:spcAft>
                <a:spcPts val="0"/>
              </a:spcAft>
              <a:buNone/>
              <a:defRPr sz="1600">
                <a:solidFill>
                  <a:srgbClr val="FFFFFF"/>
                </a:solidFill>
                <a:latin typeface="+mj-lt"/>
              </a:defRPr>
            </a:lvl1pPr>
            <a:lvl2pPr marL="457160" indent="0" algn="l">
              <a:buNone/>
              <a:defRPr>
                <a:solidFill>
                  <a:srgbClr val="FFFFFF"/>
                </a:solidFill>
              </a:defRPr>
            </a:lvl2pPr>
            <a:lvl3pPr marL="914321" indent="0" algn="l">
              <a:buNone/>
              <a:defRPr>
                <a:solidFill>
                  <a:srgbClr val="FFFFFF"/>
                </a:solidFill>
              </a:defRPr>
            </a:lvl3pPr>
            <a:lvl4pPr marL="1371480" indent="0" algn="l">
              <a:buNone/>
              <a:defRPr>
                <a:solidFill>
                  <a:srgbClr val="FFFFFF"/>
                </a:solidFill>
              </a:defRPr>
            </a:lvl4pPr>
            <a:lvl5pPr marL="1828640" indent="0" algn="l">
              <a:buNone/>
              <a:defRPr>
                <a:solidFill>
                  <a:srgbClr val="FFFFFF"/>
                </a:solidFill>
              </a:defRPr>
            </a:lvl5pPr>
            <a:lvl6pPr marL="2285800" indent="0" algn="l">
              <a:buNone/>
              <a:defRPr>
                <a:solidFill>
                  <a:srgbClr val="FFFFFF"/>
                </a:solidFill>
              </a:defRPr>
            </a:lvl6pPr>
            <a:lvl7pPr marL="2742961" indent="0" algn="l">
              <a:buNone/>
              <a:defRPr>
                <a:solidFill>
                  <a:srgbClr val="FFFFFF"/>
                </a:solidFill>
              </a:defRPr>
            </a:lvl7pPr>
            <a:lvl8pPr marL="3200120" indent="0" algn="l">
              <a:buNone/>
              <a:defRPr>
                <a:solidFill>
                  <a:srgbClr val="FFFFFF"/>
                </a:solidFill>
              </a:defRPr>
            </a:lvl8pPr>
            <a:lvl9pPr marL="3657280" indent="0" algn="l">
              <a:buNone/>
              <a:defRPr>
                <a:solidFill>
                  <a:srgbClr val="FFFFFF"/>
                </a:solidFill>
              </a:defRPr>
            </a:lvl9pPr>
          </a:lstStyle>
          <a:p>
            <a:r>
              <a:rPr lang="de-DE"/>
              <a:t>Master-Untertitelformat bearbeiten</a:t>
            </a:r>
          </a:p>
        </p:txBody>
      </p:sp>
      <p:pic>
        <p:nvPicPr>
          <p:cNvPr id="6" name="Grafik 5" descr="Uniper_Logo_Office_White_PPT_larg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00" y="414001"/>
            <a:ext cx="1512000" cy="1308494"/>
          </a:xfrm>
          <a:prstGeom prst="rect">
            <a:avLst/>
          </a:prstGeom>
        </p:spPr>
      </p:pic>
    </p:spTree>
    <p:extLst>
      <p:ext uri="{BB962C8B-B14F-4D97-AF65-F5344CB8AC3E}">
        <p14:creationId xmlns:p14="http://schemas.microsoft.com/office/powerpoint/2010/main" val="5691217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nhalt – Headline weiß">
    <p:bg>
      <p:bgPr>
        <a:solidFill>
          <a:srgbClr val="29527A"/>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a:solidFill>
                  <a:schemeClr val="bg1"/>
                </a:solidFill>
                <a:latin typeface="+mn-lt"/>
              </a:defRPr>
            </a:lvl1p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sz="700" b="0" i="0">
                <a:solidFill>
                  <a:srgbClr val="FFFFFF"/>
                </a:solidFill>
                <a:latin typeface="+mn-lt"/>
              </a:defRPr>
            </a:lvl1pPr>
          </a:lstStyle>
          <a:p>
            <a:endParaRPr lang="de-DE"/>
          </a:p>
        </p:txBody>
      </p:sp>
      <p:sp>
        <p:nvSpPr>
          <p:cNvPr id="4" name="Foliennummernplatzhalter 3"/>
          <p:cNvSpPr>
            <a:spLocks noGrp="1"/>
          </p:cNvSpPr>
          <p:nvPr>
            <p:ph type="sldNum" sz="quarter" idx="11"/>
          </p:nvPr>
        </p:nvSpPr>
        <p:spPr/>
        <p:txBody>
          <a:bodyPr/>
          <a:lstStyle>
            <a:lvl1pPr>
              <a:defRPr sz="700" b="0" i="0">
                <a:solidFill>
                  <a:srgbClr val="FFFFFF"/>
                </a:solidFill>
                <a:latin typeface="+mn-lt"/>
              </a:defRPr>
            </a:lvl1pPr>
          </a:lstStyle>
          <a:p>
            <a:fld id="{9D543ADB-E95E-4587-963D-D3C6AB2E96C0}" type="slidenum">
              <a:rPr lang="de-DE" smtClean="0"/>
              <a:pPr/>
              <a:t>‹#›</a:t>
            </a:fld>
            <a:endParaRPr lang="de-DE"/>
          </a:p>
        </p:txBody>
      </p:sp>
      <p:pic>
        <p:nvPicPr>
          <p:cNvPr id="6" name="Grafik 5" descr="Uniper_Logo_Office_White_PPT_large.png">
            <a:extLst>
              <a:ext uri="{FF2B5EF4-FFF2-40B4-BE49-F238E27FC236}">
                <a16:creationId xmlns:a16="http://schemas.microsoft.com/office/drawing/2014/main" id="{CFC63CA1-2F32-D141-946A-41D5F599C1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999" y="4517506"/>
            <a:ext cx="507507" cy="439200"/>
          </a:xfrm>
          <a:prstGeom prst="rect">
            <a:avLst/>
          </a:prstGeom>
        </p:spPr>
      </p:pic>
    </p:spTree>
    <p:extLst>
      <p:ext uri="{BB962C8B-B14F-4D97-AF65-F5344CB8AC3E}">
        <p14:creationId xmlns:p14="http://schemas.microsoft.com/office/powerpoint/2010/main" val="1459040019"/>
      </p:ext>
    </p:extLst>
  </p:cSld>
  <p:clrMapOvr>
    <a:masterClrMapping/>
  </p:clrMapOvr>
  <p:extLst>
    <p:ext uri="{DCECCB84-F9BA-43D5-87BE-67443E8EF086}">
      <p15:sldGuideLst xmlns:p15="http://schemas.microsoft.com/office/powerpoint/2012/main">
        <p15:guide id="1" pos="295">
          <p15:clr>
            <a:srgbClr val="FBAE40"/>
          </p15:clr>
        </p15:guide>
        <p15:guide id="2" orient="horz" pos="3101">
          <p15:clr>
            <a:srgbClr val="FBAE40"/>
          </p15:clr>
        </p15:guide>
        <p15:guide id="3" orient="horz" pos="191">
          <p15:clr>
            <a:srgbClr val="FBAE40"/>
          </p15:clr>
        </p15:guide>
        <p15:guide id="4" orient="horz" pos="651">
          <p15:clr>
            <a:srgbClr val="FBAE40"/>
          </p15:clr>
        </p15:guide>
        <p15:guide id="5" orient="horz" pos="270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1_Blau Blanko">
    <p:bg>
      <p:bgPr>
        <a:solidFill>
          <a:srgbClr val="29527A"/>
        </a:solidFill>
        <a:effectLst/>
      </p:bgPr>
    </p:bg>
    <p:spTree>
      <p:nvGrpSpPr>
        <p:cNvPr id="1" name=""/>
        <p:cNvGrpSpPr/>
        <p:nvPr/>
      </p:nvGrpSpPr>
      <p:grpSpPr>
        <a:xfrm>
          <a:off x="0" y="0"/>
          <a:ext cx="0" cy="0"/>
          <a:chOff x="0" y="0"/>
          <a:chExt cx="0" cy="0"/>
        </a:xfrm>
      </p:grpSpPr>
      <p:sp>
        <p:nvSpPr>
          <p:cNvPr id="34" name="Foliennummer"/>
          <p:cNvSpPr txBox="1">
            <a:spLocks noGrp="1"/>
          </p:cNvSpPr>
          <p:nvPr>
            <p:ph type="sldNum" sz="quarter" idx="2"/>
          </p:nvPr>
        </p:nvSpPr>
        <p:spPr>
          <a:prstGeom prst="rect">
            <a:avLst/>
          </a:prstGeom>
        </p:spPr>
        <p:txBody>
          <a:bodyPr/>
          <a:lstStyle>
            <a:lvl1pPr>
              <a:defRPr sz="700">
                <a:solidFill>
                  <a:srgbClr val="FFFFFF"/>
                </a:solidFill>
                <a:latin typeface="+mn-lt"/>
              </a:defRPr>
            </a:lvl1pPr>
          </a:lstStyle>
          <a:p>
            <a:fld id="{86CB4B4D-7CA3-9044-876B-883B54F8677D}" type="slidenum">
              <a:rPr lang="de-DE" smtClean="0"/>
              <a:pPr/>
              <a:t>‹#›</a:t>
            </a:fld>
            <a:endParaRPr lang="de-DE"/>
          </a:p>
        </p:txBody>
      </p:sp>
    </p:spTree>
    <p:extLst>
      <p:ext uri="{BB962C8B-B14F-4D97-AF65-F5344CB8AC3E}">
        <p14:creationId xmlns:p14="http://schemas.microsoft.com/office/powerpoint/2010/main" val="2901205155"/>
      </p:ext>
    </p:extLst>
  </p:cSld>
  <p:clrMapOvr>
    <a:masterClrMapping/>
  </p:clrMapOvr>
  <p:transition spd="med"/>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r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hasCustomPrompt="1"/>
          </p:nvPr>
        </p:nvSpPr>
        <p:spPr>
          <a:xfrm>
            <a:off x="504000" y="1044000"/>
            <a:ext cx="2592000" cy="3258000"/>
          </a:xfrm>
        </p:spPr>
        <p:txBody>
          <a:bodyPr>
            <a:noAutofit/>
          </a:bodyPr>
          <a:lstStyle>
            <a:lvl1pPr>
              <a:defRPr sz="1600"/>
            </a:lvl1pPr>
            <a:lvl2pPr>
              <a:defRPr sz="1600"/>
            </a:lvl2pPr>
            <a:lvl3pPr>
              <a:defRPr sz="1600"/>
            </a:lvl3pPr>
            <a:lvl4pPr>
              <a:defRPr sz="1600"/>
            </a:lvl4pPr>
            <a:lvl5pPr>
              <a:defRPr sz="1600"/>
            </a:lvl5pPr>
            <a:lvl6pPr>
              <a:buFont typeface="Wingdings" pitchFamily="2" charset="2"/>
              <a:buChar cha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hasCustomPrompt="1"/>
          </p:nvPr>
        </p:nvSpPr>
        <p:spPr>
          <a:xfrm>
            <a:off x="3276000" y="1044000"/>
            <a:ext cx="2592000" cy="325800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baseline="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543ADB-E95E-4587-963D-D3C6AB2E96C0}" type="slidenum">
              <a:rPr lang="de-DE" smtClean="0"/>
              <a:pPr/>
              <a:t>‹#›</a:t>
            </a:fld>
            <a:endParaRPr lang="de-DE"/>
          </a:p>
        </p:txBody>
      </p:sp>
      <p:sp>
        <p:nvSpPr>
          <p:cNvPr id="8" name="Inhaltsplatzhalter 3"/>
          <p:cNvSpPr>
            <a:spLocks noGrp="1"/>
          </p:cNvSpPr>
          <p:nvPr>
            <p:ph sz="half" idx="13" hasCustomPrompt="1"/>
          </p:nvPr>
        </p:nvSpPr>
        <p:spPr>
          <a:xfrm>
            <a:off x="6048000" y="1044000"/>
            <a:ext cx="2592000" cy="3258000"/>
          </a:xfrm>
        </p:spPr>
        <p:txBody>
          <a:bodyPr>
            <a:noAutofit/>
          </a:bodyPr>
          <a:lstStyle>
            <a:lvl1pPr>
              <a:defRPr sz="1600"/>
            </a:lvl1pPr>
            <a:lvl2pPr>
              <a:defRPr sz="1600"/>
            </a:lvl2pPr>
            <a:lvl3pPr>
              <a:defRPr sz="1600"/>
            </a:lvl3pPr>
            <a:lvl4pPr>
              <a:defRPr sz="1600"/>
            </a:lvl4pPr>
            <a:lvl5pPr>
              <a:defRPr sz="1600"/>
            </a:lvl5pPr>
            <a:lvl6pPr>
              <a:defRPr sz="1600" baseline="0"/>
            </a:lvl6pPr>
            <a:lvl7pPr>
              <a:defRPr sz="1600" baseline="0"/>
            </a:lvl7pPr>
            <a:lvl8pPr>
              <a:defRPr sz="1600" baseline="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de-DE"/>
          </a:p>
        </p:txBody>
      </p:sp>
      <p:sp>
        <p:nvSpPr>
          <p:cNvPr id="3" name="Textplatzhalter 2"/>
          <p:cNvSpPr>
            <a:spLocks noGrp="1"/>
          </p:cNvSpPr>
          <p:nvPr>
            <p:ph type="body" idx="1"/>
          </p:nvPr>
        </p:nvSpPr>
        <p:spPr>
          <a:xfrm>
            <a:off x="504000" y="1044000"/>
            <a:ext cx="3888000" cy="216000"/>
          </a:xfrm>
        </p:spPr>
        <p:txBody>
          <a:bodyPr anchor="t" anchorCtr="0">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p:cNvSpPr>
            <a:spLocks noGrp="1"/>
          </p:cNvSpPr>
          <p:nvPr>
            <p:ph sz="half" idx="2" hasCustomPrompt="1"/>
          </p:nvPr>
        </p:nvSpPr>
        <p:spPr>
          <a:xfrm>
            <a:off x="504000" y="1249200"/>
            <a:ext cx="3888000" cy="3052800"/>
          </a:xfrm>
        </p:spPr>
        <p:txBody>
          <a:bodyPr>
            <a:noAutofit/>
          </a:bodyPr>
          <a:lstStyle>
            <a:lvl1pPr>
              <a:defRPr sz="1600"/>
            </a:lvl1pPr>
            <a:lvl2pPr>
              <a:defRPr sz="1600"/>
            </a:lvl2pPr>
            <a:lvl3pPr>
              <a:defRPr sz="1600"/>
            </a:lvl3pPr>
            <a:lvl4pPr>
              <a:defRPr sz="1600"/>
            </a:lvl4pPr>
            <a:lvl5pPr>
              <a:defRPr sz="1600"/>
            </a:lvl5pPr>
            <a:lvl6pPr>
              <a:defRPr sz="1600" baseline="0"/>
            </a:lvl6pPr>
            <a:lvl7pPr>
              <a:defRPr sz="1600" baseline="0"/>
            </a:lvl7pPr>
            <a:lvl8pPr>
              <a:defRPr sz="1600" baseline="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752000" y="1044000"/>
            <a:ext cx="3888000" cy="216000"/>
          </a:xfrm>
        </p:spPr>
        <p:txBody>
          <a:bodyPr anchor="t" anchorCtr="0">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p:cNvSpPr>
            <a:spLocks noGrp="1"/>
          </p:cNvSpPr>
          <p:nvPr>
            <p:ph sz="quarter" idx="4" hasCustomPrompt="1"/>
          </p:nvPr>
        </p:nvSpPr>
        <p:spPr>
          <a:xfrm>
            <a:off x="4752000" y="1249200"/>
            <a:ext cx="3888000" cy="3052800"/>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D543ADB-E95E-4587-963D-D3C6AB2E96C0}"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dirty="0"/>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D543ADB-E95E-4587-963D-D3C6AB2E96C0}"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D543ADB-E95E-4587-963D-D3C6AB2E96C0}"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Fußzeilenplatzhalter 3" hidden="1">
            <a:extLst>
              <a:ext uri="{FF2B5EF4-FFF2-40B4-BE49-F238E27FC236}">
                <a16:creationId xmlns:a16="http://schemas.microsoft.com/office/drawing/2014/main" id="{238423A3-A1C9-4474-9F22-BDCD6D1A8555}"/>
              </a:ext>
            </a:extLst>
          </p:cNvPr>
          <p:cNvSpPr>
            <a:spLocks noGrp="1"/>
          </p:cNvSpPr>
          <p:nvPr>
            <p:ph type="ftr" sz="quarter" idx="10"/>
          </p:nvPr>
        </p:nvSpPr>
        <p:spPr/>
        <p:txBody>
          <a:bodyPr/>
          <a:lstStyle>
            <a:lvl1pPr>
              <a:defRPr>
                <a:noFill/>
              </a:defRPr>
            </a:lvl1pPr>
          </a:lstStyle>
          <a:p>
            <a:endParaRPr lang="de-DE"/>
          </a:p>
        </p:txBody>
      </p:sp>
      <p:sp>
        <p:nvSpPr>
          <p:cNvPr id="5" name="Foliennummernplatzhalter 4" hidden="1">
            <a:extLst>
              <a:ext uri="{FF2B5EF4-FFF2-40B4-BE49-F238E27FC236}">
                <a16:creationId xmlns:a16="http://schemas.microsoft.com/office/drawing/2014/main" id="{4357B8F8-C7DB-493A-8BD8-3EA5DBD9584E}"/>
              </a:ext>
            </a:extLst>
          </p:cNvPr>
          <p:cNvSpPr>
            <a:spLocks noGrp="1"/>
          </p:cNvSpPr>
          <p:nvPr>
            <p:ph type="sldNum" sz="quarter" idx="11"/>
          </p:nvPr>
        </p:nvSpPr>
        <p:spPr/>
        <p:txBody>
          <a:bodyPr/>
          <a:lstStyle>
            <a:lvl1pPr>
              <a:defRPr>
                <a:noFill/>
              </a:defRPr>
            </a:lvl1pPr>
          </a:lstStyle>
          <a:p>
            <a:fld id="{9D543ADB-E95E-4587-963D-D3C6AB2E96C0}" type="slidenum">
              <a:rPr lang="de-DE"/>
              <a:pPr/>
              <a:t>‹#›</a:t>
            </a:fld>
            <a:endParaRPr lang="de-DE"/>
          </a:p>
        </p:txBody>
      </p:sp>
      <p:pic>
        <p:nvPicPr>
          <p:cNvPr id="7" name="Grafik 6" descr="Uniper_Logo_Office_CO_PPT_large.png"/>
          <p:cNvPicPr>
            <a:picLocks noChangeAspect="1"/>
          </p:cNvPicPr>
          <p:nvPr/>
        </p:nvPicPr>
        <p:blipFill>
          <a:blip r:embed="rId2" cstate="print"/>
          <a:stretch>
            <a:fillRect/>
          </a:stretch>
        </p:blipFill>
        <p:spPr>
          <a:xfrm>
            <a:off x="460852" y="410031"/>
            <a:ext cx="1512000" cy="1308489"/>
          </a:xfrm>
          <a:prstGeom prst="rect">
            <a:avLst/>
          </a:prstGeom>
        </p:spPr>
      </p:pic>
      <p:sp>
        <p:nvSpPr>
          <p:cNvPr id="6" name="Title 5">
            <a:extLst>
              <a:ext uri="{FF2B5EF4-FFF2-40B4-BE49-F238E27FC236}">
                <a16:creationId xmlns:a16="http://schemas.microsoft.com/office/drawing/2014/main" id="{9466A46E-80BD-4308-953A-E550CF4D2C01}"/>
              </a:ext>
            </a:extLst>
          </p:cNvPr>
          <p:cNvSpPr>
            <a:spLocks noGrp="1"/>
          </p:cNvSpPr>
          <p:nvPr>
            <p:ph type="title"/>
          </p:nvPr>
        </p:nvSpPr>
        <p:spPr>
          <a:xfrm>
            <a:off x="679294" y="3189001"/>
            <a:ext cx="7344000" cy="1177200"/>
          </a:xfrm>
        </p:spPr>
        <p:txBody>
          <a:bodyPr anchor="b"/>
          <a:lstStyle>
            <a:lvl1pPr>
              <a:defRPr>
                <a:solidFill>
                  <a:srgbClr val="E6252E"/>
                </a:solidFill>
              </a:defRPr>
            </a:lvl1pPr>
          </a:lstStyle>
          <a:p>
            <a:r>
              <a:rPr lang="en-US"/>
              <a:t>Click to edit Master title style</a:t>
            </a:r>
          </a:p>
        </p:txBody>
      </p:sp>
      <p:sp>
        <p:nvSpPr>
          <p:cNvPr id="8" name="Subtitle 2">
            <a:extLst>
              <a:ext uri="{FF2B5EF4-FFF2-40B4-BE49-F238E27FC236}">
                <a16:creationId xmlns:a16="http://schemas.microsoft.com/office/drawing/2014/main" id="{755C8BB0-BDCF-4AAB-9570-1C242D1E31CF}"/>
              </a:ext>
            </a:extLst>
          </p:cNvPr>
          <p:cNvSpPr>
            <a:spLocks noGrp="1"/>
          </p:cNvSpPr>
          <p:nvPr>
            <p:ph type="subTitle" idx="1"/>
          </p:nvPr>
        </p:nvSpPr>
        <p:spPr>
          <a:xfrm>
            <a:off x="674533" y="4451350"/>
            <a:ext cx="7344000" cy="216000"/>
          </a:xfrm>
        </p:spPr>
        <p:txBody>
          <a:bodyPr lIns="0" tIns="0" rIns="0" bIns="0">
            <a:noAutofit/>
          </a:bodyPr>
          <a:lstStyle>
            <a:lvl1pPr>
              <a:defRPr lang="en-US" sz="1600" kern="1200" dirty="0">
                <a:solidFill>
                  <a:srgbClr val="5E5E5E"/>
                </a:solidFill>
                <a:latin typeface="+mn-lt"/>
                <a:ea typeface="+mn-ea"/>
                <a:cs typeface="+mn-cs"/>
              </a:defRPr>
            </a:lvl1pPr>
          </a:lstStyle>
          <a:p>
            <a:endParaRPr lang="en-US"/>
          </a:p>
        </p:txBody>
      </p:sp>
    </p:spTree>
    <p:extLst>
      <p:ext uri="{BB962C8B-B14F-4D97-AF65-F5344CB8AC3E}">
        <p14:creationId xmlns:p14="http://schemas.microsoft.com/office/powerpoint/2010/main" val="414864823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ags" Target="../tags/tag2.xml"/><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42.xml"/><Relationship Id="rId7" Type="http://schemas.openxmlformats.org/officeDocument/2006/relationships/tags" Target="../tags/tag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5.xml"/><Relationship Id="rId11" Type="http://schemas.openxmlformats.org/officeDocument/2006/relationships/image" Target="../media/image12.emf"/><Relationship Id="rId5" Type="http://schemas.openxmlformats.org/officeDocument/2006/relationships/slideLayout" Target="../slideLayouts/slideLayout44.xml"/><Relationship Id="rId10" Type="http://schemas.openxmlformats.org/officeDocument/2006/relationships/oleObject" Target="../embeddings/oleObject1.bin"/><Relationship Id="rId4" Type="http://schemas.openxmlformats.org/officeDocument/2006/relationships/slideLayout" Target="../slideLayouts/slideLayout43.xml"/><Relationship Id="rId9"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04000" y="306000"/>
            <a:ext cx="8136000" cy="675000"/>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504000" y="1044000"/>
            <a:ext cx="8136000" cy="3258000"/>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1476000" y="4618800"/>
            <a:ext cx="6480000" cy="310500"/>
          </a:xfrm>
          <a:prstGeom prst="rect">
            <a:avLst/>
          </a:prstGeom>
        </p:spPr>
        <p:txBody>
          <a:bodyPr vert="horz" lIns="0" tIns="0" rIns="0" bIns="0" rtlCol="0" anchor="b" anchorCtr="0"/>
          <a:lstStyle>
            <a:lvl1pPr algn="l">
              <a:defRPr sz="800">
                <a:solidFill>
                  <a:srgbClr val="5E5E5E"/>
                </a:solidFill>
              </a:defRPr>
            </a:lvl1pPr>
            <a:lvl2pPr>
              <a:defRPr sz="900">
                <a:solidFill>
                  <a:srgbClr val="5E5E5E"/>
                </a:solidFill>
              </a:defRPr>
            </a:lvl2pPr>
            <a:lvl3pPr>
              <a:defRPr sz="900">
                <a:solidFill>
                  <a:srgbClr val="5E5E5E"/>
                </a:solidFill>
              </a:defRPr>
            </a:lvl3pPr>
            <a:lvl4pPr>
              <a:defRPr sz="900">
                <a:solidFill>
                  <a:srgbClr val="5E5E5E"/>
                </a:solidFill>
              </a:defRPr>
            </a:lvl4pPr>
            <a:lvl5pPr>
              <a:defRPr sz="900">
                <a:solidFill>
                  <a:srgbClr val="5E5E5E"/>
                </a:solidFill>
              </a:defRPr>
            </a:lvl5pPr>
            <a:lvl6pPr>
              <a:defRPr sz="900">
                <a:solidFill>
                  <a:srgbClr val="5E5E5E"/>
                </a:solidFill>
              </a:defRPr>
            </a:lvl6pPr>
            <a:lvl7pPr>
              <a:defRPr sz="900">
                <a:solidFill>
                  <a:srgbClr val="5E5E5E"/>
                </a:solidFill>
              </a:defRPr>
            </a:lvl7pPr>
            <a:lvl8pPr>
              <a:defRPr sz="900">
                <a:solidFill>
                  <a:srgbClr val="5E5E5E"/>
                </a:solidFill>
              </a:defRPr>
            </a:lvl8pPr>
            <a:lvl9pPr>
              <a:defRPr sz="900">
                <a:solidFill>
                  <a:srgbClr val="5E5E5E"/>
                </a:solidFill>
              </a:defRPr>
            </a:lvl9pPr>
          </a:lstStyle>
          <a:p>
            <a:endParaRPr lang="de-DE" dirty="0"/>
          </a:p>
        </p:txBody>
      </p:sp>
      <p:sp>
        <p:nvSpPr>
          <p:cNvPr id="6" name="Foliennummernplatzhalter 5"/>
          <p:cNvSpPr>
            <a:spLocks noGrp="1"/>
          </p:cNvSpPr>
          <p:nvPr>
            <p:ph type="sldNum" sz="quarter" idx="4"/>
          </p:nvPr>
        </p:nvSpPr>
        <p:spPr>
          <a:xfrm>
            <a:off x="8280000" y="4618800"/>
            <a:ext cx="360000" cy="310500"/>
          </a:xfrm>
          <a:prstGeom prst="rect">
            <a:avLst/>
          </a:prstGeom>
        </p:spPr>
        <p:txBody>
          <a:bodyPr vert="horz" lIns="0" tIns="0" rIns="0" bIns="0" rtlCol="0" anchor="b" anchorCtr="0"/>
          <a:lstStyle>
            <a:lvl1pPr algn="r">
              <a:defRPr sz="800">
                <a:solidFill>
                  <a:srgbClr val="0078DC"/>
                </a:solidFill>
              </a:defRPr>
            </a:lvl1pPr>
          </a:lstStyle>
          <a:p>
            <a:fld id="{9D543ADB-E95E-4587-963D-D3C6AB2E96C0}" type="slidenum">
              <a:rPr lang="de-DE" smtClean="0"/>
              <a:pPr/>
              <a:t>‹#›</a:t>
            </a:fld>
            <a:endParaRPr lang="de-DE" dirty="0"/>
          </a:p>
        </p:txBody>
      </p:sp>
      <p:pic>
        <p:nvPicPr>
          <p:cNvPr id="8" name="Grafik 7" descr="Uniper_Logo_Office_CO.png"/>
          <p:cNvPicPr>
            <a:picLocks noChangeAspect="1"/>
          </p:cNvPicPr>
          <p:nvPr/>
        </p:nvPicPr>
        <p:blipFill>
          <a:blip r:embed="rId10" cstate="print"/>
          <a:stretch>
            <a:fillRect/>
          </a:stretch>
        </p:blipFill>
        <p:spPr>
          <a:xfrm>
            <a:off x="504000" y="4518000"/>
            <a:ext cx="504000" cy="438734"/>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hdr="0" ftr="0" dt="0"/>
  <p:txStyles>
    <p:titleStyle>
      <a:lvl1pPr algn="l" defTabSz="914400" rtl="0" eaLnBrk="1" latinLnBrk="0" hangingPunct="1">
        <a:spcBef>
          <a:spcPct val="0"/>
        </a:spcBef>
        <a:buNone/>
        <a:defRPr sz="2400" b="1" kern="1200">
          <a:solidFill>
            <a:srgbClr val="0078DC"/>
          </a:solidFill>
          <a:latin typeface="+mj-lt"/>
          <a:ea typeface="+mj-ea"/>
          <a:cs typeface="+mj-cs"/>
        </a:defRPr>
      </a:lvl1pPr>
    </p:titleStyle>
    <p:bodyStyle>
      <a:lvl1pPr marL="0"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6pPr>
      <a:lvl7pPr marL="6175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7pPr>
      <a:lvl8pPr marL="820738" indent="-203200" algn="l" defTabSz="914400" rtl="0" eaLnBrk="1" latinLnBrk="0" hangingPunct="1">
        <a:spcBef>
          <a:spcPts val="0"/>
        </a:spcBef>
        <a:spcAft>
          <a:spcPts val="600"/>
        </a:spcAft>
        <a:buClr>
          <a:srgbClr val="0078DC"/>
        </a:buClr>
        <a:buFont typeface="Wingdings" pitchFamily="2" charset="2"/>
        <a:buChar char=""/>
        <a:defRPr sz="1600" kern="1200" baseline="0">
          <a:solidFill>
            <a:srgbClr val="5E5E5E"/>
          </a:solidFill>
          <a:latin typeface="+mn-lt"/>
          <a:ea typeface="+mn-ea"/>
          <a:cs typeface="+mn-cs"/>
        </a:defRPr>
      </a:lvl8pPr>
      <a:lvl9pPr marL="8207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04000" y="306000"/>
            <a:ext cx="8136000" cy="675000"/>
          </a:xfrm>
          <a:prstGeom prst="rect">
            <a:avLst/>
          </a:prstGeom>
        </p:spPr>
        <p:txBody>
          <a:bodyPr vert="horz" lIns="0" tIns="0" rIns="0" bIns="0" rtlCol="0" anchor="t" anchorCtr="0">
            <a:noAutofit/>
          </a:bodyPr>
          <a:lstStyle/>
          <a:p>
            <a:endParaRPr lang="en-US"/>
          </a:p>
        </p:txBody>
      </p:sp>
      <p:sp>
        <p:nvSpPr>
          <p:cNvPr id="5" name="Fußzeilenplatzhalter 4"/>
          <p:cNvSpPr>
            <a:spLocks noGrp="1"/>
          </p:cNvSpPr>
          <p:nvPr>
            <p:ph type="ftr" sz="quarter" idx="3"/>
          </p:nvPr>
        </p:nvSpPr>
        <p:spPr>
          <a:xfrm>
            <a:off x="1476000" y="4618800"/>
            <a:ext cx="6480000" cy="310500"/>
          </a:xfrm>
          <a:prstGeom prst="rect">
            <a:avLst/>
          </a:prstGeom>
        </p:spPr>
        <p:txBody>
          <a:bodyPr vert="horz" lIns="0" tIns="0" rIns="0" bIns="0" rtlCol="0" anchor="b" anchorCtr="0"/>
          <a:lstStyle>
            <a:lvl1pPr algn="l">
              <a:defRPr sz="800">
                <a:solidFill>
                  <a:srgbClr val="5E5E5E"/>
                </a:solidFill>
              </a:defRPr>
            </a:lvl1pPr>
            <a:lvl2pPr>
              <a:defRPr sz="900">
                <a:solidFill>
                  <a:srgbClr val="5E5E5E"/>
                </a:solidFill>
              </a:defRPr>
            </a:lvl2pPr>
            <a:lvl3pPr>
              <a:defRPr sz="900">
                <a:solidFill>
                  <a:srgbClr val="5E5E5E"/>
                </a:solidFill>
              </a:defRPr>
            </a:lvl3pPr>
            <a:lvl4pPr>
              <a:defRPr sz="900">
                <a:solidFill>
                  <a:srgbClr val="5E5E5E"/>
                </a:solidFill>
              </a:defRPr>
            </a:lvl4pPr>
            <a:lvl5pPr>
              <a:defRPr sz="900">
                <a:solidFill>
                  <a:srgbClr val="5E5E5E"/>
                </a:solidFill>
              </a:defRPr>
            </a:lvl5pPr>
            <a:lvl6pPr>
              <a:defRPr sz="900">
                <a:solidFill>
                  <a:srgbClr val="5E5E5E"/>
                </a:solidFill>
              </a:defRPr>
            </a:lvl6pPr>
            <a:lvl7pPr>
              <a:defRPr sz="900">
                <a:solidFill>
                  <a:srgbClr val="5E5E5E"/>
                </a:solidFill>
              </a:defRPr>
            </a:lvl7pPr>
            <a:lvl8pPr>
              <a:defRPr sz="900">
                <a:solidFill>
                  <a:srgbClr val="5E5E5E"/>
                </a:solidFill>
              </a:defRPr>
            </a:lvl8pPr>
            <a:lvl9pPr>
              <a:defRPr sz="900">
                <a:solidFill>
                  <a:srgbClr val="5E5E5E"/>
                </a:solidFill>
              </a:defRPr>
            </a:lvl9pPr>
          </a:lstStyle>
          <a:p>
            <a:endParaRPr lang="en-US"/>
          </a:p>
        </p:txBody>
      </p:sp>
      <p:sp>
        <p:nvSpPr>
          <p:cNvPr id="6" name="Foliennummernplatzhalter 5"/>
          <p:cNvSpPr>
            <a:spLocks noGrp="1"/>
          </p:cNvSpPr>
          <p:nvPr>
            <p:ph type="sldNum" sz="quarter" idx="4"/>
          </p:nvPr>
        </p:nvSpPr>
        <p:spPr>
          <a:xfrm>
            <a:off x="8280000" y="4618800"/>
            <a:ext cx="360000" cy="310500"/>
          </a:xfrm>
          <a:prstGeom prst="rect">
            <a:avLst/>
          </a:prstGeom>
        </p:spPr>
        <p:txBody>
          <a:bodyPr vert="horz" lIns="0" tIns="0" rIns="0" bIns="0" rtlCol="0" anchor="b" anchorCtr="0"/>
          <a:lstStyle>
            <a:lvl1pPr algn="r">
              <a:defRPr sz="800">
                <a:solidFill>
                  <a:srgbClr val="0078DC"/>
                </a:solidFill>
              </a:defRPr>
            </a:lvl1pPr>
          </a:lstStyle>
          <a:p>
            <a:fld id="{9D543ADB-E95E-4587-963D-D3C6AB2E96C0}" type="slidenum">
              <a:rPr lang="en-US" smtClean="0"/>
              <a:pPr/>
              <a:t>‹#›</a:t>
            </a:fld>
            <a:endParaRPr lang="en-US"/>
          </a:p>
        </p:txBody>
      </p:sp>
      <p:pic>
        <p:nvPicPr>
          <p:cNvPr id="8" name="Grafik 7" descr="Uniper_Logo_Office_CO.png"/>
          <p:cNvPicPr>
            <a:picLocks noChangeAspect="1"/>
          </p:cNvPicPr>
          <p:nvPr/>
        </p:nvPicPr>
        <p:blipFill>
          <a:blip r:embed="rId18" cstate="print"/>
          <a:stretch>
            <a:fillRect/>
          </a:stretch>
        </p:blipFill>
        <p:spPr>
          <a:xfrm>
            <a:off x="504000" y="4518000"/>
            <a:ext cx="504000" cy="438734"/>
          </a:xfrm>
          <a:prstGeom prst="rect">
            <a:avLst/>
          </a:prstGeom>
        </p:spPr>
      </p:pic>
      <p:sp>
        <p:nvSpPr>
          <p:cNvPr id="4" name="empower - DO NOT DELETE!!!" hidden="1">
            <a:extLst>
              <a:ext uri="{FF2B5EF4-FFF2-40B4-BE49-F238E27FC236}">
                <a16:creationId xmlns:a16="http://schemas.microsoft.com/office/drawing/2014/main" id="{546AC09F-DACA-4E92-9EF6-66AAE2BAAAAA}"/>
              </a:ext>
            </a:extLst>
          </p:cNvPr>
          <p:cNvSpPr/>
          <p:nvPr userDrawn="1">
            <p:custDataLst>
              <p:tags r:id="rId17"/>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79F5F00C-4E1F-47BA-A2E2-8C5E23489F3B}"/>
              </a:ext>
            </a:extLst>
          </p:cNvPr>
          <p:cNvSpPr>
            <a:spLocks noGrp="1"/>
          </p:cNvSpPr>
          <p:nvPr>
            <p:ph type="body" idx="1"/>
          </p:nvPr>
        </p:nvSpPr>
        <p:spPr>
          <a:xfrm>
            <a:off x="504000" y="1044000"/>
            <a:ext cx="8136000" cy="325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a:p>
            <a:pPr lvl="4"/>
            <a:endParaRPr lang="en-US"/>
          </a:p>
        </p:txBody>
      </p:sp>
    </p:spTree>
    <p:extLst>
      <p:ext uri="{BB962C8B-B14F-4D97-AF65-F5344CB8AC3E}">
        <p14:creationId xmlns:p14="http://schemas.microsoft.com/office/powerpoint/2010/main" val="371264995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hf hdr="0" ftr="0" dt="0"/>
  <p:txStyles>
    <p:titleStyle>
      <a:lvl1pPr algn="l" defTabSz="914400" rtl="0" eaLnBrk="1" latinLnBrk="0" hangingPunct="1">
        <a:spcBef>
          <a:spcPct val="0"/>
        </a:spcBef>
        <a:buNone/>
        <a:defRPr sz="2400" b="1" kern="1200">
          <a:solidFill>
            <a:srgbClr val="0078DC"/>
          </a:solidFill>
          <a:latin typeface="+mj-lt"/>
          <a:ea typeface="+mj-ea"/>
          <a:cs typeface="+mj-cs"/>
        </a:defRPr>
      </a:lvl1pPr>
    </p:titleStyle>
    <p:bodyStyle>
      <a:lvl1pPr marL="0"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6pPr>
      <a:lvl7pPr marL="6175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7pPr>
      <a:lvl8pPr marL="820738" indent="-203200" algn="l" defTabSz="914400" rtl="0" eaLnBrk="1" latinLnBrk="0" hangingPunct="1">
        <a:spcBef>
          <a:spcPts val="0"/>
        </a:spcBef>
        <a:spcAft>
          <a:spcPts val="600"/>
        </a:spcAft>
        <a:buClr>
          <a:srgbClr val="0078DC"/>
        </a:buClr>
        <a:buFont typeface="Wingdings" pitchFamily="2" charset="2"/>
        <a:buChar char=""/>
        <a:defRPr sz="1600" kern="1200" baseline="0">
          <a:solidFill>
            <a:srgbClr val="5E5E5E"/>
          </a:solidFill>
          <a:latin typeface="+mn-lt"/>
          <a:ea typeface="+mn-ea"/>
          <a:cs typeface="+mn-cs"/>
        </a:defRPr>
      </a:lvl8pPr>
      <a:lvl9pPr marL="8207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1">
          <p15:clr>
            <a:srgbClr val="F26B43"/>
          </p15:clr>
        </p15:guide>
        <p15:guide id="2" pos="317">
          <p15:clr>
            <a:srgbClr val="F26B43"/>
          </p15:clr>
        </p15:guide>
        <p15:guide id="3" pos="5442">
          <p15:clr>
            <a:srgbClr val="F26B43"/>
          </p15:clr>
        </p15:guide>
        <p15:guide id="5" orient="horz" pos="620">
          <p15:clr>
            <a:srgbClr val="F26B43"/>
          </p15:clr>
        </p15:guide>
        <p15:guide id="6" orient="horz" pos="657">
          <p15:clr>
            <a:srgbClr val="F26B43"/>
          </p15:clr>
        </p15:guide>
        <p15:guide id="7" orient="horz" pos="270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04000" y="306000"/>
            <a:ext cx="8136000" cy="675000"/>
          </a:xfrm>
          <a:prstGeom prst="rect">
            <a:avLst/>
          </a:prstGeom>
        </p:spPr>
        <p:txBody>
          <a:bodyPr vert="horz" lIns="0" tIns="0" rIns="0" bIns="0" rtlCol="0" anchor="t" anchorCtr="0">
            <a:noAutofit/>
          </a:bodyPr>
          <a:lstStyle/>
          <a:p>
            <a:r>
              <a:rPr lang="de-DE"/>
              <a:t>Titelmasterformat durch Klicken bearbeiten</a:t>
            </a:r>
          </a:p>
        </p:txBody>
      </p:sp>
      <p:sp>
        <p:nvSpPr>
          <p:cNvPr id="3" name="Textplatzhalter 2"/>
          <p:cNvSpPr>
            <a:spLocks noGrp="1"/>
          </p:cNvSpPr>
          <p:nvPr>
            <p:ph type="body" idx="1"/>
          </p:nvPr>
        </p:nvSpPr>
        <p:spPr>
          <a:xfrm>
            <a:off x="504000" y="1044000"/>
            <a:ext cx="8136000" cy="3258000"/>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3"/>
          </p:nvPr>
        </p:nvSpPr>
        <p:spPr>
          <a:xfrm>
            <a:off x="1476000" y="4618800"/>
            <a:ext cx="6480000" cy="310500"/>
          </a:xfrm>
          <a:prstGeom prst="rect">
            <a:avLst/>
          </a:prstGeom>
        </p:spPr>
        <p:txBody>
          <a:bodyPr vert="horz" lIns="0" tIns="0" rIns="0" bIns="0" rtlCol="0" anchor="b" anchorCtr="0"/>
          <a:lstStyle>
            <a:lvl1pPr algn="l">
              <a:defRPr sz="800">
                <a:solidFill>
                  <a:srgbClr val="5E5E5E"/>
                </a:solidFill>
                <a:latin typeface="Arial" panose="020B0604020202020204" pitchFamily="34" charset="0"/>
              </a:defRPr>
            </a:lvl1pPr>
            <a:lvl2pPr>
              <a:defRPr sz="900">
                <a:solidFill>
                  <a:srgbClr val="5E5E5E"/>
                </a:solidFill>
              </a:defRPr>
            </a:lvl2pPr>
            <a:lvl3pPr>
              <a:defRPr sz="900">
                <a:solidFill>
                  <a:srgbClr val="5E5E5E"/>
                </a:solidFill>
              </a:defRPr>
            </a:lvl3pPr>
            <a:lvl4pPr>
              <a:defRPr sz="900">
                <a:solidFill>
                  <a:srgbClr val="5E5E5E"/>
                </a:solidFill>
              </a:defRPr>
            </a:lvl4pPr>
            <a:lvl5pPr>
              <a:defRPr sz="900">
                <a:solidFill>
                  <a:srgbClr val="5E5E5E"/>
                </a:solidFill>
              </a:defRPr>
            </a:lvl5pPr>
            <a:lvl6pPr>
              <a:defRPr sz="900">
                <a:solidFill>
                  <a:srgbClr val="5E5E5E"/>
                </a:solidFill>
              </a:defRPr>
            </a:lvl6pPr>
            <a:lvl7pPr>
              <a:defRPr sz="900">
                <a:solidFill>
                  <a:srgbClr val="5E5E5E"/>
                </a:solidFill>
              </a:defRPr>
            </a:lvl7pPr>
            <a:lvl8pPr>
              <a:defRPr sz="900">
                <a:solidFill>
                  <a:srgbClr val="5E5E5E"/>
                </a:solidFill>
              </a:defRPr>
            </a:lvl8pPr>
            <a:lvl9pPr>
              <a:defRPr sz="900">
                <a:solidFill>
                  <a:srgbClr val="5E5E5E"/>
                </a:solidFill>
              </a:defRPr>
            </a:lvl9pPr>
          </a:lstStyle>
          <a:p>
            <a:endParaRPr lang="de-DE"/>
          </a:p>
        </p:txBody>
      </p:sp>
      <p:sp>
        <p:nvSpPr>
          <p:cNvPr id="6" name="Foliennummernplatzhalter 5"/>
          <p:cNvSpPr>
            <a:spLocks noGrp="1"/>
          </p:cNvSpPr>
          <p:nvPr>
            <p:ph type="sldNum" sz="quarter" idx="4"/>
          </p:nvPr>
        </p:nvSpPr>
        <p:spPr>
          <a:xfrm>
            <a:off x="8280000" y="4618800"/>
            <a:ext cx="360000" cy="310500"/>
          </a:xfrm>
          <a:prstGeom prst="rect">
            <a:avLst/>
          </a:prstGeom>
        </p:spPr>
        <p:txBody>
          <a:bodyPr vert="horz" lIns="0" tIns="0" rIns="0" bIns="0" rtlCol="0" anchor="b" anchorCtr="0"/>
          <a:lstStyle>
            <a:lvl1pPr algn="r">
              <a:defRPr sz="800">
                <a:solidFill>
                  <a:srgbClr val="0078DC"/>
                </a:solidFill>
                <a:latin typeface="Arial" panose="020B0604020202020204" pitchFamily="34" charset="0"/>
              </a:defRPr>
            </a:lvl1pPr>
          </a:lstStyle>
          <a:p>
            <a:fld id="{9D543ADB-E95E-4587-963D-D3C6AB2E96C0}" type="slidenum">
              <a:rPr lang="de-DE" smtClean="0"/>
              <a:pPr/>
              <a:t>‹#›</a:t>
            </a:fld>
            <a:endParaRPr lang="de-DE"/>
          </a:p>
        </p:txBody>
      </p:sp>
      <p:pic>
        <p:nvPicPr>
          <p:cNvPr id="8" name="Grafik 7" descr="Uniper_Logo_Office_CO.png"/>
          <p:cNvPicPr>
            <a:picLocks noChangeAspect="1"/>
          </p:cNvPicPr>
          <p:nvPr/>
        </p:nvPicPr>
        <p:blipFill>
          <a:blip r:embed="rId12" cstate="print"/>
          <a:stretch>
            <a:fillRect/>
          </a:stretch>
        </p:blipFill>
        <p:spPr>
          <a:xfrm>
            <a:off x="504000" y="4518001"/>
            <a:ext cx="504000" cy="438734"/>
          </a:xfrm>
          <a:prstGeom prst="rect">
            <a:avLst/>
          </a:prstGeom>
        </p:spPr>
      </p:pic>
    </p:spTree>
    <p:extLst>
      <p:ext uri="{BB962C8B-B14F-4D97-AF65-F5344CB8AC3E}">
        <p14:creationId xmlns:p14="http://schemas.microsoft.com/office/powerpoint/2010/main" val="5226162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ftr="0" dt="0"/>
  <p:txStyles>
    <p:titleStyle>
      <a:lvl1pPr algn="l" defTabSz="914378" rtl="0" eaLnBrk="1" latinLnBrk="0" hangingPunct="1">
        <a:spcBef>
          <a:spcPct val="0"/>
        </a:spcBef>
        <a:buNone/>
        <a:defRPr sz="2400" b="1" kern="1200">
          <a:solidFill>
            <a:srgbClr val="0078DC"/>
          </a:solidFill>
          <a:latin typeface="+mj-lt"/>
          <a:ea typeface="+mj-ea"/>
          <a:cs typeface="+mj-cs"/>
        </a:defRPr>
      </a:lvl1pPr>
    </p:titleStyle>
    <p:bodyStyle>
      <a:lvl1pPr marL="0" indent="0" algn="l" defTabSz="914378"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1pPr>
      <a:lvl2pPr marL="207958" indent="-206370" algn="l" defTabSz="914378"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2pPr>
      <a:lvl3pPr marL="209545" indent="0" algn="l" defTabSz="914378"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3pPr>
      <a:lvl4pPr marL="412740" indent="-201608" algn="l" defTabSz="914378"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4pPr>
      <a:lvl5pPr marL="414328" indent="0" algn="l" defTabSz="914378"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5pPr>
      <a:lvl6pPr marL="617522" indent="-203195" algn="l" defTabSz="914378"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6pPr>
      <a:lvl7pPr marL="617522" indent="0" algn="l" defTabSz="914378"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7pPr>
      <a:lvl8pPr marL="820718" indent="-203195" algn="l" defTabSz="914378" rtl="0" eaLnBrk="1" latinLnBrk="0" hangingPunct="1">
        <a:spcBef>
          <a:spcPts val="0"/>
        </a:spcBef>
        <a:spcAft>
          <a:spcPts val="600"/>
        </a:spcAft>
        <a:buClr>
          <a:srgbClr val="0078DC"/>
        </a:buClr>
        <a:buFont typeface="Wingdings" pitchFamily="2" charset="2"/>
        <a:buChar char=""/>
        <a:defRPr sz="1600" kern="1200" baseline="0">
          <a:solidFill>
            <a:srgbClr val="5E5E5E"/>
          </a:solidFill>
          <a:latin typeface="+mn-lt"/>
          <a:ea typeface="+mn-ea"/>
          <a:cs typeface="+mn-cs"/>
        </a:defRPr>
      </a:lvl8pPr>
      <a:lvl9pPr marL="820718" indent="0" algn="l" defTabSz="914378"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9pPr>
    </p:bodyStyle>
    <p:otherStyle>
      <a:defPPr>
        <a:defRPr lang="de-D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295279"/>
          </a:solidFill>
        </p:spPr>
        <p:txBody>
          <a:bodyPr wrap="square" lIns="0" tIns="0" rIns="0" bIns="0" rtlCol="0"/>
          <a:lstStyle/>
          <a:p>
            <a:endParaRPr sz="1800"/>
          </a:p>
        </p:txBody>
      </p:sp>
      <p:pic>
        <p:nvPicPr>
          <p:cNvPr id="17" name="bg object 17"/>
          <p:cNvPicPr/>
          <p:nvPr/>
        </p:nvPicPr>
        <p:blipFill>
          <a:blip r:embed="rId8" cstate="print"/>
          <a:stretch>
            <a:fillRect/>
          </a:stretch>
        </p:blipFill>
        <p:spPr>
          <a:xfrm>
            <a:off x="504444" y="4517135"/>
            <a:ext cx="507492" cy="438912"/>
          </a:xfrm>
          <a:prstGeom prst="rect">
            <a:avLst/>
          </a:prstGeom>
        </p:spPr>
      </p:pic>
      <p:sp>
        <p:nvSpPr>
          <p:cNvPr id="2" name="Holder 2"/>
          <p:cNvSpPr>
            <a:spLocks noGrp="1"/>
          </p:cNvSpPr>
          <p:nvPr>
            <p:ph type="title"/>
          </p:nvPr>
        </p:nvSpPr>
        <p:spPr>
          <a:xfrm>
            <a:off x="491439" y="312802"/>
            <a:ext cx="7849234" cy="369332"/>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a:xfrm>
            <a:off x="497535" y="1236727"/>
            <a:ext cx="3843654" cy="184666"/>
          </a:xfrm>
          <a:prstGeom prst="rect">
            <a:avLst/>
          </a:prstGeom>
        </p:spPr>
        <p:txBody>
          <a:bodyPr wrap="square" lIns="0" tIns="0" rIns="0" bIns="0">
            <a:spAutoFit/>
          </a:bodyPr>
          <a:lstStyle>
            <a:lvl1pPr>
              <a:defRPr sz="1200" b="1" i="0">
                <a:solidFill>
                  <a:srgbClr val="C3E6FB"/>
                </a:solidFill>
                <a:latin typeface="Arial"/>
                <a:cs typeface="Arial"/>
              </a:defRPr>
            </a:lvl1pPr>
          </a:lstStyle>
          <a:p>
            <a:endParaRPr/>
          </a:p>
        </p:txBody>
      </p:sp>
      <p:sp>
        <p:nvSpPr>
          <p:cNvPr id="4" name="Holder 4"/>
          <p:cNvSpPr>
            <a:spLocks noGrp="1"/>
          </p:cNvSpPr>
          <p:nvPr>
            <p:ph type="ftr" sz="quarter" idx="5"/>
          </p:nvPr>
        </p:nvSpPr>
        <p:spPr>
          <a:xfrm>
            <a:off x="3108960" y="4783456"/>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6"/>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5/7/2024</a:t>
            </a:fld>
            <a:endParaRPr lang="en-US"/>
          </a:p>
        </p:txBody>
      </p:sp>
      <p:sp>
        <p:nvSpPr>
          <p:cNvPr id="6" name="Holder 6"/>
          <p:cNvSpPr>
            <a:spLocks noGrp="1"/>
          </p:cNvSpPr>
          <p:nvPr>
            <p:ph type="sldNum" sz="quarter" idx="7"/>
          </p:nvPr>
        </p:nvSpPr>
        <p:spPr>
          <a:xfrm>
            <a:off x="6583680" y="4783456"/>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4158987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8">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2">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8">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2">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E7981D2-DB65-4BB2-A989-A03E0E37B201}"/>
              </a:ext>
            </a:extLst>
          </p:cNvPr>
          <p:cNvGraphicFramePr>
            <a:graphicFrameLocks noChangeAspect="1"/>
          </p:cNvGraphicFramePr>
          <p:nvPr userDrawn="1">
            <p:custDataLst>
              <p:tags r:id="rId7"/>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0" imgW="359" imgH="360" progId="TCLayout.ActiveDocument.1">
                  <p:embed/>
                </p:oleObj>
              </mc:Choice>
              <mc:Fallback>
                <p:oleObj name="think-cell Slide" r:id="rId10" imgW="359" imgH="360" progId="TCLayout.ActiveDocument.1">
                  <p:embed/>
                  <p:pic>
                    <p:nvPicPr>
                      <p:cNvPr id="7" name="Objekt 6" hidden="1">
                        <a:extLst>
                          <a:ext uri="{FF2B5EF4-FFF2-40B4-BE49-F238E27FC236}">
                            <a16:creationId xmlns:a16="http://schemas.microsoft.com/office/drawing/2014/main" id="{DE7981D2-DB65-4BB2-A989-A03E0E37B201}"/>
                          </a:ext>
                        </a:extLst>
                      </p:cNvPr>
                      <p:cNvPicPr/>
                      <p:nvPr/>
                    </p:nvPicPr>
                    <p:blipFill>
                      <a:blip r:embed="rId11"/>
                      <a:stretch>
                        <a:fillRect/>
                      </a:stretch>
                    </p:blipFill>
                    <p:spPr>
                      <a:xfrm>
                        <a:off x="1589" y="1589"/>
                        <a:ext cx="1588" cy="1588"/>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CA6A7F5C-400D-4CF1-BA65-3B203A05AB1B}"/>
              </a:ext>
            </a:extLst>
          </p:cNvPr>
          <p:cNvSpPr/>
          <p:nvPr userDrawn="1">
            <p:custDataLst>
              <p:tags r:id="rId8"/>
            </p:custDataLst>
          </p:nvPr>
        </p:nvSpPr>
        <p:spPr>
          <a:xfrm>
            <a:off x="1" y="1"/>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de-DE" sz="2400" b="1" i="0" baseline="0">
              <a:latin typeface="Arial" panose="020B0604020202020204" pitchFamily="34" charset="0"/>
              <a:ea typeface="+mj-ea"/>
              <a:cs typeface="+mj-cs"/>
              <a:sym typeface="Arial" panose="020B0604020202020204" pitchFamily="34" charset="0"/>
            </a:endParaRPr>
          </a:p>
        </p:txBody>
      </p:sp>
      <p:sp>
        <p:nvSpPr>
          <p:cNvPr id="2" name="Titelplatzhalter 1"/>
          <p:cNvSpPr>
            <a:spLocks noGrp="1"/>
          </p:cNvSpPr>
          <p:nvPr>
            <p:ph type="title"/>
          </p:nvPr>
        </p:nvSpPr>
        <p:spPr>
          <a:xfrm>
            <a:off x="504000" y="306000"/>
            <a:ext cx="8136000" cy="675000"/>
          </a:xfrm>
          <a:prstGeom prst="rect">
            <a:avLst/>
          </a:prstGeom>
        </p:spPr>
        <p:txBody>
          <a:bodyPr vert="horz" lIns="0" tIns="0" rIns="0" bIns="0" rtlCol="0" anchor="t" anchorCtr="0">
            <a:noAutofit/>
          </a:bodyPr>
          <a:lstStyle/>
          <a:p>
            <a:r>
              <a:rPr lang="de-DE"/>
              <a:t>Titelmasterformat durch Klicken bearbeiten</a:t>
            </a:r>
          </a:p>
        </p:txBody>
      </p:sp>
      <p:sp>
        <p:nvSpPr>
          <p:cNvPr id="5" name="Fußzeilenplatzhalter 4"/>
          <p:cNvSpPr>
            <a:spLocks noGrp="1"/>
          </p:cNvSpPr>
          <p:nvPr>
            <p:ph type="ftr" sz="quarter" idx="3"/>
          </p:nvPr>
        </p:nvSpPr>
        <p:spPr>
          <a:xfrm>
            <a:off x="1476000" y="4618800"/>
            <a:ext cx="6480000" cy="310500"/>
          </a:xfrm>
          <a:prstGeom prst="rect">
            <a:avLst/>
          </a:prstGeom>
        </p:spPr>
        <p:txBody>
          <a:bodyPr vert="horz" lIns="0" tIns="0" rIns="0" bIns="0" rtlCol="0" anchor="b" anchorCtr="0"/>
          <a:lstStyle>
            <a:lvl1pPr algn="l">
              <a:defRPr sz="800">
                <a:solidFill>
                  <a:srgbClr val="5E5E5E"/>
                </a:solidFill>
              </a:defRPr>
            </a:lvl1pPr>
            <a:lvl2pPr>
              <a:defRPr sz="900">
                <a:solidFill>
                  <a:srgbClr val="5E5E5E"/>
                </a:solidFill>
              </a:defRPr>
            </a:lvl2pPr>
            <a:lvl3pPr>
              <a:defRPr sz="900">
                <a:solidFill>
                  <a:srgbClr val="5E5E5E"/>
                </a:solidFill>
              </a:defRPr>
            </a:lvl3pPr>
            <a:lvl4pPr>
              <a:defRPr sz="900">
                <a:solidFill>
                  <a:srgbClr val="5E5E5E"/>
                </a:solidFill>
              </a:defRPr>
            </a:lvl4pPr>
            <a:lvl5pPr>
              <a:defRPr sz="900">
                <a:solidFill>
                  <a:srgbClr val="5E5E5E"/>
                </a:solidFill>
              </a:defRPr>
            </a:lvl5pPr>
            <a:lvl6pPr>
              <a:defRPr sz="900">
                <a:solidFill>
                  <a:srgbClr val="5E5E5E"/>
                </a:solidFill>
              </a:defRPr>
            </a:lvl6pPr>
            <a:lvl7pPr>
              <a:defRPr sz="900">
                <a:solidFill>
                  <a:srgbClr val="5E5E5E"/>
                </a:solidFill>
              </a:defRPr>
            </a:lvl7pPr>
            <a:lvl8pPr>
              <a:defRPr sz="900">
                <a:solidFill>
                  <a:srgbClr val="5E5E5E"/>
                </a:solidFill>
              </a:defRPr>
            </a:lvl8pPr>
            <a:lvl9pPr>
              <a:defRPr sz="900">
                <a:solidFill>
                  <a:srgbClr val="5E5E5E"/>
                </a:solidFill>
              </a:defRPr>
            </a:lvl9pPr>
          </a:lstStyle>
          <a:p>
            <a:endParaRPr lang="de-DE"/>
          </a:p>
        </p:txBody>
      </p:sp>
      <p:sp>
        <p:nvSpPr>
          <p:cNvPr id="6" name="Foliennummernplatzhalter 5"/>
          <p:cNvSpPr>
            <a:spLocks noGrp="1"/>
          </p:cNvSpPr>
          <p:nvPr>
            <p:ph type="sldNum" sz="quarter" idx="4"/>
          </p:nvPr>
        </p:nvSpPr>
        <p:spPr>
          <a:xfrm>
            <a:off x="8280000" y="4618800"/>
            <a:ext cx="360000" cy="310500"/>
          </a:xfrm>
          <a:prstGeom prst="rect">
            <a:avLst/>
          </a:prstGeom>
        </p:spPr>
        <p:txBody>
          <a:bodyPr vert="horz" lIns="0" tIns="0" rIns="0" bIns="0" rtlCol="0" anchor="b" anchorCtr="0"/>
          <a:lstStyle>
            <a:lvl1pPr algn="r">
              <a:defRPr sz="800">
                <a:solidFill>
                  <a:srgbClr val="0078DC"/>
                </a:solidFill>
              </a:defRPr>
            </a:lvl1pPr>
          </a:lstStyle>
          <a:p>
            <a:fld id="{9D543ADB-E95E-4587-963D-D3C6AB2E96C0}" type="slidenum">
              <a:rPr lang="de-DE" smtClean="0"/>
              <a:pPr/>
              <a:t>‹#›</a:t>
            </a:fld>
            <a:endParaRPr lang="de-DE"/>
          </a:p>
        </p:txBody>
      </p:sp>
      <p:sp>
        <p:nvSpPr>
          <p:cNvPr id="9" name="GS Doctop Placeholder" hidden="1"/>
          <p:cNvSpPr txBox="1"/>
          <p:nvPr userDrawn="1"/>
        </p:nvSpPr>
        <p:spPr>
          <a:xfrm>
            <a:off x="546101" y="1"/>
            <a:ext cx="8105104" cy="215444"/>
          </a:xfrm>
          <a:prstGeom prst="rect">
            <a:avLst/>
          </a:prstGeom>
          <a:noFill/>
        </p:spPr>
        <p:txBody>
          <a:bodyPr vert="horz" wrap="none" rtlCol="0">
            <a:spAutoFit/>
          </a:bodyPr>
          <a:lstStyle/>
          <a:p>
            <a:pPr algn="l"/>
            <a:r>
              <a:rPr lang="en-GB" sz="800" b="0">
                <a:latin typeface="Arial"/>
              </a:rPr>
              <a:t>IBDROOT\PROJECTS\IBD-LN\COEFFICIENT2019\641247_1\02 Presentations\2019-12-12 Uniper Equity Story\Uniper Equity_Story_2020+ FULL_DRAFT V_18 for GS.pptx</a:t>
            </a:r>
          </a:p>
        </p:txBody>
      </p:sp>
      <p:sp>
        <p:nvSpPr>
          <p:cNvPr id="11" name="Textplatzhalter 2"/>
          <p:cNvSpPr>
            <a:spLocks noGrp="1"/>
          </p:cNvSpPr>
          <p:nvPr>
            <p:ph type="body" idx="1"/>
          </p:nvPr>
        </p:nvSpPr>
        <p:spPr>
          <a:xfrm>
            <a:off x="504000" y="1044000"/>
            <a:ext cx="8136000" cy="3258000"/>
          </a:xfrm>
          <a:prstGeom prst="rect">
            <a:avLst/>
          </a:prstGeom>
        </p:spPr>
        <p:txBody>
          <a:bodyPr vert="horz" lIns="0" tIns="0" rIns="0" bIns="0" rtlCol="0">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9" name="empower - DO NOT DELETE!!!" hidden="1">
            <a:extLst>
              <a:ext uri="{FF2B5EF4-FFF2-40B4-BE49-F238E27FC236}">
                <a16:creationId xmlns:a16="http://schemas.microsoft.com/office/drawing/2014/main" id="{7B8FAFB7-5B5F-4E60-A836-BA8030F00C55}"/>
              </a:ext>
            </a:extLst>
          </p:cNvPr>
          <p:cNvSpPr/>
          <p:nvPr userDrawn="1">
            <p:custDataLst>
              <p:tags r:id="rId9"/>
            </p:custDataLst>
          </p:nvPr>
        </p:nvSpPr>
        <p:spPr>
          <a:xfrm>
            <a:off x="0" y="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13461607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hf hdr="0" ftr="0" dt="0"/>
  <p:txStyles>
    <p:titleStyle>
      <a:lvl1pPr algn="l" defTabSz="914321" rtl="0" eaLnBrk="1" latinLnBrk="0" hangingPunct="1">
        <a:spcBef>
          <a:spcPct val="0"/>
        </a:spcBef>
        <a:buNone/>
        <a:defRPr sz="2400" b="1" kern="1200">
          <a:solidFill>
            <a:srgbClr val="0078DC"/>
          </a:solidFill>
          <a:latin typeface="+mj-lt"/>
          <a:ea typeface="+mj-ea"/>
          <a:cs typeface="+mj-cs"/>
        </a:defRPr>
      </a:lvl1pPr>
    </p:titleStyle>
    <p:bodyStyle>
      <a:lvl1pPr marL="0" indent="0" algn="l" defTabSz="914321"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1pPr>
      <a:lvl2pPr marL="207945" indent="-206357" algn="l" defTabSz="914321"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2pPr>
      <a:lvl3pPr marL="209532" indent="0" algn="l" defTabSz="914321"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3pPr>
      <a:lvl4pPr marL="412714" indent="-201595" algn="l" defTabSz="914321"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4pPr>
      <a:lvl5pPr marL="414302" indent="0" algn="l" defTabSz="914321"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5pPr>
      <a:lvl6pPr marL="617483" indent="-203182" algn="l" defTabSz="914321"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6pPr>
      <a:lvl7pPr marL="617483" indent="0" algn="l" defTabSz="914321"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7pPr>
      <a:lvl8pPr marL="820667" indent="-203182" algn="l" defTabSz="914321" rtl="0" eaLnBrk="1" latinLnBrk="0" hangingPunct="1">
        <a:spcBef>
          <a:spcPts val="0"/>
        </a:spcBef>
        <a:spcAft>
          <a:spcPts val="600"/>
        </a:spcAft>
        <a:buClr>
          <a:srgbClr val="0078DC"/>
        </a:buClr>
        <a:buFont typeface="Wingdings" pitchFamily="2" charset="2"/>
        <a:buChar char=""/>
        <a:defRPr sz="1600" kern="1200" baseline="0">
          <a:solidFill>
            <a:srgbClr val="5E5E5E"/>
          </a:solidFill>
          <a:latin typeface="+mn-lt"/>
          <a:ea typeface="+mn-ea"/>
          <a:cs typeface="+mn-cs"/>
        </a:defRPr>
      </a:lvl8pPr>
      <a:lvl9pPr marL="820667" indent="0" algn="l" defTabSz="914321"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9pPr>
    </p:bodyStyle>
    <p:otherStyle>
      <a:defPPr>
        <a:defRPr lang="de-DE"/>
      </a:defPPr>
      <a:lvl1pPr marL="0" algn="l" defTabSz="914321" rtl="0" eaLnBrk="1" latinLnBrk="0" hangingPunct="1">
        <a:defRPr sz="1800" kern="1200">
          <a:solidFill>
            <a:schemeClr val="tx1"/>
          </a:solidFill>
          <a:latin typeface="+mn-lt"/>
          <a:ea typeface="+mn-ea"/>
          <a:cs typeface="+mn-cs"/>
        </a:defRPr>
      </a:lvl1pPr>
      <a:lvl2pPr marL="457160" algn="l" defTabSz="914321" rtl="0" eaLnBrk="1" latinLnBrk="0" hangingPunct="1">
        <a:defRPr sz="1800" kern="1200">
          <a:solidFill>
            <a:schemeClr val="tx1"/>
          </a:solidFill>
          <a:latin typeface="+mn-lt"/>
          <a:ea typeface="+mn-ea"/>
          <a:cs typeface="+mn-cs"/>
        </a:defRPr>
      </a:lvl2pPr>
      <a:lvl3pPr marL="914321" algn="l" defTabSz="914321" rtl="0" eaLnBrk="1" latinLnBrk="0" hangingPunct="1">
        <a:defRPr sz="1800" kern="1200">
          <a:solidFill>
            <a:schemeClr val="tx1"/>
          </a:solidFill>
          <a:latin typeface="+mn-lt"/>
          <a:ea typeface="+mn-ea"/>
          <a:cs typeface="+mn-cs"/>
        </a:defRPr>
      </a:lvl3pPr>
      <a:lvl4pPr marL="1371480" algn="l" defTabSz="914321" rtl="0" eaLnBrk="1" latinLnBrk="0" hangingPunct="1">
        <a:defRPr sz="1800" kern="1200">
          <a:solidFill>
            <a:schemeClr val="tx1"/>
          </a:solidFill>
          <a:latin typeface="+mn-lt"/>
          <a:ea typeface="+mn-ea"/>
          <a:cs typeface="+mn-cs"/>
        </a:defRPr>
      </a:lvl4pPr>
      <a:lvl5pPr marL="1828640" algn="l" defTabSz="914321" rtl="0" eaLnBrk="1" latinLnBrk="0" hangingPunct="1">
        <a:defRPr sz="1800" kern="1200">
          <a:solidFill>
            <a:schemeClr val="tx1"/>
          </a:solidFill>
          <a:latin typeface="+mn-lt"/>
          <a:ea typeface="+mn-ea"/>
          <a:cs typeface="+mn-cs"/>
        </a:defRPr>
      </a:lvl5pPr>
      <a:lvl6pPr marL="2285800" algn="l" defTabSz="914321" rtl="0" eaLnBrk="1" latinLnBrk="0" hangingPunct="1">
        <a:defRPr sz="1800" kern="1200">
          <a:solidFill>
            <a:schemeClr val="tx1"/>
          </a:solidFill>
          <a:latin typeface="+mn-lt"/>
          <a:ea typeface="+mn-ea"/>
          <a:cs typeface="+mn-cs"/>
        </a:defRPr>
      </a:lvl6pPr>
      <a:lvl7pPr marL="2742961" algn="l" defTabSz="914321" rtl="0" eaLnBrk="1" latinLnBrk="0" hangingPunct="1">
        <a:defRPr sz="1800" kern="1200">
          <a:solidFill>
            <a:schemeClr val="tx1"/>
          </a:solidFill>
          <a:latin typeface="+mn-lt"/>
          <a:ea typeface="+mn-ea"/>
          <a:cs typeface="+mn-cs"/>
        </a:defRPr>
      </a:lvl7pPr>
      <a:lvl8pPr marL="3200120" algn="l" defTabSz="914321" rtl="0" eaLnBrk="1" latinLnBrk="0" hangingPunct="1">
        <a:defRPr sz="1800" kern="1200">
          <a:solidFill>
            <a:schemeClr val="tx1"/>
          </a:solidFill>
          <a:latin typeface="+mn-lt"/>
          <a:ea typeface="+mn-ea"/>
          <a:cs typeface="+mn-cs"/>
        </a:defRPr>
      </a:lvl8pPr>
      <a:lvl9pPr marL="3657280" algn="l" defTabSz="91432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svg"/><Relationship Id="rId3" Type="http://schemas.openxmlformats.org/officeDocument/2006/relationships/image" Target="../media/image60.png"/><Relationship Id="rId7" Type="http://schemas.openxmlformats.org/officeDocument/2006/relationships/image" Target="../media/image64.svg"/><Relationship Id="rId12"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png"/><Relationship Id="rId15" Type="http://schemas.openxmlformats.org/officeDocument/2006/relationships/image" Target="../media/image72.svg"/><Relationship Id="rId10" Type="http://schemas.openxmlformats.org/officeDocument/2006/relationships/image" Target="../media/image67.png"/><Relationship Id="rId4" Type="http://schemas.openxmlformats.org/officeDocument/2006/relationships/image" Target="../media/image61.jpeg"/><Relationship Id="rId9" Type="http://schemas.openxmlformats.org/officeDocument/2006/relationships/image" Target="../media/image66.svg"/><Relationship Id="rId14" Type="http://schemas.openxmlformats.org/officeDocument/2006/relationships/image" Target="../media/image71.png"/></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1.png"/><Relationship Id="rId3" Type="http://schemas.openxmlformats.org/officeDocument/2006/relationships/tags" Target="../tags/tag9.xml"/><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tags" Target="../tags/tag8.xml"/><Relationship Id="rId16" Type="http://schemas.openxmlformats.org/officeDocument/2006/relationships/image" Target="../media/image26.png"/><Relationship Id="rId1" Type="http://schemas.openxmlformats.org/officeDocument/2006/relationships/tags" Target="../tags/tag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notesSlide" Target="../notesSlides/notesSlide2.xm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slideLayout" Target="../slideLayouts/slideLayout20.xml"/><Relationship Id="rId9" Type="http://schemas.openxmlformats.org/officeDocument/2006/relationships/image" Target="../media/image19.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image" Target="../media/image33.png"/><Relationship Id="rId3" Type="http://schemas.openxmlformats.org/officeDocument/2006/relationships/tags" Target="../tags/tag12.xml"/><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image" Target="../media/image32.png"/><Relationship Id="rId33" Type="http://schemas.openxmlformats.org/officeDocument/2006/relationships/image" Target="../media/image40.png"/><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notesSlide" Target="../notesSlides/notesSlide3.xml"/><Relationship Id="rId29" Type="http://schemas.openxmlformats.org/officeDocument/2006/relationships/image" Target="../media/image36.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tags" Target="../tags/tag19.xml"/><Relationship Id="rId19" Type="http://schemas.openxmlformats.org/officeDocument/2006/relationships/slideLayout" Target="../slideLayouts/slideLayout43.xml"/><Relationship Id="rId31" Type="http://schemas.openxmlformats.org/officeDocument/2006/relationships/image" Target="../media/image38.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8" Type="http://schemas.openxmlformats.org/officeDocument/2006/relationships/tags" Target="../tags/tag17.xml"/></Relationships>
</file>

<file path=ppt/slides/_rels/slide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jpe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chart" Target="../charts/chart1.xml"/><Relationship Id="rId9" Type="http://schemas.openxmlformats.org/officeDocument/2006/relationships/image" Target="../media/image47.png"/></Relationships>
</file>

<file path=ppt/slides/_rels/slide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chart" Target="../charts/chart2.xml"/><Relationship Id="rId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6.svg"/><Relationship Id="rId4" Type="http://schemas.openxmlformats.org/officeDocument/2006/relationships/image" Target="../media/image50.jpeg"/><Relationship Id="rId9"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tags" Target="../tags/tag28.xm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image" Target="../media/image31.png"/><Relationship Id="rId3" Type="http://schemas.openxmlformats.org/officeDocument/2006/relationships/tags" Target="../tags/tag31.xml"/><Relationship Id="rId21" Type="http://schemas.openxmlformats.org/officeDocument/2006/relationships/image" Target="../media/image28.png"/><Relationship Id="rId34" Type="http://schemas.openxmlformats.org/officeDocument/2006/relationships/image" Target="../media/image39.png"/><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notesSlide" Target="../notesSlides/notesSlide7.xml"/><Relationship Id="rId29" Type="http://schemas.openxmlformats.org/officeDocument/2006/relationships/image" Target="../media/image34.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image" Target="../media/image29.png"/><Relationship Id="rId32" Type="http://schemas.openxmlformats.org/officeDocument/2006/relationships/image" Target="../media/image37.png"/><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image" Target="../media/image57.png"/><Relationship Id="rId28" Type="http://schemas.openxmlformats.org/officeDocument/2006/relationships/image" Target="../media/image33.png"/><Relationship Id="rId10" Type="http://schemas.openxmlformats.org/officeDocument/2006/relationships/tags" Target="../tags/tag38.xml"/><Relationship Id="rId19" Type="http://schemas.openxmlformats.org/officeDocument/2006/relationships/slideLayout" Target="../slideLayouts/slideLayout20.xml"/><Relationship Id="rId31" Type="http://schemas.openxmlformats.org/officeDocument/2006/relationships/image" Target="../media/image36.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image" Target="../media/image40.png"/><Relationship Id="rId27" Type="http://schemas.openxmlformats.org/officeDocument/2006/relationships/image" Target="../media/image32.png"/><Relationship Id="rId30" Type="http://schemas.openxmlformats.org/officeDocument/2006/relationships/image" Target="../media/image35.png"/><Relationship Id="rId8"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5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91200" y="1809750"/>
            <a:ext cx="7344000" cy="1177200"/>
          </a:xfrm>
        </p:spPr>
        <p:txBody>
          <a:bodyPr/>
          <a:lstStyle/>
          <a:p>
            <a:r>
              <a:rPr lang="sv-SE" b="1" dirty="0">
                <a:solidFill>
                  <a:schemeClr val="tx1"/>
                </a:solidFill>
                <a:effectLst/>
                <a:latin typeface="Calibri" panose="020F0502020204030204" pitchFamily="34" charset="0"/>
                <a:ea typeface="Calibri" panose="020F0502020204030204" pitchFamily="34" charset="0"/>
              </a:rPr>
              <a:t>Kommersiell lönsamhet - Gemensamma utmaningar </a:t>
            </a:r>
            <a:br>
              <a:rPr lang="sv-SE" b="1" dirty="0">
                <a:solidFill>
                  <a:schemeClr val="tx1"/>
                </a:solidFill>
                <a:effectLst/>
                <a:latin typeface="Calibri" panose="020F0502020204030204" pitchFamily="34" charset="0"/>
                <a:ea typeface="Calibri" panose="020F0502020204030204" pitchFamily="34" charset="0"/>
              </a:rPr>
            </a:br>
            <a:r>
              <a:rPr lang="sv-SE" b="1" dirty="0">
                <a:solidFill>
                  <a:schemeClr val="tx1"/>
                </a:solidFill>
                <a:effectLst/>
                <a:latin typeface="Calibri" panose="020F0502020204030204" pitchFamily="34" charset="0"/>
                <a:ea typeface="Calibri" panose="020F0502020204030204" pitchFamily="34" charset="0"/>
              </a:rPr>
              <a:t>- </a:t>
            </a:r>
            <a:r>
              <a:rPr lang="sv-SE" dirty="0">
                <a:solidFill>
                  <a:schemeClr val="tx1"/>
                </a:solidFill>
                <a:latin typeface="Calibri" panose="020F0502020204030204" pitchFamily="34" charset="0"/>
                <a:ea typeface="Calibri" panose="020F0502020204030204" pitchFamily="34" charset="0"/>
              </a:rPr>
              <a:t>F</a:t>
            </a:r>
            <a:r>
              <a:rPr lang="sv-SE" b="1" dirty="0">
                <a:solidFill>
                  <a:schemeClr val="tx1"/>
                </a:solidFill>
                <a:effectLst/>
                <a:latin typeface="Calibri" panose="020F0502020204030204" pitchFamily="34" charset="0"/>
                <a:ea typeface="Calibri" panose="020F0502020204030204" pitchFamily="34" charset="0"/>
              </a:rPr>
              <a:t>okus på kemiindustrin</a:t>
            </a:r>
            <a:endParaRPr lang="sv-SE" dirty="0">
              <a:solidFill>
                <a:schemeClr val="tx1"/>
              </a:solidFill>
            </a:endParaRPr>
          </a:p>
        </p:txBody>
      </p:sp>
      <p:sp>
        <p:nvSpPr>
          <p:cNvPr id="3" name="Untertitel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descr="En bild som visar text, elektronik&#10;&#10;Automatiskt genererad beskrivning">
            <a:extLst>
              <a:ext uri="{FF2B5EF4-FFF2-40B4-BE49-F238E27FC236}">
                <a16:creationId xmlns:a16="http://schemas.microsoft.com/office/drawing/2014/main" id="{80F84E0A-B072-8D46-A932-EAE8E0761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3032" y="742950"/>
            <a:ext cx="3251200" cy="3251200"/>
          </a:xfrm>
          <a:prstGeom prst="rect">
            <a:avLst/>
          </a:prstGeom>
        </p:spPr>
      </p:pic>
      <p:pic>
        <p:nvPicPr>
          <p:cNvPr id="1026" name="Picture 2">
            <a:extLst>
              <a:ext uri="{FF2B5EF4-FFF2-40B4-BE49-F238E27FC236}">
                <a16:creationId xmlns:a16="http://schemas.microsoft.com/office/drawing/2014/main" id="{318D8BF9-ED01-FF0B-F95D-9B1C63310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1869" y="4536236"/>
            <a:ext cx="1680945" cy="4066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71F88EE-BB5C-D77B-11F0-0A6195CD21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8496" y="4487075"/>
            <a:ext cx="1265455" cy="344351"/>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1499629E-13DA-446D-8ACC-A7CDCA8DFB58}"/>
              </a:ext>
            </a:extLst>
          </p:cNvPr>
          <p:cNvSpPr txBox="1"/>
          <p:nvPr/>
        </p:nvSpPr>
        <p:spPr>
          <a:xfrm>
            <a:off x="5515225" y="4074475"/>
            <a:ext cx="14926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mn-cs"/>
              </a:rPr>
              <a:t>Finansierat av:</a:t>
            </a:r>
          </a:p>
        </p:txBody>
      </p:sp>
      <p:grpSp>
        <p:nvGrpSpPr>
          <p:cNvPr id="6" name="Group 5">
            <a:extLst>
              <a:ext uri="{FF2B5EF4-FFF2-40B4-BE49-F238E27FC236}">
                <a16:creationId xmlns:a16="http://schemas.microsoft.com/office/drawing/2014/main" id="{CA784DAC-340A-4CE5-9760-A908A2E57CBC}"/>
              </a:ext>
            </a:extLst>
          </p:cNvPr>
          <p:cNvGrpSpPr/>
          <p:nvPr/>
        </p:nvGrpSpPr>
        <p:grpSpPr>
          <a:xfrm>
            <a:off x="321476" y="3285977"/>
            <a:ext cx="4961188" cy="612000"/>
            <a:chOff x="487458" y="3076398"/>
            <a:chExt cx="4859329" cy="989167"/>
          </a:xfrm>
        </p:grpSpPr>
        <p:sp>
          <p:nvSpPr>
            <p:cNvPr id="39" name="Rectangle 38">
              <a:extLst>
                <a:ext uri="{FF2B5EF4-FFF2-40B4-BE49-F238E27FC236}">
                  <a16:creationId xmlns:a16="http://schemas.microsoft.com/office/drawing/2014/main" id="{60795CE3-CE77-4E58-887C-A346AEF11AAA}"/>
                </a:ext>
              </a:extLst>
            </p:cNvPr>
            <p:cNvSpPr/>
            <p:nvPr/>
          </p:nvSpPr>
          <p:spPr>
            <a:xfrm>
              <a:off x="1406921" y="3081444"/>
              <a:ext cx="3939866" cy="900084"/>
            </a:xfrm>
            <a:prstGeom prst="rect">
              <a:avLst/>
            </a:prstGeom>
            <a:no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88000" tIns="48000" rIns="48000" bIns="48000" rtlCol="0" anchor="ctr"/>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r>
                <a:rPr lang="sv-SE" sz="1200" b="1" dirty="0">
                  <a:solidFill>
                    <a:schemeClr val="bg1"/>
                  </a:solidFill>
                </a:rPr>
                <a:t>Användning av återvunnet avloppsvatten för att producera förnybar vätgas och därefter hållbar metanol</a:t>
              </a:r>
              <a:endParaRPr lang="en-GB" sz="1200" b="1" dirty="0">
                <a:solidFill>
                  <a:schemeClr val="bg1"/>
                </a:solidFill>
              </a:endParaRPr>
            </a:p>
          </p:txBody>
        </p:sp>
        <p:sp>
          <p:nvSpPr>
            <p:cNvPr id="40" name="Rectangle: Rounded Corners 39">
              <a:extLst>
                <a:ext uri="{FF2B5EF4-FFF2-40B4-BE49-F238E27FC236}">
                  <a16:creationId xmlns:a16="http://schemas.microsoft.com/office/drawing/2014/main" id="{91961B28-B456-4775-96E9-7AD30386B071}"/>
                </a:ext>
              </a:extLst>
            </p:cNvPr>
            <p:cNvSpPr/>
            <p:nvPr/>
          </p:nvSpPr>
          <p:spPr>
            <a:xfrm>
              <a:off x="487458" y="3076398"/>
              <a:ext cx="927399" cy="989167"/>
            </a:xfrm>
            <a:prstGeom prst="roundRect">
              <a:avLst/>
            </a:prstGeom>
            <a:solidFill>
              <a:srgbClr val="00944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0" rtlCol="0" anchor="b"/>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pPr algn="ctr"/>
              <a:r>
                <a:rPr lang="en-US" sz="1200" b="1" dirty="0"/>
                <a:t> Värde</a:t>
              </a:r>
              <a:endParaRPr lang="en-GB" sz="1200" b="1" dirty="0"/>
            </a:p>
          </p:txBody>
        </p:sp>
        <p:pic>
          <p:nvPicPr>
            <p:cNvPr id="41" name="Grafik 9" descr="Kopf mit Zahnrädern">
              <a:extLst>
                <a:ext uri="{FF2B5EF4-FFF2-40B4-BE49-F238E27FC236}">
                  <a16:creationId xmlns:a16="http://schemas.microsoft.com/office/drawing/2014/main" id="{7E81AA57-21B6-49A4-A646-F73ACDAD1CA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5900" y="3228838"/>
              <a:ext cx="261524" cy="252000"/>
            </a:xfrm>
            <a:prstGeom prst="rect">
              <a:avLst/>
            </a:prstGeom>
          </p:spPr>
        </p:pic>
      </p:grpSp>
      <p:grpSp>
        <p:nvGrpSpPr>
          <p:cNvPr id="7" name="Group 6">
            <a:extLst>
              <a:ext uri="{FF2B5EF4-FFF2-40B4-BE49-F238E27FC236}">
                <a16:creationId xmlns:a16="http://schemas.microsoft.com/office/drawing/2014/main" id="{FA232B21-7CD2-4F1D-9130-8DF3B50A4362}"/>
              </a:ext>
            </a:extLst>
          </p:cNvPr>
          <p:cNvGrpSpPr/>
          <p:nvPr/>
        </p:nvGrpSpPr>
        <p:grpSpPr>
          <a:xfrm>
            <a:off x="304128" y="1671399"/>
            <a:ext cx="5006864" cy="732275"/>
            <a:chOff x="476250" y="1687972"/>
            <a:chExt cx="4815831" cy="644284"/>
          </a:xfrm>
        </p:grpSpPr>
        <p:sp>
          <p:nvSpPr>
            <p:cNvPr id="36" name="Rectangle 35">
              <a:extLst>
                <a:ext uri="{FF2B5EF4-FFF2-40B4-BE49-F238E27FC236}">
                  <a16:creationId xmlns:a16="http://schemas.microsoft.com/office/drawing/2014/main" id="{4BFDFCCE-516A-47C7-B080-5F80E8E15864}"/>
                </a:ext>
              </a:extLst>
            </p:cNvPr>
            <p:cNvSpPr/>
            <p:nvPr/>
          </p:nvSpPr>
          <p:spPr>
            <a:xfrm>
              <a:off x="1403648" y="1864256"/>
              <a:ext cx="3888433" cy="468000"/>
            </a:xfrm>
            <a:prstGeom prst="rect">
              <a:avLst/>
            </a:prstGeom>
            <a:no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88000" tIns="48000" rIns="48000" bIns="48000" rtlCol="0" anchor="ctr"/>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r>
                <a:rPr lang="sv-SE" sz="1200" b="1" dirty="0">
                  <a:solidFill>
                    <a:schemeClr val="bg1"/>
                  </a:solidFill>
                </a:rPr>
                <a:t>3 500 ton förnybar vätgas per år.</a:t>
              </a:r>
            </a:p>
            <a:p>
              <a:endParaRPr lang="sv-SE" sz="1200" b="1" dirty="0">
                <a:solidFill>
                  <a:srgbClr val="5E5E5E"/>
                </a:solidFill>
              </a:endParaRPr>
            </a:p>
          </p:txBody>
        </p:sp>
        <p:sp>
          <p:nvSpPr>
            <p:cNvPr id="37" name="Rectangle: Rounded Corners 36">
              <a:extLst>
                <a:ext uri="{FF2B5EF4-FFF2-40B4-BE49-F238E27FC236}">
                  <a16:creationId xmlns:a16="http://schemas.microsoft.com/office/drawing/2014/main" id="{D3C51D95-F64E-4B28-8AEE-A643CD4C0566}"/>
                </a:ext>
              </a:extLst>
            </p:cNvPr>
            <p:cNvSpPr/>
            <p:nvPr/>
          </p:nvSpPr>
          <p:spPr>
            <a:xfrm>
              <a:off x="476250" y="1687972"/>
              <a:ext cx="910676" cy="540000"/>
            </a:xfrm>
            <a:prstGeom prst="roundRect">
              <a:avLst/>
            </a:prstGeom>
            <a:solidFill>
              <a:srgbClr val="00944A"/>
            </a:solidFill>
            <a:ln w="25400" cap="flat" cmpd="sng" algn="ctr">
              <a:solidFill>
                <a:srgbClr val="00944A"/>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0" rtlCol="0" anchor="b"/>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pPr algn="ctr"/>
              <a:r>
                <a:rPr lang="en-US" sz="1200" b="1" dirty="0"/>
                <a:t> </a:t>
              </a:r>
              <a:r>
                <a:rPr lang="en-US" sz="1200" b="1" dirty="0" err="1"/>
                <a:t>Utbud</a:t>
              </a:r>
              <a:endParaRPr lang="en-GB" sz="1200" b="1" dirty="0"/>
            </a:p>
          </p:txBody>
        </p:sp>
        <p:pic>
          <p:nvPicPr>
            <p:cNvPr id="38" name="Grafik 47">
              <a:extLst>
                <a:ext uri="{FF2B5EF4-FFF2-40B4-BE49-F238E27FC236}">
                  <a16:creationId xmlns:a16="http://schemas.microsoft.com/office/drawing/2014/main" id="{4F5241F9-9871-426C-B1B4-3B9BE9A054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7949" y="1740895"/>
              <a:ext cx="324000" cy="324000"/>
            </a:xfrm>
            <a:prstGeom prst="rect">
              <a:avLst/>
            </a:prstGeom>
          </p:spPr>
        </p:pic>
      </p:grpSp>
      <p:grpSp>
        <p:nvGrpSpPr>
          <p:cNvPr id="8" name="Group 7">
            <a:extLst>
              <a:ext uri="{FF2B5EF4-FFF2-40B4-BE49-F238E27FC236}">
                <a16:creationId xmlns:a16="http://schemas.microsoft.com/office/drawing/2014/main" id="{3E77DBAF-3556-47CA-8235-3FD980ABA678}"/>
              </a:ext>
            </a:extLst>
          </p:cNvPr>
          <p:cNvGrpSpPr/>
          <p:nvPr/>
        </p:nvGrpSpPr>
        <p:grpSpPr>
          <a:xfrm>
            <a:off x="321476" y="2487439"/>
            <a:ext cx="4928185" cy="621506"/>
            <a:chOff x="430880" y="2315099"/>
            <a:chExt cx="4827004" cy="1004528"/>
          </a:xfrm>
        </p:grpSpPr>
        <p:sp>
          <p:nvSpPr>
            <p:cNvPr id="33" name="Rectangle 32">
              <a:extLst>
                <a:ext uri="{FF2B5EF4-FFF2-40B4-BE49-F238E27FC236}">
                  <a16:creationId xmlns:a16="http://schemas.microsoft.com/office/drawing/2014/main" id="{BA1023BB-13C9-4F23-A8BC-1A329DFB8094}"/>
                </a:ext>
              </a:extLst>
            </p:cNvPr>
            <p:cNvSpPr/>
            <p:nvPr/>
          </p:nvSpPr>
          <p:spPr>
            <a:xfrm>
              <a:off x="1308666" y="2330462"/>
              <a:ext cx="3949218" cy="989165"/>
            </a:xfrm>
            <a:prstGeom prst="rect">
              <a:avLst/>
            </a:prstGeom>
            <a:no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88000" tIns="48000" rIns="48000" bIns="48000" rtlCol="0" anchor="ctr"/>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r>
                <a:rPr lang="sv-SE" sz="1200" b="1" dirty="0">
                  <a:solidFill>
                    <a:schemeClr val="bg1"/>
                  </a:solidFill>
                </a:rPr>
                <a:t>Tillhandahålla storskalig förnybar metanolförsörjning till den kemiindustrin.</a:t>
              </a:r>
              <a:endParaRPr lang="sv-SE" sz="1200" dirty="0">
                <a:solidFill>
                  <a:srgbClr val="5E5E5E"/>
                </a:solidFill>
              </a:endParaRPr>
            </a:p>
          </p:txBody>
        </p:sp>
        <p:sp>
          <p:nvSpPr>
            <p:cNvPr id="34" name="Rectangle: Rounded Corners 33">
              <a:extLst>
                <a:ext uri="{FF2B5EF4-FFF2-40B4-BE49-F238E27FC236}">
                  <a16:creationId xmlns:a16="http://schemas.microsoft.com/office/drawing/2014/main" id="{30248B7A-AB47-4271-81E3-E6638904EB87}"/>
                </a:ext>
              </a:extLst>
            </p:cNvPr>
            <p:cNvSpPr/>
            <p:nvPr/>
          </p:nvSpPr>
          <p:spPr>
            <a:xfrm>
              <a:off x="430880" y="2315099"/>
              <a:ext cx="927399" cy="989164"/>
            </a:xfrm>
            <a:prstGeom prst="roundRect">
              <a:avLst/>
            </a:prstGeom>
            <a:solidFill>
              <a:srgbClr val="00944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0" rtlCol="0" anchor="b"/>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pPr algn="ctr"/>
              <a:r>
                <a:rPr lang="en-US" sz="1200" b="1" dirty="0"/>
                <a:t>Kund</a:t>
              </a:r>
              <a:endParaRPr lang="en-GB" sz="1200" b="1" dirty="0"/>
            </a:p>
          </p:txBody>
        </p:sp>
        <p:pic>
          <p:nvPicPr>
            <p:cNvPr id="35" name="Grafik 10" descr="Volltreffer">
              <a:extLst>
                <a:ext uri="{FF2B5EF4-FFF2-40B4-BE49-F238E27FC236}">
                  <a16:creationId xmlns:a16="http://schemas.microsoft.com/office/drawing/2014/main" id="{4574367A-3DD0-4AE3-AB35-E0FFDE6317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1710" y="2539158"/>
              <a:ext cx="261531" cy="251999"/>
            </a:xfrm>
            <a:prstGeom prst="rect">
              <a:avLst/>
            </a:prstGeom>
          </p:spPr>
        </p:pic>
      </p:grpSp>
      <p:grpSp>
        <p:nvGrpSpPr>
          <p:cNvPr id="9" name="Group 8">
            <a:extLst>
              <a:ext uri="{FF2B5EF4-FFF2-40B4-BE49-F238E27FC236}">
                <a16:creationId xmlns:a16="http://schemas.microsoft.com/office/drawing/2014/main" id="{73523D81-48D9-4AD3-B994-9D3550FAADCE}"/>
              </a:ext>
            </a:extLst>
          </p:cNvPr>
          <p:cNvGrpSpPr/>
          <p:nvPr/>
        </p:nvGrpSpPr>
        <p:grpSpPr>
          <a:xfrm>
            <a:off x="304800" y="837600"/>
            <a:ext cx="4944861" cy="727163"/>
            <a:chOff x="476250" y="987574"/>
            <a:chExt cx="4743823" cy="639712"/>
          </a:xfrm>
        </p:grpSpPr>
        <p:pic>
          <p:nvPicPr>
            <p:cNvPr id="29" name="Content Placeholder 46" descr="Group brainstorm with solid fill">
              <a:extLst>
                <a:ext uri="{FF2B5EF4-FFF2-40B4-BE49-F238E27FC236}">
                  <a16:creationId xmlns:a16="http://schemas.microsoft.com/office/drawing/2014/main" id="{E7CE4954-0411-4E46-AA56-B526D8F62D8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3097" y="987574"/>
              <a:ext cx="547200" cy="547200"/>
            </a:xfrm>
            <a:prstGeom prst="rect">
              <a:avLst/>
            </a:prstGeom>
          </p:spPr>
        </p:pic>
        <p:sp>
          <p:nvSpPr>
            <p:cNvPr id="30" name="Rectangle 29">
              <a:extLst>
                <a:ext uri="{FF2B5EF4-FFF2-40B4-BE49-F238E27FC236}">
                  <a16:creationId xmlns:a16="http://schemas.microsoft.com/office/drawing/2014/main" id="{166CC587-430C-4A63-8A1D-83C4A762C639}"/>
                </a:ext>
              </a:extLst>
            </p:cNvPr>
            <p:cNvSpPr/>
            <p:nvPr/>
          </p:nvSpPr>
          <p:spPr>
            <a:xfrm>
              <a:off x="1331640" y="1033463"/>
              <a:ext cx="3888433" cy="593823"/>
            </a:xfrm>
            <a:prstGeom prst="rect">
              <a:avLst/>
            </a:prstGeom>
            <a:noFill/>
            <a:ln w="19050" cap="flat" cmpd="sng" algn="ctr">
              <a:noFill/>
              <a:prstDash val="solid"/>
            </a:ln>
            <a:effectLst/>
            <a:extLst>
              <a:ext uri="{91240B29-F687-4F45-9708-019B960494DF}">
                <a14:hiddenLine xmlns:a14="http://schemas.microsoft.com/office/drawing/2010/main" w="19050" cap="flat" cmpd="sng" algn="ctr">
                  <a:solidFill>
                    <a:srgbClr val="C1E3F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88000" tIns="48000" rIns="48000" bIns="48000" rtlCol="0" anchor="ctr"/>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r>
                <a:rPr lang="sv-SE" sz="1200" b="1" dirty="0">
                  <a:solidFill>
                    <a:schemeClr val="bg1"/>
                  </a:solidFill>
                </a:rPr>
                <a:t>Produktion av hållbar metanol med hjälp av förnybar vätgas, biogas, återvunnen CO2 och andra restströmmar  minska 450 000 ton fossila CO2 utsläpp årligen.</a:t>
              </a:r>
              <a:endParaRPr lang="en-US" sz="1200" b="1" dirty="0">
                <a:solidFill>
                  <a:schemeClr val="bg1"/>
                </a:solidFill>
              </a:endParaRPr>
            </a:p>
          </p:txBody>
        </p:sp>
        <p:sp>
          <p:nvSpPr>
            <p:cNvPr id="31" name="Rectangle: Rounded Corners 30">
              <a:extLst>
                <a:ext uri="{FF2B5EF4-FFF2-40B4-BE49-F238E27FC236}">
                  <a16:creationId xmlns:a16="http://schemas.microsoft.com/office/drawing/2014/main" id="{D308A9CE-BA15-471B-963C-7B54C8A96D34}"/>
                </a:ext>
              </a:extLst>
            </p:cNvPr>
            <p:cNvSpPr/>
            <p:nvPr/>
          </p:nvSpPr>
          <p:spPr>
            <a:xfrm>
              <a:off x="476250" y="992588"/>
              <a:ext cx="908307" cy="540000"/>
            </a:xfrm>
            <a:prstGeom prst="roundRect">
              <a:avLst/>
            </a:prstGeom>
            <a:solidFill>
              <a:srgbClr val="00944A"/>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48000" tIns="48000" rIns="48000" bIns="0" rtlCol="0" anchor="b"/>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pPr algn="ctr"/>
              <a:r>
                <a:rPr lang="en-US" sz="1200" b="1"/>
                <a:t> Vision</a:t>
              </a:r>
              <a:endParaRPr lang="en-GB" sz="1200" b="1"/>
            </a:p>
          </p:txBody>
        </p:sp>
        <p:pic>
          <p:nvPicPr>
            <p:cNvPr id="32" name="Graphic 123" descr="Eye with solid fill">
              <a:extLst>
                <a:ext uri="{FF2B5EF4-FFF2-40B4-BE49-F238E27FC236}">
                  <a16:creationId xmlns:a16="http://schemas.microsoft.com/office/drawing/2014/main" id="{A13AF125-5857-4277-A8C8-EABBA1CDD6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7949" y="987574"/>
              <a:ext cx="324000" cy="378918"/>
            </a:xfrm>
            <a:prstGeom prst="rect">
              <a:avLst/>
            </a:prstGeom>
          </p:spPr>
        </p:pic>
      </p:grpSp>
      <p:sp>
        <p:nvSpPr>
          <p:cNvPr id="43" name="Title 42">
            <a:extLst>
              <a:ext uri="{FF2B5EF4-FFF2-40B4-BE49-F238E27FC236}">
                <a16:creationId xmlns:a16="http://schemas.microsoft.com/office/drawing/2014/main" id="{EC494FAC-5F22-D8F1-E037-BEDF9BAAC24C}"/>
              </a:ext>
            </a:extLst>
          </p:cNvPr>
          <p:cNvSpPr>
            <a:spLocks noGrp="1"/>
          </p:cNvSpPr>
          <p:nvPr>
            <p:ph type="title"/>
          </p:nvPr>
        </p:nvSpPr>
        <p:spPr>
          <a:xfrm>
            <a:off x="358808" y="156724"/>
            <a:ext cx="8136000" cy="675000"/>
          </a:xfrm>
        </p:spPr>
        <p:txBody>
          <a:bodyPr/>
          <a:lstStyle/>
          <a:p>
            <a:r>
              <a:rPr lang="en-US" dirty="0">
                <a:solidFill>
                  <a:schemeClr val="bg1"/>
                </a:solidFill>
              </a:rPr>
              <a:t>Project Air – Perstorp &amp; Uniper</a:t>
            </a:r>
          </a:p>
        </p:txBody>
      </p:sp>
    </p:spTree>
    <p:extLst>
      <p:ext uri="{BB962C8B-B14F-4D97-AF65-F5344CB8AC3E}">
        <p14:creationId xmlns:p14="http://schemas.microsoft.com/office/powerpoint/2010/main" val="2321943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EC494FAC-5F22-D8F1-E037-BEDF9BAAC24C}"/>
              </a:ext>
            </a:extLst>
          </p:cNvPr>
          <p:cNvSpPr>
            <a:spLocks noGrp="1"/>
          </p:cNvSpPr>
          <p:nvPr>
            <p:ph type="title"/>
          </p:nvPr>
        </p:nvSpPr>
        <p:spPr>
          <a:xfrm>
            <a:off x="390929" y="155691"/>
            <a:ext cx="8136000" cy="675000"/>
          </a:xfrm>
        </p:spPr>
        <p:txBody>
          <a:bodyPr/>
          <a:lstStyle/>
          <a:p>
            <a:r>
              <a:rPr lang="sv-SE" sz="1800" dirty="0">
                <a:solidFill>
                  <a:schemeClr val="bg1"/>
                </a:solidFill>
              </a:rPr>
              <a:t>Kemiindustrins omställning </a:t>
            </a:r>
            <a:br>
              <a:rPr lang="sv-SE" sz="1800" dirty="0">
                <a:solidFill>
                  <a:schemeClr val="bg1"/>
                </a:solidFill>
              </a:rPr>
            </a:br>
            <a:r>
              <a:rPr lang="sv-SE" sz="1800" dirty="0">
                <a:solidFill>
                  <a:schemeClr val="bg1"/>
                </a:solidFill>
              </a:rPr>
              <a:t>– viktigt för Sveriges konkurrenskraft</a:t>
            </a:r>
          </a:p>
        </p:txBody>
      </p:sp>
      <p:sp>
        <p:nvSpPr>
          <p:cNvPr id="3" name="TextBox 2">
            <a:extLst>
              <a:ext uri="{FF2B5EF4-FFF2-40B4-BE49-F238E27FC236}">
                <a16:creationId xmlns:a16="http://schemas.microsoft.com/office/drawing/2014/main" id="{CDBDAA37-6486-508A-9195-3D9802F082A2}"/>
              </a:ext>
            </a:extLst>
          </p:cNvPr>
          <p:cNvSpPr txBox="1"/>
          <p:nvPr/>
        </p:nvSpPr>
        <p:spPr>
          <a:xfrm>
            <a:off x="413608" y="831724"/>
            <a:ext cx="4158392" cy="3539430"/>
          </a:xfrm>
          <a:prstGeom prst="rect">
            <a:avLst/>
          </a:prstGeom>
          <a:solidFill>
            <a:schemeClr val="accent4"/>
          </a:solidFill>
        </p:spPr>
        <p:txBody>
          <a:bodyPr wrap="square" rtlCol="0">
            <a:spAutoFit/>
          </a:bodyPr>
          <a:lstStyle/>
          <a:p>
            <a:pPr>
              <a:buClr>
                <a:srgbClr val="0078DC"/>
              </a:buClr>
              <a:buSzPct val="100000"/>
            </a:pPr>
            <a:r>
              <a:rPr lang="sv-SE" sz="1600" b="1" dirty="0">
                <a:solidFill>
                  <a:srgbClr val="FFFFFF"/>
                </a:solidFill>
              </a:rPr>
              <a:t>IKEM industrierna:</a:t>
            </a:r>
          </a:p>
          <a:p>
            <a:pPr>
              <a:buClr>
                <a:srgbClr val="0078DC"/>
              </a:buClr>
              <a:buSzPct val="100000"/>
            </a:pPr>
            <a:r>
              <a:rPr lang="sv-SE" sz="1600" dirty="0">
                <a:solidFill>
                  <a:srgbClr val="FFFFFF"/>
                </a:solidFill>
              </a:rPr>
              <a:t>≈ 85% av produktionen exporteras</a:t>
            </a:r>
          </a:p>
          <a:p>
            <a:pPr>
              <a:buClr>
                <a:srgbClr val="0078DC"/>
              </a:buClr>
              <a:buSzPct val="100000"/>
            </a:pPr>
            <a:r>
              <a:rPr lang="sv-SE" sz="1600" dirty="0">
                <a:solidFill>
                  <a:srgbClr val="FFFFFF"/>
                </a:solidFill>
              </a:rPr>
              <a:t>≈ 24% av Sveriges exportvärde </a:t>
            </a:r>
          </a:p>
          <a:p>
            <a:pPr>
              <a:buClr>
                <a:srgbClr val="0078DC"/>
              </a:buClr>
              <a:buSzPct val="100000"/>
            </a:pPr>
            <a:r>
              <a:rPr lang="sv-SE" sz="1600" dirty="0">
                <a:solidFill>
                  <a:srgbClr val="FFFFFF"/>
                </a:solidFill>
              </a:rPr>
              <a:t>≈ 20% av BNP</a:t>
            </a:r>
          </a:p>
          <a:p>
            <a:pPr>
              <a:buClr>
                <a:srgbClr val="0078DC"/>
              </a:buClr>
              <a:buSzPct val="100000"/>
            </a:pPr>
            <a:r>
              <a:rPr lang="sv-SE" sz="1600" dirty="0">
                <a:solidFill>
                  <a:srgbClr val="FFFFFF"/>
                </a:solidFill>
              </a:rPr>
              <a:t>≈ 70 000 jobb</a:t>
            </a:r>
          </a:p>
          <a:p>
            <a:pPr>
              <a:buClr>
                <a:srgbClr val="0078DC"/>
              </a:buClr>
              <a:buSzPct val="100000"/>
            </a:pPr>
            <a:endParaRPr lang="sv-SE" sz="1600" dirty="0">
              <a:solidFill>
                <a:srgbClr val="FFFFFF"/>
              </a:solidFill>
            </a:endParaRPr>
          </a:p>
          <a:p>
            <a:pPr>
              <a:buClr>
                <a:srgbClr val="0078DC"/>
              </a:buClr>
              <a:buSzPct val="100000"/>
            </a:pPr>
            <a:r>
              <a:rPr lang="sv-SE" sz="1600" b="1" dirty="0">
                <a:solidFill>
                  <a:srgbClr val="FFFFFF"/>
                </a:solidFill>
              </a:rPr>
              <a:t>Stort fokus har varit på bränslen</a:t>
            </a:r>
          </a:p>
          <a:p>
            <a:pPr marL="203200" indent="-203200">
              <a:buClr>
                <a:srgbClr val="0078DC"/>
              </a:buClr>
              <a:buSzPct val="100000"/>
              <a:buFont typeface="Wingdings" panose="05000000000000000000" pitchFamily="2" charset="2"/>
              <a:buChar char=""/>
            </a:pPr>
            <a:r>
              <a:rPr lang="sv-SE" sz="1600" dirty="0">
                <a:solidFill>
                  <a:srgbClr val="FFFFFF"/>
                </a:solidFill>
              </a:rPr>
              <a:t>Värdet av förnybart/återvunnet material är högt –en hållbar värdekedja</a:t>
            </a:r>
          </a:p>
          <a:p>
            <a:pPr marL="203200" indent="-203200">
              <a:buClr>
                <a:srgbClr val="0078DC"/>
              </a:buClr>
              <a:buSzPct val="100000"/>
              <a:buFont typeface="Wingdings" panose="05000000000000000000" pitchFamily="2" charset="2"/>
              <a:buChar char=""/>
            </a:pPr>
            <a:r>
              <a:rPr lang="sv-SE" sz="1600" i="0" dirty="0" err="1">
                <a:solidFill>
                  <a:schemeClr val="bg1"/>
                </a:solidFill>
                <a:effectLst/>
                <a:latin typeface="Roboto Serif"/>
              </a:rPr>
              <a:t>IKEM:s</a:t>
            </a:r>
            <a:r>
              <a:rPr lang="sv-SE" sz="1600" i="0" dirty="0">
                <a:solidFill>
                  <a:schemeClr val="bg1"/>
                </a:solidFill>
                <a:effectLst/>
                <a:latin typeface="Roboto Serif"/>
              </a:rPr>
              <a:t> medlemsföretag står idag för omkring en tredjedel av de industriella utsläppen av koldioxid i Sverige </a:t>
            </a:r>
          </a:p>
          <a:p>
            <a:pPr>
              <a:buClr>
                <a:srgbClr val="0078DC"/>
              </a:buClr>
              <a:buSzPct val="100000"/>
            </a:pPr>
            <a:endParaRPr lang="en-US" sz="1600" dirty="0">
              <a:solidFill>
                <a:schemeClr val="bg1"/>
              </a:solidFill>
            </a:endParaRPr>
          </a:p>
          <a:p>
            <a:endParaRPr lang="en-US" sz="1600" dirty="0">
              <a:solidFill>
                <a:schemeClr val="bg1"/>
              </a:solidFill>
            </a:endParaRPr>
          </a:p>
        </p:txBody>
      </p:sp>
      <p:grpSp>
        <p:nvGrpSpPr>
          <p:cNvPr id="4" name="Group 3">
            <a:extLst>
              <a:ext uri="{FF2B5EF4-FFF2-40B4-BE49-F238E27FC236}">
                <a16:creationId xmlns:a16="http://schemas.microsoft.com/office/drawing/2014/main" id="{F07BCBD2-609B-9E6E-5C1F-EF4EF89E9705}"/>
              </a:ext>
            </a:extLst>
          </p:cNvPr>
          <p:cNvGrpSpPr/>
          <p:nvPr/>
        </p:nvGrpSpPr>
        <p:grpSpPr>
          <a:xfrm>
            <a:off x="4913085" y="840796"/>
            <a:ext cx="3613843" cy="3539429"/>
            <a:chOff x="2645554" y="1091853"/>
            <a:chExt cx="3021288" cy="3094233"/>
          </a:xfrm>
        </p:grpSpPr>
        <p:sp>
          <p:nvSpPr>
            <p:cNvPr id="5" name="Rektangel 13">
              <a:extLst>
                <a:ext uri="{FF2B5EF4-FFF2-40B4-BE49-F238E27FC236}">
                  <a16:creationId xmlns:a16="http://schemas.microsoft.com/office/drawing/2014/main" id="{6A0676C3-83AA-C51D-43A8-F2A256156C74}"/>
                </a:ext>
              </a:extLst>
            </p:cNvPr>
            <p:cNvSpPr/>
            <p:nvPr/>
          </p:nvSpPr>
          <p:spPr>
            <a:xfrm>
              <a:off x="2645554" y="1091853"/>
              <a:ext cx="3021288" cy="309423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r>
                <a:rPr lang="sv-SE" sz="1600" b="1" dirty="0">
                  <a:solidFill>
                    <a:srgbClr val="ED8C1C"/>
                  </a:solidFill>
                </a:rPr>
                <a:t>Vätgaskluster</a:t>
              </a: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a:p>
              <a:pPr algn="ctr"/>
              <a:endParaRPr lang="sv-SE" sz="1200" b="1" dirty="0">
                <a:solidFill>
                  <a:schemeClr val="bg1"/>
                </a:solidFill>
              </a:endParaRPr>
            </a:p>
          </p:txBody>
        </p:sp>
        <p:pic>
          <p:nvPicPr>
            <p:cNvPr id="6" name="Picture 5">
              <a:extLst>
                <a:ext uri="{FF2B5EF4-FFF2-40B4-BE49-F238E27FC236}">
                  <a16:creationId xmlns:a16="http://schemas.microsoft.com/office/drawing/2014/main" id="{EBA4F703-39DF-0702-1442-644D4FA2A4A6}"/>
                </a:ext>
              </a:extLst>
            </p:cNvPr>
            <p:cNvPicPr>
              <a:picLocks noChangeAspect="1"/>
            </p:cNvPicPr>
            <p:nvPr/>
          </p:nvPicPr>
          <p:blipFill>
            <a:blip r:embed="rId3"/>
            <a:stretch>
              <a:fillRect/>
            </a:stretch>
          </p:blipFill>
          <p:spPr>
            <a:xfrm>
              <a:off x="2773750" y="1484150"/>
              <a:ext cx="2764895" cy="2445015"/>
            </a:xfrm>
            <a:prstGeom prst="rect">
              <a:avLst/>
            </a:prstGeom>
          </p:spPr>
        </p:pic>
      </p:grpSp>
    </p:spTree>
    <p:extLst>
      <p:ext uri="{BB962C8B-B14F-4D97-AF65-F5344CB8AC3E}">
        <p14:creationId xmlns:p14="http://schemas.microsoft.com/office/powerpoint/2010/main" val="954370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18D8BF9-ED01-FF0B-F95D-9B1C63310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869" y="4536236"/>
            <a:ext cx="1680945" cy="4066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71F88EE-BB5C-D77B-11F0-0A6195CD21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8496" y="4487075"/>
            <a:ext cx="1265455" cy="344351"/>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1499629E-13DA-446D-8ACC-A7CDCA8DFB58}"/>
              </a:ext>
            </a:extLst>
          </p:cNvPr>
          <p:cNvSpPr txBox="1"/>
          <p:nvPr/>
        </p:nvSpPr>
        <p:spPr>
          <a:xfrm>
            <a:off x="5515225" y="4074475"/>
            <a:ext cx="14926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Arial"/>
                <a:ea typeface="+mn-ea"/>
                <a:cs typeface="+mn-cs"/>
              </a:rPr>
              <a:t>Finansierat av:</a:t>
            </a:r>
          </a:p>
        </p:txBody>
      </p:sp>
      <p:sp>
        <p:nvSpPr>
          <p:cNvPr id="39" name="Rectangle 38">
            <a:extLst>
              <a:ext uri="{FF2B5EF4-FFF2-40B4-BE49-F238E27FC236}">
                <a16:creationId xmlns:a16="http://schemas.microsoft.com/office/drawing/2014/main" id="{60795CE3-CE77-4E58-887C-A346AEF11AAA}"/>
              </a:ext>
            </a:extLst>
          </p:cNvPr>
          <p:cNvSpPr/>
          <p:nvPr/>
        </p:nvSpPr>
        <p:spPr>
          <a:xfrm>
            <a:off x="4945199" y="2083694"/>
            <a:ext cx="4022452" cy="556884"/>
          </a:xfrm>
          <a:prstGeom prst="rect">
            <a:avLst/>
          </a:prstGeom>
          <a:no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88000" tIns="48000" rIns="48000" bIns="48000" rtlCol="0" anchor="ctr"/>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pPr marL="203200" indent="-203200"/>
            <a:r>
              <a:rPr lang="sv-SE" sz="1200" b="1" dirty="0">
                <a:solidFill>
                  <a:schemeClr val="bg1"/>
                </a:solidFill>
              </a:rPr>
              <a:t>Gemensamt mål att vara klimatneutrala 2045 </a:t>
            </a:r>
          </a:p>
          <a:p>
            <a:pPr marL="203200" indent="-203200">
              <a:buClr>
                <a:srgbClr val="0078DC"/>
              </a:buClr>
              <a:buSzPct val="100000"/>
              <a:buFont typeface="Wingdings" panose="05000000000000000000" pitchFamily="2" charset="2"/>
              <a:buChar char=""/>
            </a:pPr>
            <a:r>
              <a:rPr lang="sv-SE" sz="1200" b="1" dirty="0">
                <a:solidFill>
                  <a:schemeClr val="bg1"/>
                </a:solidFill>
              </a:rPr>
              <a:t>Hur ser vi till att alla sektorer ställer om?</a:t>
            </a:r>
          </a:p>
          <a:p>
            <a:pPr marL="203200" indent="-203200">
              <a:buClr>
                <a:srgbClr val="0078DC"/>
              </a:buClr>
              <a:buSzPct val="100000"/>
            </a:pPr>
            <a:endParaRPr lang="sv-SE" sz="1200" b="1" dirty="0">
              <a:solidFill>
                <a:schemeClr val="bg1"/>
              </a:solidFill>
            </a:endParaRPr>
          </a:p>
          <a:p>
            <a:pPr marL="203200" indent="-203200">
              <a:buClr>
                <a:srgbClr val="0078DC"/>
              </a:buClr>
              <a:buSzPct val="100000"/>
              <a:buFont typeface="Wingdings" panose="05000000000000000000" pitchFamily="2" charset="2"/>
              <a:buChar char=""/>
            </a:pPr>
            <a:endParaRPr lang="sv-SE" sz="1200" b="1" dirty="0">
              <a:solidFill>
                <a:schemeClr val="bg1"/>
              </a:solidFill>
            </a:endParaRPr>
          </a:p>
        </p:txBody>
      </p:sp>
      <p:sp>
        <p:nvSpPr>
          <p:cNvPr id="36" name="Rectangle 35">
            <a:extLst>
              <a:ext uri="{FF2B5EF4-FFF2-40B4-BE49-F238E27FC236}">
                <a16:creationId xmlns:a16="http://schemas.microsoft.com/office/drawing/2014/main" id="{4BFDFCCE-516A-47C7-B080-5F80E8E15864}"/>
              </a:ext>
            </a:extLst>
          </p:cNvPr>
          <p:cNvSpPr/>
          <p:nvPr/>
        </p:nvSpPr>
        <p:spPr>
          <a:xfrm>
            <a:off x="4945199" y="1342846"/>
            <a:ext cx="4042679" cy="531916"/>
          </a:xfrm>
          <a:prstGeom prst="rect">
            <a:avLst/>
          </a:prstGeom>
          <a:no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88000" tIns="48000" rIns="48000" bIns="48000" rtlCol="0" anchor="ctr"/>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r>
              <a:rPr lang="sv-SE" sz="1200" b="1" dirty="0">
                <a:solidFill>
                  <a:schemeClr val="bg1"/>
                </a:solidFill>
              </a:rPr>
              <a:t>Regelverk får ej skapa konkurrens mellan olika sektorer inom EU.</a:t>
            </a:r>
            <a:endParaRPr lang="sv-SE" sz="1200" b="1" dirty="0">
              <a:solidFill>
                <a:srgbClr val="5E5E5E"/>
              </a:solidFill>
            </a:endParaRPr>
          </a:p>
        </p:txBody>
      </p:sp>
      <p:sp>
        <p:nvSpPr>
          <p:cNvPr id="33" name="Rectangle 32">
            <a:extLst>
              <a:ext uri="{FF2B5EF4-FFF2-40B4-BE49-F238E27FC236}">
                <a16:creationId xmlns:a16="http://schemas.microsoft.com/office/drawing/2014/main" id="{BA1023BB-13C9-4F23-A8BC-1A329DFB8094}"/>
              </a:ext>
            </a:extLst>
          </p:cNvPr>
          <p:cNvSpPr/>
          <p:nvPr/>
        </p:nvSpPr>
        <p:spPr>
          <a:xfrm>
            <a:off x="196108" y="1750136"/>
            <a:ext cx="4032000" cy="612000"/>
          </a:xfrm>
          <a:prstGeom prst="rect">
            <a:avLst/>
          </a:prstGeom>
          <a:no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88000" tIns="48000" rIns="48000" bIns="48000" rtlCol="0" anchor="ctr"/>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r>
              <a:rPr lang="sv-SE" sz="1200" b="1" dirty="0">
                <a:solidFill>
                  <a:schemeClr val="bg1"/>
                </a:solidFill>
              </a:rPr>
              <a:t>Skapa förutsättningar för att kunna växla från naturgas till biogas  -utbud och pris.</a:t>
            </a:r>
          </a:p>
          <a:p>
            <a:endParaRPr lang="sv-SE" sz="1200" dirty="0">
              <a:solidFill>
                <a:srgbClr val="5E5E5E"/>
              </a:solidFill>
            </a:endParaRPr>
          </a:p>
        </p:txBody>
      </p:sp>
      <p:sp>
        <p:nvSpPr>
          <p:cNvPr id="30" name="Rectangle 29">
            <a:extLst>
              <a:ext uri="{FF2B5EF4-FFF2-40B4-BE49-F238E27FC236}">
                <a16:creationId xmlns:a16="http://schemas.microsoft.com/office/drawing/2014/main" id="{166CC587-430C-4A63-8A1D-83C4A762C639}"/>
              </a:ext>
            </a:extLst>
          </p:cNvPr>
          <p:cNvSpPr/>
          <p:nvPr/>
        </p:nvSpPr>
        <p:spPr>
          <a:xfrm>
            <a:off x="185498" y="1224395"/>
            <a:ext cx="4053220" cy="531977"/>
          </a:xfrm>
          <a:prstGeom prst="rect">
            <a:avLst/>
          </a:prstGeom>
          <a:noFill/>
          <a:ln w="19050" cap="flat" cmpd="sng" algn="ctr">
            <a:noFill/>
            <a:prstDash val="solid"/>
          </a:ln>
          <a:effectLst/>
          <a:extLst>
            <a:ext uri="{91240B29-F687-4F45-9708-019B960494DF}">
              <a14:hiddenLine xmlns:a14="http://schemas.microsoft.com/office/drawing/2010/main" w="19050" cap="flat" cmpd="sng" algn="ctr">
                <a:solidFill>
                  <a:srgbClr val="C1E3F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88000" tIns="48000" rIns="48000" bIns="48000" rtlCol="0" anchor="ctr"/>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r>
              <a:rPr lang="sv-SE" sz="1200" b="1" dirty="0">
                <a:solidFill>
                  <a:schemeClr val="bg1"/>
                </a:solidFill>
              </a:rPr>
              <a:t>Elbehovet är störst där det är kapacitetsbrist.</a:t>
            </a:r>
          </a:p>
        </p:txBody>
      </p:sp>
      <p:sp>
        <p:nvSpPr>
          <p:cNvPr id="43" name="Title 42">
            <a:extLst>
              <a:ext uri="{FF2B5EF4-FFF2-40B4-BE49-F238E27FC236}">
                <a16:creationId xmlns:a16="http://schemas.microsoft.com/office/drawing/2014/main" id="{EC494FAC-5F22-D8F1-E037-BEDF9BAAC24C}"/>
              </a:ext>
            </a:extLst>
          </p:cNvPr>
          <p:cNvSpPr>
            <a:spLocks noGrp="1"/>
          </p:cNvSpPr>
          <p:nvPr>
            <p:ph type="title"/>
          </p:nvPr>
        </p:nvSpPr>
        <p:spPr>
          <a:xfrm>
            <a:off x="358808" y="156724"/>
            <a:ext cx="8136000" cy="675000"/>
          </a:xfrm>
        </p:spPr>
        <p:txBody>
          <a:bodyPr/>
          <a:lstStyle/>
          <a:p>
            <a:r>
              <a:rPr lang="en-US" dirty="0">
                <a:solidFill>
                  <a:schemeClr val="bg1"/>
                </a:solidFill>
              </a:rPr>
              <a:t>Project Air – Perstorp &amp; Uniper</a:t>
            </a:r>
          </a:p>
        </p:txBody>
      </p:sp>
      <p:sp>
        <p:nvSpPr>
          <p:cNvPr id="5" name="Rectangle 4">
            <a:extLst>
              <a:ext uri="{FF2B5EF4-FFF2-40B4-BE49-F238E27FC236}">
                <a16:creationId xmlns:a16="http://schemas.microsoft.com/office/drawing/2014/main" id="{F03DF33D-D455-7C99-302C-85B51251C675}"/>
              </a:ext>
            </a:extLst>
          </p:cNvPr>
          <p:cNvSpPr/>
          <p:nvPr/>
        </p:nvSpPr>
        <p:spPr>
          <a:xfrm>
            <a:off x="176797" y="2254600"/>
            <a:ext cx="4032000" cy="612000"/>
          </a:xfrm>
          <a:prstGeom prst="rect">
            <a:avLst/>
          </a:prstGeom>
          <a:no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88000" tIns="48000" rIns="48000" bIns="48000" rtlCol="0" anchor="ctr"/>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r>
              <a:rPr lang="sv-SE" sz="1200" b="1" dirty="0">
                <a:solidFill>
                  <a:schemeClr val="bg1"/>
                </a:solidFill>
              </a:rPr>
              <a:t>CAPEX ökningar – svåra att mitigera men…</a:t>
            </a:r>
          </a:p>
          <a:p>
            <a:endParaRPr lang="sv-SE" sz="1200" dirty="0">
              <a:solidFill>
                <a:srgbClr val="5E5E5E"/>
              </a:solidFill>
            </a:endParaRPr>
          </a:p>
        </p:txBody>
      </p:sp>
      <p:grpSp>
        <p:nvGrpSpPr>
          <p:cNvPr id="20" name="Group 19">
            <a:extLst>
              <a:ext uri="{FF2B5EF4-FFF2-40B4-BE49-F238E27FC236}">
                <a16:creationId xmlns:a16="http://schemas.microsoft.com/office/drawing/2014/main" id="{4667D5E9-533E-1D17-6DF5-5160F373F746}"/>
              </a:ext>
            </a:extLst>
          </p:cNvPr>
          <p:cNvGrpSpPr/>
          <p:nvPr/>
        </p:nvGrpSpPr>
        <p:grpSpPr>
          <a:xfrm>
            <a:off x="559745" y="2867914"/>
            <a:ext cx="3458738" cy="1515352"/>
            <a:chOff x="494287" y="2013870"/>
            <a:chExt cx="3939524" cy="1504466"/>
          </a:xfrm>
        </p:grpSpPr>
        <p:pic>
          <p:nvPicPr>
            <p:cNvPr id="11" name="Graphic 10" descr="Back outline">
              <a:extLst>
                <a:ext uri="{FF2B5EF4-FFF2-40B4-BE49-F238E27FC236}">
                  <a16:creationId xmlns:a16="http://schemas.microsoft.com/office/drawing/2014/main" id="{ECE58AFC-1076-E1E4-5B84-FB951211EB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5250" y="2445705"/>
              <a:ext cx="578188" cy="541415"/>
            </a:xfrm>
            <a:prstGeom prst="rect">
              <a:avLst/>
            </a:prstGeom>
          </p:spPr>
        </p:pic>
        <p:sp>
          <p:nvSpPr>
            <p:cNvPr id="12" name="Rectangle 11">
              <a:extLst>
                <a:ext uri="{FF2B5EF4-FFF2-40B4-BE49-F238E27FC236}">
                  <a16:creationId xmlns:a16="http://schemas.microsoft.com/office/drawing/2014/main" id="{9A8BE0BE-C518-3B5C-753E-90E303F958C4}"/>
                </a:ext>
              </a:extLst>
            </p:cNvPr>
            <p:cNvSpPr/>
            <p:nvPr/>
          </p:nvSpPr>
          <p:spPr>
            <a:xfrm>
              <a:off x="494287" y="2374402"/>
              <a:ext cx="1188498" cy="451179"/>
            </a:xfrm>
            <a:prstGeom prst="rect">
              <a:avLst/>
            </a:prstGeom>
            <a:ln>
              <a:solidFill>
                <a:srgbClr val="C1E3FC"/>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ED8C1C"/>
                  </a:solidFill>
                </a:rPr>
                <a:t>CAPEX</a:t>
              </a:r>
              <a:r>
                <a:rPr lang="en-US" sz="1400" b="1" dirty="0">
                  <a:solidFill>
                    <a:schemeClr val="tx1"/>
                  </a:solidFill>
                </a:rPr>
                <a:t> </a:t>
              </a:r>
            </a:p>
            <a:p>
              <a:pPr algn="ctr"/>
              <a:r>
                <a:rPr lang="en-US" sz="1400" b="1" dirty="0">
                  <a:solidFill>
                    <a:schemeClr val="tx1"/>
                  </a:solidFill>
                </a:rPr>
                <a:t>Perstorp </a:t>
              </a:r>
            </a:p>
          </p:txBody>
        </p:sp>
        <p:sp>
          <p:nvSpPr>
            <p:cNvPr id="13" name="Rectangle 12">
              <a:extLst>
                <a:ext uri="{FF2B5EF4-FFF2-40B4-BE49-F238E27FC236}">
                  <a16:creationId xmlns:a16="http://schemas.microsoft.com/office/drawing/2014/main" id="{E556EFA3-4038-A649-4FA1-FBADE310C263}"/>
                </a:ext>
              </a:extLst>
            </p:cNvPr>
            <p:cNvSpPr/>
            <p:nvPr/>
          </p:nvSpPr>
          <p:spPr>
            <a:xfrm>
              <a:off x="494287" y="2866664"/>
              <a:ext cx="1188498" cy="451179"/>
            </a:xfrm>
            <a:prstGeom prst="rect">
              <a:avLst/>
            </a:prstGeom>
            <a:ln>
              <a:solidFill>
                <a:srgbClr val="C1E3FC"/>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ED8C1C"/>
                  </a:solidFill>
                </a:rPr>
                <a:t>CAPEX</a:t>
              </a:r>
            </a:p>
            <a:p>
              <a:pPr algn="ctr"/>
              <a:r>
                <a:rPr lang="en-US" sz="1400" b="1" dirty="0">
                  <a:solidFill>
                    <a:schemeClr val="tx1"/>
                  </a:solidFill>
                </a:rPr>
                <a:t>Uniper</a:t>
              </a:r>
            </a:p>
          </p:txBody>
        </p:sp>
        <p:sp>
          <p:nvSpPr>
            <p:cNvPr id="16" name="Oval 15">
              <a:extLst>
                <a:ext uri="{FF2B5EF4-FFF2-40B4-BE49-F238E27FC236}">
                  <a16:creationId xmlns:a16="http://schemas.microsoft.com/office/drawing/2014/main" id="{1991F1F4-079F-C30B-C7F0-0FE56650F2CF}"/>
                </a:ext>
              </a:extLst>
            </p:cNvPr>
            <p:cNvSpPr/>
            <p:nvPr/>
          </p:nvSpPr>
          <p:spPr>
            <a:xfrm>
              <a:off x="2705633" y="2013870"/>
              <a:ext cx="1728178" cy="1504466"/>
            </a:xfrm>
            <a:prstGeom prst="ellipse">
              <a:avLst/>
            </a:prstGeom>
            <a:ln>
              <a:solidFill>
                <a:schemeClr val="tx1"/>
              </a:solidFill>
              <a:prstDash val="sysDot"/>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8C1C"/>
                </a:solidFill>
              </a:endParaRPr>
            </a:p>
          </p:txBody>
        </p:sp>
        <p:sp>
          <p:nvSpPr>
            <p:cNvPr id="15" name="Rectangle 14">
              <a:extLst>
                <a:ext uri="{FF2B5EF4-FFF2-40B4-BE49-F238E27FC236}">
                  <a16:creationId xmlns:a16="http://schemas.microsoft.com/office/drawing/2014/main" id="{81CF1199-B155-A73D-01E7-95AFBFBA47C8}"/>
                </a:ext>
              </a:extLst>
            </p:cNvPr>
            <p:cNvSpPr/>
            <p:nvPr/>
          </p:nvSpPr>
          <p:spPr>
            <a:xfrm>
              <a:off x="3044068" y="2867087"/>
              <a:ext cx="1139146" cy="319165"/>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a:p>
              <a:pPr algn="ctr"/>
              <a:r>
                <a:rPr lang="en-US" sz="1400" b="1" dirty="0">
                  <a:solidFill>
                    <a:schemeClr val="tx1"/>
                  </a:solidFill>
                </a:rPr>
                <a:t>Perstorp </a:t>
              </a:r>
            </a:p>
          </p:txBody>
        </p:sp>
        <p:sp>
          <p:nvSpPr>
            <p:cNvPr id="17" name="Rectangle 16">
              <a:extLst>
                <a:ext uri="{FF2B5EF4-FFF2-40B4-BE49-F238E27FC236}">
                  <a16:creationId xmlns:a16="http://schemas.microsoft.com/office/drawing/2014/main" id="{0542CB1F-CD7A-01C1-70D2-1CD8998230B3}"/>
                </a:ext>
              </a:extLst>
            </p:cNvPr>
            <p:cNvSpPr/>
            <p:nvPr/>
          </p:nvSpPr>
          <p:spPr>
            <a:xfrm>
              <a:off x="3149412" y="2280539"/>
              <a:ext cx="928459" cy="319165"/>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ED8C1C"/>
                  </a:solidFill>
                </a:rPr>
                <a:t>CAPEX</a:t>
              </a:r>
            </a:p>
          </p:txBody>
        </p:sp>
        <p:sp>
          <p:nvSpPr>
            <p:cNvPr id="18" name="Rectangle 17">
              <a:extLst>
                <a:ext uri="{FF2B5EF4-FFF2-40B4-BE49-F238E27FC236}">
                  <a16:creationId xmlns:a16="http://schemas.microsoft.com/office/drawing/2014/main" id="{51DDBF33-F778-FCE9-B505-97AE8679C274}"/>
                </a:ext>
              </a:extLst>
            </p:cNvPr>
            <p:cNvSpPr/>
            <p:nvPr/>
          </p:nvSpPr>
          <p:spPr>
            <a:xfrm>
              <a:off x="2977422" y="2583662"/>
              <a:ext cx="1188498" cy="451179"/>
            </a:xfrm>
            <a:prstGeom prst="rect">
              <a:avLst/>
            </a:prstGeom>
            <a:ln>
              <a:solidFill>
                <a:srgbClr val="C1E3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Uniper</a:t>
              </a:r>
            </a:p>
          </p:txBody>
        </p:sp>
      </p:grpSp>
      <p:sp>
        <p:nvSpPr>
          <p:cNvPr id="21" name="Textfeld 4">
            <a:extLst>
              <a:ext uri="{FF2B5EF4-FFF2-40B4-BE49-F238E27FC236}">
                <a16:creationId xmlns:a16="http://schemas.microsoft.com/office/drawing/2014/main" id="{B7B14E11-ED53-4C7A-7DE0-994C792811C3}"/>
              </a:ext>
            </a:extLst>
          </p:cNvPr>
          <p:cNvSpPr txBox="1"/>
          <p:nvPr/>
        </p:nvSpPr>
        <p:spPr>
          <a:xfrm>
            <a:off x="415753" y="870561"/>
            <a:ext cx="3239098" cy="338554"/>
          </a:xfrm>
          <a:prstGeom prst="rect">
            <a:avLst/>
          </a:prstGeom>
          <a:solidFill>
            <a:schemeClr val="tx2"/>
          </a:solidFill>
          <a:ln w="19050">
            <a:solidFill>
              <a:schemeClr val="tx2"/>
            </a:solidFill>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sv-SE" sz="1600" b="1" dirty="0">
                <a:solidFill>
                  <a:schemeClr val="bg1"/>
                </a:solidFill>
              </a:rPr>
              <a:t>Produktionskostnad</a:t>
            </a:r>
          </a:p>
        </p:txBody>
      </p:sp>
      <p:sp>
        <p:nvSpPr>
          <p:cNvPr id="22" name="Textfeld 4">
            <a:extLst>
              <a:ext uri="{FF2B5EF4-FFF2-40B4-BE49-F238E27FC236}">
                <a16:creationId xmlns:a16="http://schemas.microsoft.com/office/drawing/2014/main" id="{B6807626-38DF-C6BC-6B4B-19E8970B2CD9}"/>
              </a:ext>
            </a:extLst>
          </p:cNvPr>
          <p:cNvSpPr txBox="1"/>
          <p:nvPr/>
        </p:nvSpPr>
        <p:spPr>
          <a:xfrm>
            <a:off x="5124402" y="875161"/>
            <a:ext cx="3239098" cy="338554"/>
          </a:xfrm>
          <a:prstGeom prst="rect">
            <a:avLst/>
          </a:prstGeom>
          <a:solidFill>
            <a:schemeClr val="tx2"/>
          </a:solidFill>
          <a:ln w="19050">
            <a:solidFill>
              <a:schemeClr val="tx2"/>
            </a:solidFill>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sv-SE" sz="1600" b="1" dirty="0">
                <a:solidFill>
                  <a:schemeClr val="bg1"/>
                </a:solidFill>
              </a:rPr>
              <a:t>Betalningsvilja</a:t>
            </a:r>
          </a:p>
        </p:txBody>
      </p:sp>
      <p:sp>
        <p:nvSpPr>
          <p:cNvPr id="23" name="Rectangle 22">
            <a:extLst>
              <a:ext uri="{FF2B5EF4-FFF2-40B4-BE49-F238E27FC236}">
                <a16:creationId xmlns:a16="http://schemas.microsoft.com/office/drawing/2014/main" id="{E0BEC9AC-A50B-8195-F495-54A8DBE3C496}"/>
              </a:ext>
            </a:extLst>
          </p:cNvPr>
          <p:cNvSpPr/>
          <p:nvPr/>
        </p:nvSpPr>
        <p:spPr>
          <a:xfrm>
            <a:off x="4930362" y="2399779"/>
            <a:ext cx="4022452" cy="556884"/>
          </a:xfrm>
          <a:prstGeom prst="rect">
            <a:avLst/>
          </a:prstGeom>
          <a:no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88000" tIns="48000" rIns="48000" bIns="48000" rtlCol="0" anchor="ctr"/>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r>
              <a:rPr lang="sv-SE" sz="1200" b="1" dirty="0">
                <a:solidFill>
                  <a:schemeClr val="bg1"/>
                </a:solidFill>
              </a:rPr>
              <a:t>Riskfördelning över värdekedjan och tid. </a:t>
            </a:r>
          </a:p>
        </p:txBody>
      </p:sp>
    </p:spTree>
    <p:extLst>
      <p:ext uri="{BB962C8B-B14F-4D97-AF65-F5344CB8AC3E}">
        <p14:creationId xmlns:p14="http://schemas.microsoft.com/office/powerpoint/2010/main" val="306892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A1023BB-13C9-4F23-A8BC-1A329DFB8094}"/>
              </a:ext>
            </a:extLst>
          </p:cNvPr>
          <p:cNvSpPr/>
          <p:nvPr/>
        </p:nvSpPr>
        <p:spPr>
          <a:xfrm>
            <a:off x="196108" y="1750136"/>
            <a:ext cx="4032000" cy="612000"/>
          </a:xfrm>
          <a:prstGeom prst="rect">
            <a:avLst/>
          </a:prstGeom>
          <a:noFill/>
          <a:ln w="190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288000" tIns="48000" rIns="48000" bIns="48000" rtlCol="0" anchor="ctr"/>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endParaRPr lang="sv-SE" sz="1200" dirty="0">
              <a:solidFill>
                <a:srgbClr val="5E5E5E"/>
              </a:solidFill>
            </a:endParaRPr>
          </a:p>
        </p:txBody>
      </p:sp>
      <p:sp>
        <p:nvSpPr>
          <p:cNvPr id="43" name="Title 42">
            <a:extLst>
              <a:ext uri="{FF2B5EF4-FFF2-40B4-BE49-F238E27FC236}">
                <a16:creationId xmlns:a16="http://schemas.microsoft.com/office/drawing/2014/main" id="{EC494FAC-5F22-D8F1-E037-BEDF9BAAC24C}"/>
              </a:ext>
            </a:extLst>
          </p:cNvPr>
          <p:cNvSpPr>
            <a:spLocks noGrp="1"/>
          </p:cNvSpPr>
          <p:nvPr>
            <p:ph type="title"/>
          </p:nvPr>
        </p:nvSpPr>
        <p:spPr>
          <a:xfrm>
            <a:off x="380935" y="200583"/>
            <a:ext cx="8136000" cy="675000"/>
          </a:xfrm>
        </p:spPr>
        <p:txBody>
          <a:bodyPr/>
          <a:lstStyle/>
          <a:p>
            <a:r>
              <a:rPr lang="sv-SE" b="1" dirty="0">
                <a:solidFill>
                  <a:srgbClr val="FFFFFF"/>
                </a:solidFill>
                <a:effectLst/>
                <a:latin typeface="Calibri" panose="020F0502020204030204" pitchFamily="34" charset="0"/>
                <a:ea typeface="Calibri" panose="020F0502020204030204" pitchFamily="34" charset="0"/>
              </a:rPr>
              <a:t>Kommersiell lönsamhet - Gemensamma utmaningar </a:t>
            </a:r>
            <a:br>
              <a:rPr lang="sv-SE" b="1" dirty="0">
                <a:solidFill>
                  <a:srgbClr val="FFFFFF"/>
                </a:solidFill>
                <a:effectLst/>
                <a:latin typeface="Calibri" panose="020F0502020204030204" pitchFamily="34" charset="0"/>
                <a:ea typeface="Calibri" panose="020F0502020204030204" pitchFamily="34" charset="0"/>
              </a:rPr>
            </a:br>
            <a:r>
              <a:rPr lang="sv-SE" b="1" dirty="0">
                <a:solidFill>
                  <a:srgbClr val="FFFFFF"/>
                </a:solidFill>
                <a:effectLst/>
                <a:latin typeface="Calibri" panose="020F0502020204030204" pitchFamily="34" charset="0"/>
                <a:ea typeface="Calibri" panose="020F0502020204030204" pitchFamily="34" charset="0"/>
              </a:rPr>
              <a:t>- Fokus på kemiindustrin</a:t>
            </a:r>
            <a:br>
              <a:rPr lang="sv-SE" b="1" dirty="0">
                <a:solidFill>
                  <a:srgbClr val="FFFFFF"/>
                </a:solidFill>
                <a:effectLst/>
                <a:latin typeface="Calibri" panose="020F0502020204030204" pitchFamily="34" charset="0"/>
                <a:ea typeface="Calibri" panose="020F0502020204030204" pitchFamily="34" charset="0"/>
              </a:rPr>
            </a:br>
            <a:br>
              <a:rPr lang="sv-SE" b="1" dirty="0">
                <a:solidFill>
                  <a:srgbClr val="FFFFFF"/>
                </a:solidFill>
                <a:effectLst/>
                <a:latin typeface="Calibri" panose="020F0502020204030204" pitchFamily="34" charset="0"/>
                <a:ea typeface="Calibri" panose="020F0502020204030204" pitchFamily="34" charset="0"/>
              </a:rPr>
            </a:br>
            <a:endParaRPr lang="en-US" dirty="0">
              <a:solidFill>
                <a:srgbClr val="FFFFFF"/>
              </a:solidFill>
            </a:endParaRPr>
          </a:p>
        </p:txBody>
      </p:sp>
      <p:sp>
        <p:nvSpPr>
          <p:cNvPr id="6" name="Rectangle 5">
            <a:extLst>
              <a:ext uri="{FF2B5EF4-FFF2-40B4-BE49-F238E27FC236}">
                <a16:creationId xmlns:a16="http://schemas.microsoft.com/office/drawing/2014/main" id="{166CC587-430C-4A63-8A1D-83C4A762C639}"/>
              </a:ext>
            </a:extLst>
          </p:cNvPr>
          <p:cNvSpPr/>
          <p:nvPr/>
        </p:nvSpPr>
        <p:spPr>
          <a:xfrm>
            <a:off x="304800" y="1231283"/>
            <a:ext cx="8212135" cy="2082800"/>
          </a:xfrm>
          <a:prstGeom prst="rect">
            <a:avLst/>
          </a:prstGeom>
          <a:noFill/>
          <a:ln w="19050" cap="flat" cmpd="sng" algn="ctr">
            <a:noFill/>
            <a:prstDash val="solid"/>
          </a:ln>
          <a:effectLst/>
          <a:extLst>
            <a:ext uri="{91240B29-F687-4F45-9708-019B960494DF}">
              <a14:hiddenLine xmlns:a14="http://schemas.microsoft.com/office/drawing/2010/main" w="19050" cap="flat" cmpd="sng" algn="ctr">
                <a:solidFill>
                  <a:srgbClr val="C1E3FC"/>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88000" tIns="48000" rIns="48000" bIns="48000" rtlCol="0" anchor="ctr"/>
          <a:lstStyle>
            <a:defPPr>
              <a:defRPr lang="de-DE"/>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a:pPr marL="203200" indent="-203200">
              <a:lnSpc>
                <a:spcPct val="200000"/>
              </a:lnSpc>
              <a:buClr>
                <a:srgbClr val="0078DC"/>
              </a:buClr>
              <a:buSzPct val="100000"/>
              <a:buFont typeface="Wingdings" panose="05000000000000000000" pitchFamily="2" charset="2"/>
              <a:buChar char=""/>
            </a:pPr>
            <a:endParaRPr lang="sv-SE" sz="1200" b="1" dirty="0">
              <a:solidFill>
                <a:schemeClr val="bg1"/>
              </a:solidFill>
            </a:endParaRPr>
          </a:p>
          <a:p>
            <a:pPr marL="203200" indent="-203200">
              <a:lnSpc>
                <a:spcPct val="200000"/>
              </a:lnSpc>
              <a:buClr>
                <a:srgbClr val="0078DC"/>
              </a:buClr>
              <a:buSzPct val="100000"/>
            </a:pPr>
            <a:endParaRPr lang="sv-SE" sz="1200" b="1" dirty="0">
              <a:solidFill>
                <a:schemeClr val="bg1"/>
              </a:solidFill>
            </a:endParaRPr>
          </a:p>
          <a:p>
            <a:pPr marL="203200" indent="-203200">
              <a:lnSpc>
                <a:spcPct val="200000"/>
              </a:lnSpc>
              <a:buClr>
                <a:srgbClr val="0078DC"/>
              </a:buClr>
              <a:buSzPct val="100000"/>
              <a:buFont typeface="Wingdings" panose="05000000000000000000" pitchFamily="2" charset="2"/>
              <a:buChar char=""/>
            </a:pPr>
            <a:r>
              <a:rPr lang="sv-SE" sz="1200" b="1" dirty="0">
                <a:solidFill>
                  <a:schemeClr val="bg1"/>
                </a:solidFill>
              </a:rPr>
              <a:t>Få till kapaciteten där den behövs och i tid.</a:t>
            </a:r>
          </a:p>
          <a:p>
            <a:pPr marL="203200" indent="-203200">
              <a:lnSpc>
                <a:spcPct val="200000"/>
              </a:lnSpc>
              <a:buClr>
                <a:srgbClr val="0078DC"/>
              </a:buClr>
              <a:buSzPct val="100000"/>
              <a:buFont typeface="Wingdings" panose="05000000000000000000" pitchFamily="2" charset="2"/>
              <a:buChar char=""/>
            </a:pPr>
            <a:r>
              <a:rPr lang="sv-SE" sz="1200" b="1" dirty="0">
                <a:solidFill>
                  <a:schemeClr val="bg1"/>
                </a:solidFill>
              </a:rPr>
              <a:t>Regelverk snabbare på plats - som är tydliga och som möjliggör en omställning för alla sektorer.</a:t>
            </a:r>
          </a:p>
          <a:p>
            <a:pPr marL="203200" indent="-203200">
              <a:lnSpc>
                <a:spcPct val="200000"/>
              </a:lnSpc>
              <a:buClr>
                <a:srgbClr val="0078DC"/>
              </a:buClr>
              <a:buSzPct val="100000"/>
              <a:buFont typeface="Wingdings" panose="05000000000000000000" pitchFamily="2" charset="2"/>
              <a:buChar char=""/>
            </a:pPr>
            <a:r>
              <a:rPr lang="sv-SE" sz="1200" b="1" dirty="0">
                <a:solidFill>
                  <a:schemeClr val="bg1"/>
                </a:solidFill>
              </a:rPr>
              <a:t>Kemiindustrin behöver både vätgas och hållbart kol.</a:t>
            </a:r>
          </a:p>
          <a:p>
            <a:pPr marL="203200" indent="-203200">
              <a:lnSpc>
                <a:spcPct val="200000"/>
              </a:lnSpc>
              <a:buClr>
                <a:srgbClr val="0078DC"/>
              </a:buClr>
              <a:buSzPct val="100000"/>
              <a:buFont typeface="Wingdings" panose="05000000000000000000" pitchFamily="2" charset="2"/>
              <a:buChar char=""/>
            </a:pPr>
            <a:r>
              <a:rPr lang="sv-SE" sz="1200" b="1" dirty="0">
                <a:solidFill>
                  <a:schemeClr val="bg1"/>
                </a:solidFill>
              </a:rPr>
              <a:t>Möjliggöra så att kemiindustrin kan ställa om från naturgas till biogas.</a:t>
            </a:r>
          </a:p>
          <a:p>
            <a:pPr marL="203200" indent="-203200">
              <a:lnSpc>
                <a:spcPct val="200000"/>
              </a:lnSpc>
              <a:buClr>
                <a:srgbClr val="0078DC"/>
              </a:buClr>
              <a:buSzPct val="100000"/>
              <a:buFont typeface="Wingdings" panose="05000000000000000000" pitchFamily="2" charset="2"/>
              <a:buChar char=""/>
            </a:pPr>
            <a:r>
              <a:rPr lang="sv-SE" sz="1200" b="1" dirty="0">
                <a:solidFill>
                  <a:schemeClr val="bg1"/>
                </a:solidFill>
              </a:rPr>
              <a:t>Förstå slutkundernas betalningsvilja vid utformning av regelverk - beror på produkt och segment</a:t>
            </a:r>
          </a:p>
          <a:p>
            <a:pPr marL="203200" indent="-203200">
              <a:lnSpc>
                <a:spcPct val="200000"/>
              </a:lnSpc>
              <a:buClr>
                <a:srgbClr val="0078DC"/>
              </a:buClr>
              <a:buSzPct val="100000"/>
              <a:buFont typeface="Wingdings" panose="05000000000000000000" pitchFamily="2" charset="2"/>
              <a:buChar char=""/>
            </a:pPr>
            <a:endParaRPr lang="sv-SE" sz="1200" b="1" dirty="0">
              <a:solidFill>
                <a:schemeClr val="bg1"/>
              </a:solidFill>
            </a:endParaRPr>
          </a:p>
          <a:p>
            <a:pPr marL="203200" indent="-203200">
              <a:lnSpc>
                <a:spcPct val="200000"/>
              </a:lnSpc>
              <a:buClr>
                <a:srgbClr val="0078DC"/>
              </a:buClr>
              <a:buSzPct val="100000"/>
              <a:buFont typeface="Wingdings" panose="05000000000000000000" pitchFamily="2" charset="2"/>
              <a:buChar char=""/>
            </a:pPr>
            <a:endParaRPr lang="sv-SE" sz="1200" b="1" dirty="0">
              <a:solidFill>
                <a:schemeClr val="bg1"/>
              </a:solidFill>
            </a:endParaRPr>
          </a:p>
          <a:p>
            <a:pPr marL="203200" indent="-203200"/>
            <a:endParaRPr lang="sv-SE" sz="1200" b="1" dirty="0">
              <a:solidFill>
                <a:schemeClr val="bg1"/>
              </a:solidFill>
            </a:endParaRPr>
          </a:p>
          <a:p>
            <a:endParaRPr lang="sv-SE" sz="1200" b="1" dirty="0">
              <a:solidFill>
                <a:schemeClr val="bg1"/>
              </a:solidFill>
            </a:endParaRPr>
          </a:p>
        </p:txBody>
      </p:sp>
    </p:spTree>
    <p:extLst>
      <p:ext uri="{BB962C8B-B14F-4D97-AF65-F5344CB8AC3E}">
        <p14:creationId xmlns:p14="http://schemas.microsoft.com/office/powerpoint/2010/main" val="156550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7">
            <a:extLst>
              <a:ext uri="{FF2B5EF4-FFF2-40B4-BE49-F238E27FC236}">
                <a16:creationId xmlns:a16="http://schemas.microsoft.com/office/drawing/2014/main" id="{EC685316-EA73-8223-2894-6C8A149A9052}"/>
              </a:ext>
            </a:extLst>
          </p:cNvPr>
          <p:cNvSpPr>
            <a:spLocks noGrp="1" noRot="1" noEditPoints="1" noAdjustHandles="1" noChangeArrowheads="1" noChangeShapeType="1"/>
          </p:cNvSpPr>
          <p:nvPr>
            <p:custDataLst>
              <p:tags r:id="rId1"/>
            </p:custDataLst>
          </p:nvPr>
        </p:nvSpPr>
        <p:spPr>
          <a:xfrm>
            <a:off x="4953601" y="3257081"/>
            <a:ext cx="3609837" cy="1234468"/>
          </a:xfrm>
          <a:prstGeom prst="rect">
            <a:avLst/>
          </a:prstGeom>
          <a:noFill/>
          <a:ln w="0" cap="flat" cmpd="sng" algn="ctr">
            <a:solidFill>
              <a:prstClr val="black">
                <a:alpha val="0"/>
              </a:prst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953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pitchFamily="34" charset="0"/>
                <a:ea typeface="+mn-ea"/>
                <a:cs typeface="Segoe UI Light" panose="020B0502040204020203" pitchFamily="34" charset="0"/>
              </a:rPr>
              <a:t>​</a:t>
            </a:r>
          </a:p>
        </p:txBody>
      </p:sp>
      <p:sp>
        <p:nvSpPr>
          <p:cNvPr id="4" name="Rechteck 7">
            <a:extLst>
              <a:ext uri="{FF2B5EF4-FFF2-40B4-BE49-F238E27FC236}">
                <a16:creationId xmlns:a16="http://schemas.microsoft.com/office/drawing/2014/main" id="{BF6960D9-418A-2432-46FA-FC6BFBB495F5}"/>
              </a:ext>
            </a:extLst>
          </p:cNvPr>
          <p:cNvSpPr>
            <a:spLocks noGrp="1" noRot="1" noEditPoints="1" noAdjustHandles="1" noChangeArrowheads="1" noChangeShapeType="1"/>
          </p:cNvSpPr>
          <p:nvPr>
            <p:custDataLst>
              <p:tags r:id="rId2"/>
            </p:custDataLst>
          </p:nvPr>
        </p:nvSpPr>
        <p:spPr>
          <a:xfrm>
            <a:off x="4893717" y="1755990"/>
            <a:ext cx="4240301" cy="1314183"/>
          </a:xfrm>
          <a:prstGeom prst="rect">
            <a:avLst/>
          </a:prstGeom>
          <a:noFill/>
          <a:ln w="0" cap="flat" cmpd="sng" algn="ctr">
            <a:solidFill>
              <a:prstClr val="black">
                <a:alpha val="0"/>
              </a:prst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953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panose="020B0604020202020204" pitchFamily="34" charset="0"/>
                <a:ea typeface="+mn-ea"/>
                <a:cs typeface="Segoe UI Light" panose="020B0502040204020203" pitchFamily="34" charset="0"/>
              </a:rPr>
              <a:t>​</a:t>
            </a:r>
          </a:p>
        </p:txBody>
      </p:sp>
      <p:sp>
        <p:nvSpPr>
          <p:cNvPr id="18" name="Rechteck 7">
            <a:extLst>
              <a:ext uri="{FF2B5EF4-FFF2-40B4-BE49-F238E27FC236}">
                <a16:creationId xmlns:a16="http://schemas.microsoft.com/office/drawing/2014/main" id="{C83CE1A9-AD73-FD89-8928-EF5F8BDE015E}"/>
              </a:ext>
            </a:extLst>
          </p:cNvPr>
          <p:cNvSpPr>
            <a:spLocks noGrp="1" noRot="1" noEditPoints="1" noAdjustHandles="1" noChangeArrowheads="1" noChangeShapeType="1"/>
          </p:cNvSpPr>
          <p:nvPr>
            <p:custDataLst>
              <p:tags r:id="rId3"/>
            </p:custDataLst>
          </p:nvPr>
        </p:nvSpPr>
        <p:spPr>
          <a:xfrm>
            <a:off x="4911131" y="3270931"/>
            <a:ext cx="3760847" cy="1296815"/>
          </a:xfrm>
          <a:prstGeom prst="rect">
            <a:avLst/>
          </a:prstGeom>
          <a:noFill/>
          <a:ln w="0" cap="flat" cmpd="sng" algn="ctr">
            <a:solidFill>
              <a:prstClr val="black">
                <a:alpha val="0"/>
              </a:prst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953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panose="020B0604020202020204" pitchFamily="34" charset="0"/>
                <a:ea typeface="+mn-ea"/>
                <a:cs typeface="Segoe UI Light" panose="020B0502040204020203" pitchFamily="34" charset="0"/>
              </a:rPr>
              <a:t>​</a:t>
            </a:r>
          </a:p>
        </p:txBody>
      </p:sp>
      <p:sp>
        <p:nvSpPr>
          <p:cNvPr id="2" name="Foliennummernplatzhalter 3">
            <a:extLst>
              <a:ext uri="{FF2B5EF4-FFF2-40B4-BE49-F238E27FC236}">
                <a16:creationId xmlns:a16="http://schemas.microsoft.com/office/drawing/2014/main" id="{69E39F16-8CE5-1BBD-994C-08F40E266827}"/>
              </a:ext>
            </a:extLst>
          </p:cNvPr>
          <p:cNvSpPr>
            <a:spLocks noGrp="1"/>
          </p:cNvSpPr>
          <p:nvPr>
            <p:ph type="sldNum" sz="quarter" idx="11"/>
          </p:nvPr>
        </p:nvSpPr>
        <p:spPr>
          <a:xfrm>
            <a:off x="8280000" y="4618800"/>
            <a:ext cx="360000" cy="310500"/>
          </a:xfrm>
          <a:prstGeom prst="rect">
            <a:avLst/>
          </a:prstGeom>
        </p:spPr>
        <p:txBody>
          <a:bodyPr vert="horz" lIns="0" tIns="0" rIns="0" bIns="0" rtlCol="0" anchor="b" anchorCtr="0"/>
          <a:lstStyle>
            <a:defPPr>
              <a:defRPr lang="de-DE"/>
            </a:defPPr>
            <a:lvl1pPr marL="0" algn="r" defTabSz="914400" rtl="0" eaLnBrk="1" latinLnBrk="0" hangingPunct="1">
              <a:defRPr sz="800" kern="1200">
                <a:solidFill>
                  <a:srgbClr val="0078D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D543ADB-E95E-4587-963D-D3C6AB2E96C0}"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sp>
        <p:nvSpPr>
          <p:cNvPr id="7" name="object 2">
            <a:extLst>
              <a:ext uri="{FF2B5EF4-FFF2-40B4-BE49-F238E27FC236}">
                <a16:creationId xmlns:a16="http://schemas.microsoft.com/office/drawing/2014/main" id="{3A0ED343-ED5F-AE15-4E55-D369DFC4C242}"/>
              </a:ext>
            </a:extLst>
          </p:cNvPr>
          <p:cNvSpPr txBox="1">
            <a:spLocks/>
          </p:cNvSpPr>
          <p:nvPr/>
        </p:nvSpPr>
        <p:spPr>
          <a:xfrm>
            <a:off x="504000" y="306000"/>
            <a:ext cx="8136000" cy="396452"/>
          </a:xfrm>
          <a:prstGeom prst="rect">
            <a:avLst/>
          </a:prstGeom>
        </p:spPr>
        <p:txBody>
          <a:bodyPr vert="horz" wrap="square" lIns="0" tIns="26858" rIns="0" bIns="0" rtlCol="0" anchor="t" anchorCtr="0">
            <a:spAutoFit/>
          </a:bodyPr>
          <a:lstStyle>
            <a:lvl1pPr algn="l" defTabSz="914343" rtl="0" eaLnBrk="1" latinLnBrk="0" hangingPunct="1">
              <a:spcBef>
                <a:spcPct val="0"/>
              </a:spcBef>
              <a:buNone/>
              <a:defRPr sz="2400" b="1" i="0" kern="1200">
                <a:solidFill>
                  <a:schemeClr val="bg1"/>
                </a:solidFill>
                <a:latin typeface="+mn-lt"/>
                <a:ea typeface="+mj-ea"/>
                <a:cs typeface="+mj-cs"/>
              </a:defRPr>
            </a:lvl1pPr>
          </a:lstStyle>
          <a:p>
            <a:pPr marL="0" marR="0" lvl="0" indent="0" algn="l" defTabSz="914343" rtl="0" eaLnBrk="1" fontAlgn="auto" latinLnBrk="0" hangingPunct="1">
              <a:lnSpc>
                <a:spcPct val="100000"/>
              </a:lnSpc>
              <a:spcBef>
                <a:spcPts val="211"/>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mj-ea"/>
                <a:cs typeface="+mj-cs"/>
              </a:rPr>
              <a:t>At a glance</a:t>
            </a:r>
            <a:endParaRPr kumimoji="0" lang="en-US" sz="2400" b="1" i="0" u="none" strike="noStrike" kern="1200" cap="none" spc="-5" normalizeH="0" baseline="0" noProof="0">
              <a:ln>
                <a:noFill/>
              </a:ln>
              <a:solidFill>
                <a:srgbClr val="FFFFFF"/>
              </a:solidFill>
              <a:effectLst/>
              <a:uLnTx/>
              <a:uFillTx/>
              <a:latin typeface="Arial"/>
              <a:ea typeface="+mj-ea"/>
              <a:cs typeface="+mj-cs"/>
            </a:endParaRPr>
          </a:p>
        </p:txBody>
      </p:sp>
      <p:cxnSp>
        <p:nvCxnSpPr>
          <p:cNvPr id="16" name="Gerader Verbinder 294">
            <a:extLst>
              <a:ext uri="{FF2B5EF4-FFF2-40B4-BE49-F238E27FC236}">
                <a16:creationId xmlns:a16="http://schemas.microsoft.com/office/drawing/2014/main" id="{DAEDF067-B2AB-1B5E-1B5A-82D3DBA1E740}"/>
              </a:ext>
            </a:extLst>
          </p:cNvPr>
          <p:cNvCxnSpPr>
            <a:cxnSpLocks/>
            <a:endCxn id="86" idx="5"/>
          </p:cNvCxnSpPr>
          <p:nvPr/>
        </p:nvCxnSpPr>
        <p:spPr>
          <a:xfrm flipH="1" flipV="1">
            <a:off x="6099671" y="1252617"/>
            <a:ext cx="11794" cy="3190180"/>
          </a:xfrm>
          <a:prstGeom prst="line">
            <a:avLst/>
          </a:prstGeom>
          <a:ln w="19050">
            <a:solidFill>
              <a:srgbClr val="ED8C1C"/>
            </a:solidFill>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17" name="Gerader Verbinder 294">
            <a:extLst>
              <a:ext uri="{FF2B5EF4-FFF2-40B4-BE49-F238E27FC236}">
                <a16:creationId xmlns:a16="http://schemas.microsoft.com/office/drawing/2014/main" id="{9B13FA67-764D-D683-6EDB-2FC0D5171C90}"/>
              </a:ext>
            </a:extLst>
          </p:cNvPr>
          <p:cNvCxnSpPr>
            <a:cxnSpLocks/>
          </p:cNvCxnSpPr>
          <p:nvPr/>
        </p:nvCxnSpPr>
        <p:spPr>
          <a:xfrm flipH="1" flipV="1">
            <a:off x="6111465" y="2566538"/>
            <a:ext cx="1778476" cy="1039292"/>
          </a:xfrm>
          <a:prstGeom prst="line">
            <a:avLst/>
          </a:prstGeom>
          <a:ln w="19050">
            <a:solidFill>
              <a:srgbClr val="ED8C1C"/>
            </a:solidFill>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38" name="Gerader Verbinder 294">
            <a:extLst>
              <a:ext uri="{FF2B5EF4-FFF2-40B4-BE49-F238E27FC236}">
                <a16:creationId xmlns:a16="http://schemas.microsoft.com/office/drawing/2014/main" id="{8EB4DBE8-487A-2E6D-75AA-B378A9DDFF84}"/>
              </a:ext>
            </a:extLst>
          </p:cNvPr>
          <p:cNvCxnSpPr>
            <a:cxnSpLocks/>
          </p:cNvCxnSpPr>
          <p:nvPr/>
        </p:nvCxnSpPr>
        <p:spPr>
          <a:xfrm flipH="1">
            <a:off x="6111465" y="2566537"/>
            <a:ext cx="1315576" cy="0"/>
          </a:xfrm>
          <a:prstGeom prst="line">
            <a:avLst/>
          </a:prstGeom>
          <a:ln w="19050">
            <a:solidFill>
              <a:srgbClr val="ED8C1C"/>
            </a:solidFill>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Gerader Verbinder 294">
            <a:extLst>
              <a:ext uri="{FF2B5EF4-FFF2-40B4-BE49-F238E27FC236}">
                <a16:creationId xmlns:a16="http://schemas.microsoft.com/office/drawing/2014/main" id="{30213E29-7FA4-70B9-9086-AEC4A90BE1EF}"/>
              </a:ext>
            </a:extLst>
          </p:cNvPr>
          <p:cNvCxnSpPr>
            <a:cxnSpLocks/>
          </p:cNvCxnSpPr>
          <p:nvPr/>
        </p:nvCxnSpPr>
        <p:spPr>
          <a:xfrm flipH="1">
            <a:off x="4714162" y="2566537"/>
            <a:ext cx="1379696" cy="0"/>
          </a:xfrm>
          <a:prstGeom prst="line">
            <a:avLst/>
          </a:prstGeom>
          <a:ln w="19050">
            <a:solidFill>
              <a:srgbClr val="ED8C1C"/>
            </a:solidFill>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40" name="Gerader Verbinder 294">
            <a:extLst>
              <a:ext uri="{FF2B5EF4-FFF2-40B4-BE49-F238E27FC236}">
                <a16:creationId xmlns:a16="http://schemas.microsoft.com/office/drawing/2014/main" id="{EB336C9E-9629-C51D-E08C-A4799C1D635F}"/>
              </a:ext>
            </a:extLst>
          </p:cNvPr>
          <p:cNvCxnSpPr>
            <a:cxnSpLocks/>
          </p:cNvCxnSpPr>
          <p:nvPr/>
        </p:nvCxnSpPr>
        <p:spPr>
          <a:xfrm flipH="1" flipV="1">
            <a:off x="4254401" y="1571847"/>
            <a:ext cx="1857065" cy="994690"/>
          </a:xfrm>
          <a:prstGeom prst="line">
            <a:avLst/>
          </a:prstGeom>
          <a:ln w="19050">
            <a:solidFill>
              <a:srgbClr val="ED8C1C"/>
            </a:solidFill>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41" name="Gerader Verbinder 294">
            <a:extLst>
              <a:ext uri="{FF2B5EF4-FFF2-40B4-BE49-F238E27FC236}">
                <a16:creationId xmlns:a16="http://schemas.microsoft.com/office/drawing/2014/main" id="{674CCA0F-64C0-70E8-7A3C-C56BA726A568}"/>
              </a:ext>
            </a:extLst>
          </p:cNvPr>
          <p:cNvCxnSpPr>
            <a:cxnSpLocks/>
          </p:cNvCxnSpPr>
          <p:nvPr/>
        </p:nvCxnSpPr>
        <p:spPr>
          <a:xfrm flipH="1" flipV="1">
            <a:off x="5343525" y="1568450"/>
            <a:ext cx="820760" cy="956524"/>
          </a:xfrm>
          <a:prstGeom prst="line">
            <a:avLst/>
          </a:prstGeom>
          <a:ln w="19050">
            <a:solidFill>
              <a:srgbClr val="ED8C1C"/>
            </a:solidFill>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42" name="Gerader Verbinder 294">
            <a:extLst>
              <a:ext uri="{FF2B5EF4-FFF2-40B4-BE49-F238E27FC236}">
                <a16:creationId xmlns:a16="http://schemas.microsoft.com/office/drawing/2014/main" id="{B6200420-D704-B8E2-FF64-8F69E6A6DBB1}"/>
              </a:ext>
            </a:extLst>
          </p:cNvPr>
          <p:cNvCxnSpPr>
            <a:cxnSpLocks/>
          </p:cNvCxnSpPr>
          <p:nvPr/>
        </p:nvCxnSpPr>
        <p:spPr>
          <a:xfrm flipV="1">
            <a:off x="6111465" y="1335442"/>
            <a:ext cx="744901" cy="1231095"/>
          </a:xfrm>
          <a:prstGeom prst="line">
            <a:avLst/>
          </a:prstGeom>
          <a:ln w="19050">
            <a:solidFill>
              <a:srgbClr val="ED8C1C"/>
            </a:solidFill>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Gerader Verbinder 294">
            <a:extLst>
              <a:ext uri="{FF2B5EF4-FFF2-40B4-BE49-F238E27FC236}">
                <a16:creationId xmlns:a16="http://schemas.microsoft.com/office/drawing/2014/main" id="{2B4361AF-4B32-1BDD-236F-DF9986D9005B}"/>
              </a:ext>
            </a:extLst>
          </p:cNvPr>
          <p:cNvCxnSpPr>
            <a:cxnSpLocks/>
          </p:cNvCxnSpPr>
          <p:nvPr/>
        </p:nvCxnSpPr>
        <p:spPr>
          <a:xfrm flipV="1">
            <a:off x="6111465" y="1571847"/>
            <a:ext cx="1837721" cy="994690"/>
          </a:xfrm>
          <a:prstGeom prst="line">
            <a:avLst/>
          </a:prstGeom>
          <a:ln w="19050">
            <a:solidFill>
              <a:srgbClr val="ED8C1C"/>
            </a:solidFill>
            <a:headEnd w="sm" len="sm"/>
            <a:tailEnd type="none" w="sm" len="sm"/>
          </a:ln>
        </p:spPr>
        <p:style>
          <a:lnRef idx="1">
            <a:schemeClr val="accent1"/>
          </a:lnRef>
          <a:fillRef idx="0">
            <a:schemeClr val="accent1"/>
          </a:fillRef>
          <a:effectRef idx="0">
            <a:schemeClr val="accent1"/>
          </a:effectRef>
          <a:fontRef idx="minor">
            <a:schemeClr val="tx1"/>
          </a:fontRef>
        </p:style>
      </p:cxnSp>
      <p:cxnSp>
        <p:nvCxnSpPr>
          <p:cNvPr id="44" name="Gerader Verbinder 294">
            <a:extLst>
              <a:ext uri="{FF2B5EF4-FFF2-40B4-BE49-F238E27FC236}">
                <a16:creationId xmlns:a16="http://schemas.microsoft.com/office/drawing/2014/main" id="{466CF567-DA66-7B41-C70A-285F00E62AA0}"/>
              </a:ext>
            </a:extLst>
          </p:cNvPr>
          <p:cNvCxnSpPr>
            <a:cxnSpLocks/>
          </p:cNvCxnSpPr>
          <p:nvPr/>
        </p:nvCxnSpPr>
        <p:spPr>
          <a:xfrm flipV="1">
            <a:off x="5308577" y="2362200"/>
            <a:ext cx="927123" cy="1320124"/>
          </a:xfrm>
          <a:prstGeom prst="line">
            <a:avLst/>
          </a:prstGeom>
          <a:ln w="19050" cap="flat" cmpd="sng" algn="ctr">
            <a:solidFill>
              <a:srgbClr val="ED8C1C"/>
            </a:solidFill>
            <a:prstDash val="solid"/>
            <a:roun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45" name="Gruppieren 44">
            <a:extLst>
              <a:ext uri="{FF2B5EF4-FFF2-40B4-BE49-F238E27FC236}">
                <a16:creationId xmlns:a16="http://schemas.microsoft.com/office/drawing/2014/main" id="{22E89D32-BFBF-B1B0-9534-8EFC53E7C380}"/>
              </a:ext>
            </a:extLst>
          </p:cNvPr>
          <p:cNvGrpSpPr/>
          <p:nvPr/>
        </p:nvGrpSpPr>
        <p:grpSpPr>
          <a:xfrm>
            <a:off x="5780624" y="3915491"/>
            <a:ext cx="636373" cy="819171"/>
            <a:chOff x="4069564" y="884891"/>
            <a:chExt cx="636373" cy="819171"/>
          </a:xfrm>
        </p:grpSpPr>
        <p:sp>
          <p:nvSpPr>
            <p:cNvPr id="46" name="Freeform 25">
              <a:extLst>
                <a:ext uri="{FF2B5EF4-FFF2-40B4-BE49-F238E27FC236}">
                  <a16:creationId xmlns:a16="http://schemas.microsoft.com/office/drawing/2014/main" id="{91BF2EBE-F075-7E4D-9C4E-FE2ED36DC9C9}"/>
                </a:ext>
              </a:extLst>
            </p:cNvPr>
            <p:cNvSpPr>
              <a:spLocks/>
            </p:cNvSpPr>
            <p:nvPr/>
          </p:nvSpPr>
          <p:spPr bwMode="auto">
            <a:xfrm>
              <a:off x="4069564" y="884891"/>
              <a:ext cx="594922" cy="590216"/>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pic>
          <p:nvPicPr>
            <p:cNvPr id="47" name="Picture 15">
              <a:extLst>
                <a:ext uri="{FF2B5EF4-FFF2-40B4-BE49-F238E27FC236}">
                  <a16:creationId xmlns:a16="http://schemas.microsoft.com/office/drawing/2014/main" id="{B5245A13-B346-E14E-06AA-49CA59B102CE}"/>
                </a:ext>
              </a:extLst>
            </p:cNvPr>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6733" y="997227"/>
              <a:ext cx="440584" cy="37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feld 309">
              <a:extLst>
                <a:ext uri="{FF2B5EF4-FFF2-40B4-BE49-F238E27FC236}">
                  <a16:creationId xmlns:a16="http://schemas.microsoft.com/office/drawing/2014/main" id="{6F77334D-6257-8A68-6539-B3EECB214647}"/>
                </a:ext>
              </a:extLst>
            </p:cNvPr>
            <p:cNvSpPr txBox="1"/>
            <p:nvPr/>
          </p:nvSpPr>
          <p:spPr>
            <a:xfrm>
              <a:off x="4094872" y="1488618"/>
              <a:ext cx="611065" cy="215444"/>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Services</a:t>
              </a:r>
            </a:p>
          </p:txBody>
        </p:sp>
      </p:grpSp>
      <p:grpSp>
        <p:nvGrpSpPr>
          <p:cNvPr id="49" name="Gruppieren 48">
            <a:extLst>
              <a:ext uri="{FF2B5EF4-FFF2-40B4-BE49-F238E27FC236}">
                <a16:creationId xmlns:a16="http://schemas.microsoft.com/office/drawing/2014/main" id="{5046ABBF-0E66-C91F-6BDC-95C4EC933D7B}"/>
              </a:ext>
            </a:extLst>
          </p:cNvPr>
          <p:cNvGrpSpPr/>
          <p:nvPr/>
        </p:nvGrpSpPr>
        <p:grpSpPr>
          <a:xfrm>
            <a:off x="7404807" y="1071410"/>
            <a:ext cx="1076879" cy="813263"/>
            <a:chOff x="1599940" y="1925433"/>
            <a:chExt cx="1076879" cy="813263"/>
          </a:xfrm>
        </p:grpSpPr>
        <p:sp>
          <p:nvSpPr>
            <p:cNvPr id="50" name="Freeform 25">
              <a:extLst>
                <a:ext uri="{FF2B5EF4-FFF2-40B4-BE49-F238E27FC236}">
                  <a16:creationId xmlns:a16="http://schemas.microsoft.com/office/drawing/2014/main" id="{C4AF135A-5A62-B995-A317-1750033A2FE0}"/>
                </a:ext>
              </a:extLst>
            </p:cNvPr>
            <p:cNvSpPr>
              <a:spLocks/>
            </p:cNvSpPr>
            <p:nvPr/>
          </p:nvSpPr>
          <p:spPr bwMode="auto">
            <a:xfrm>
              <a:off x="1833312" y="2148480"/>
              <a:ext cx="594922" cy="590216"/>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pic>
          <p:nvPicPr>
            <p:cNvPr id="51" name="Picture 13">
              <a:extLst>
                <a:ext uri="{FF2B5EF4-FFF2-40B4-BE49-F238E27FC236}">
                  <a16:creationId xmlns:a16="http://schemas.microsoft.com/office/drawing/2014/main" id="{6CF35BC5-3F91-69E5-35CC-D4D5A60907EF}"/>
                </a:ext>
              </a:extLst>
            </p:cNvPr>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2856" y="2273187"/>
              <a:ext cx="451048" cy="28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feld 312">
              <a:extLst>
                <a:ext uri="{FF2B5EF4-FFF2-40B4-BE49-F238E27FC236}">
                  <a16:creationId xmlns:a16="http://schemas.microsoft.com/office/drawing/2014/main" id="{6BC74129-343B-DBBC-50D9-AB82B116D432}"/>
                </a:ext>
              </a:extLst>
            </p:cNvPr>
            <p:cNvSpPr txBox="1"/>
            <p:nvPr/>
          </p:nvSpPr>
          <p:spPr>
            <a:xfrm>
              <a:off x="1599940" y="1925433"/>
              <a:ext cx="1076879" cy="21544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Sales</a:t>
              </a: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3" name="Gruppieren 52">
            <a:extLst>
              <a:ext uri="{FF2B5EF4-FFF2-40B4-BE49-F238E27FC236}">
                <a16:creationId xmlns:a16="http://schemas.microsoft.com/office/drawing/2014/main" id="{884550DA-98A3-311C-A2E2-0EF144E5FA37}"/>
              </a:ext>
            </a:extLst>
          </p:cNvPr>
          <p:cNvGrpSpPr/>
          <p:nvPr/>
        </p:nvGrpSpPr>
        <p:grpSpPr>
          <a:xfrm>
            <a:off x="7460938" y="3300738"/>
            <a:ext cx="780983" cy="805660"/>
            <a:chOff x="2219912" y="884891"/>
            <a:chExt cx="780983" cy="805660"/>
          </a:xfrm>
        </p:grpSpPr>
        <p:sp>
          <p:nvSpPr>
            <p:cNvPr id="54" name="Freeform 25">
              <a:extLst>
                <a:ext uri="{FF2B5EF4-FFF2-40B4-BE49-F238E27FC236}">
                  <a16:creationId xmlns:a16="http://schemas.microsoft.com/office/drawing/2014/main" id="{369256E6-450F-1BF3-5376-1EA3B6DC9636}"/>
                </a:ext>
              </a:extLst>
            </p:cNvPr>
            <p:cNvSpPr>
              <a:spLocks/>
            </p:cNvSpPr>
            <p:nvPr/>
          </p:nvSpPr>
          <p:spPr bwMode="auto">
            <a:xfrm>
              <a:off x="2318255" y="884891"/>
              <a:ext cx="594922" cy="590216"/>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pic>
          <p:nvPicPr>
            <p:cNvPr id="56" name="Picture 5">
              <a:extLst>
                <a:ext uri="{FF2B5EF4-FFF2-40B4-BE49-F238E27FC236}">
                  <a16:creationId xmlns:a16="http://schemas.microsoft.com/office/drawing/2014/main" id="{AF39CE08-46CA-CE98-101E-E931D9EE297B}"/>
                </a:ext>
              </a:extLst>
            </p:cNvPr>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2242" y="1015135"/>
              <a:ext cx="358370" cy="32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feld 307">
              <a:extLst>
                <a:ext uri="{FF2B5EF4-FFF2-40B4-BE49-F238E27FC236}">
                  <a16:creationId xmlns:a16="http://schemas.microsoft.com/office/drawing/2014/main" id="{F128008C-9C63-BED8-EA44-76301EC12A33}"/>
                </a:ext>
              </a:extLst>
            </p:cNvPr>
            <p:cNvSpPr txBox="1"/>
            <p:nvPr/>
          </p:nvSpPr>
          <p:spPr>
            <a:xfrm>
              <a:off x="2219912" y="1475107"/>
              <a:ext cx="780983"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Gas storage</a:t>
              </a:r>
            </a:p>
          </p:txBody>
        </p:sp>
      </p:grpSp>
      <p:grpSp>
        <p:nvGrpSpPr>
          <p:cNvPr id="58" name="Gruppieren 57">
            <a:extLst>
              <a:ext uri="{FF2B5EF4-FFF2-40B4-BE49-F238E27FC236}">
                <a16:creationId xmlns:a16="http://schemas.microsoft.com/office/drawing/2014/main" id="{78A4FA90-7FEF-58A3-56D0-A45D625804C6}"/>
              </a:ext>
            </a:extLst>
          </p:cNvPr>
          <p:cNvGrpSpPr/>
          <p:nvPr/>
        </p:nvGrpSpPr>
        <p:grpSpPr>
          <a:xfrm>
            <a:off x="3915939" y="1054889"/>
            <a:ext cx="594922" cy="809566"/>
            <a:chOff x="6692030" y="1929130"/>
            <a:chExt cx="594922" cy="809566"/>
          </a:xfrm>
        </p:grpSpPr>
        <p:sp>
          <p:nvSpPr>
            <p:cNvPr id="60" name="Freeform 25">
              <a:extLst>
                <a:ext uri="{FF2B5EF4-FFF2-40B4-BE49-F238E27FC236}">
                  <a16:creationId xmlns:a16="http://schemas.microsoft.com/office/drawing/2014/main" id="{496F8E2F-DED3-655D-DEAF-FCA9691AC446}"/>
                </a:ext>
              </a:extLst>
            </p:cNvPr>
            <p:cNvSpPr>
              <a:spLocks/>
            </p:cNvSpPr>
            <p:nvPr/>
          </p:nvSpPr>
          <p:spPr bwMode="auto">
            <a:xfrm>
              <a:off x="6692030" y="2148480"/>
              <a:ext cx="594922" cy="590216"/>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pic>
          <p:nvPicPr>
            <p:cNvPr id="61" name="Picture 2" descr="C:\Users\O3778\AppData\Local\Microsoft\Windows\Temporary Internet Files\Content.Outlook\B8NEVLI3\170415_Uniper_Wertschöpfungskette_Monitore.png">
              <a:extLst>
                <a:ext uri="{FF2B5EF4-FFF2-40B4-BE49-F238E27FC236}">
                  <a16:creationId xmlns:a16="http://schemas.microsoft.com/office/drawing/2014/main" id="{C3128892-10B4-B72D-B8FB-47D5BF5AEE3A}"/>
                </a:ext>
              </a:extLst>
            </p:cNvPr>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59372" y="2276026"/>
              <a:ext cx="465336" cy="335124"/>
            </a:xfrm>
            <a:prstGeom prst="rect">
              <a:avLst/>
            </a:prstGeom>
            <a:noFill/>
            <a:extLst>
              <a:ext uri="{909E8E84-426E-40DD-AFC4-6F175D3DCCD1}">
                <a14:hiddenFill xmlns:a14="http://schemas.microsoft.com/office/drawing/2010/main">
                  <a:solidFill>
                    <a:srgbClr val="FFFFFF"/>
                  </a:solidFill>
                </a14:hiddenFill>
              </a:ext>
            </a:extLst>
          </p:spPr>
        </p:pic>
        <p:sp>
          <p:nvSpPr>
            <p:cNvPr id="62" name="Textfeld 313">
              <a:extLst>
                <a:ext uri="{FF2B5EF4-FFF2-40B4-BE49-F238E27FC236}">
                  <a16:creationId xmlns:a16="http://schemas.microsoft.com/office/drawing/2014/main" id="{4D0F5BF2-DB68-593C-70F3-EDF005DB01A3}"/>
                </a:ext>
              </a:extLst>
            </p:cNvPr>
            <p:cNvSpPr txBox="1"/>
            <p:nvPr/>
          </p:nvSpPr>
          <p:spPr>
            <a:xfrm>
              <a:off x="6707785" y="1929130"/>
              <a:ext cx="561372"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Trading</a:t>
              </a:r>
            </a:p>
          </p:txBody>
        </p:sp>
      </p:grpSp>
      <p:grpSp>
        <p:nvGrpSpPr>
          <p:cNvPr id="64" name="Gruppieren 63">
            <a:extLst>
              <a:ext uri="{FF2B5EF4-FFF2-40B4-BE49-F238E27FC236}">
                <a16:creationId xmlns:a16="http://schemas.microsoft.com/office/drawing/2014/main" id="{3FD62DAC-93AF-D3FE-5A5C-A79DCFB60BDB}"/>
              </a:ext>
            </a:extLst>
          </p:cNvPr>
          <p:cNvGrpSpPr/>
          <p:nvPr/>
        </p:nvGrpSpPr>
        <p:grpSpPr>
          <a:xfrm>
            <a:off x="4699623" y="702361"/>
            <a:ext cx="1009202" cy="950174"/>
            <a:chOff x="4656614" y="681580"/>
            <a:chExt cx="1009202" cy="950174"/>
          </a:xfrm>
        </p:grpSpPr>
        <p:sp>
          <p:nvSpPr>
            <p:cNvPr id="65" name="Freeform 25">
              <a:extLst>
                <a:ext uri="{FF2B5EF4-FFF2-40B4-BE49-F238E27FC236}">
                  <a16:creationId xmlns:a16="http://schemas.microsoft.com/office/drawing/2014/main" id="{055D2827-0276-CE44-2276-17A3F8B86E1E}"/>
                </a:ext>
              </a:extLst>
            </p:cNvPr>
            <p:cNvSpPr>
              <a:spLocks/>
            </p:cNvSpPr>
            <p:nvPr/>
          </p:nvSpPr>
          <p:spPr bwMode="auto">
            <a:xfrm>
              <a:off x="4873366" y="1041538"/>
              <a:ext cx="594922" cy="590216"/>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pic>
          <p:nvPicPr>
            <p:cNvPr id="66" name="Picture 9">
              <a:extLst>
                <a:ext uri="{FF2B5EF4-FFF2-40B4-BE49-F238E27FC236}">
                  <a16:creationId xmlns:a16="http://schemas.microsoft.com/office/drawing/2014/main" id="{62D430C5-E8D6-27B5-0125-2C2064AC963E}"/>
                </a:ext>
              </a:extLst>
            </p:cNvPr>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42687" y="1171782"/>
              <a:ext cx="422746" cy="31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feld 306">
              <a:extLst>
                <a:ext uri="{FF2B5EF4-FFF2-40B4-BE49-F238E27FC236}">
                  <a16:creationId xmlns:a16="http://schemas.microsoft.com/office/drawing/2014/main" id="{E6298852-4808-C33D-D04E-E849131DEAD8}"/>
                </a:ext>
              </a:extLst>
            </p:cNvPr>
            <p:cNvSpPr txBox="1"/>
            <p:nvPr/>
          </p:nvSpPr>
          <p:spPr>
            <a:xfrm>
              <a:off x="4656614" y="681580"/>
              <a:ext cx="10092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Coal-fired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 power plants</a:t>
              </a:r>
            </a:p>
          </p:txBody>
        </p:sp>
      </p:grpSp>
      <p:grpSp>
        <p:nvGrpSpPr>
          <p:cNvPr id="69" name="Gruppieren 68">
            <a:extLst>
              <a:ext uri="{FF2B5EF4-FFF2-40B4-BE49-F238E27FC236}">
                <a16:creationId xmlns:a16="http://schemas.microsoft.com/office/drawing/2014/main" id="{F5D4A40E-BEB0-966F-542F-16DF7535BB6C}"/>
              </a:ext>
            </a:extLst>
          </p:cNvPr>
          <p:cNvGrpSpPr/>
          <p:nvPr/>
        </p:nvGrpSpPr>
        <p:grpSpPr>
          <a:xfrm>
            <a:off x="7177138" y="2273297"/>
            <a:ext cx="953458" cy="803402"/>
            <a:chOff x="5912825" y="884891"/>
            <a:chExt cx="953458" cy="803402"/>
          </a:xfrm>
        </p:grpSpPr>
        <p:sp>
          <p:nvSpPr>
            <p:cNvPr id="70" name="Freeform 25">
              <a:extLst>
                <a:ext uri="{FF2B5EF4-FFF2-40B4-BE49-F238E27FC236}">
                  <a16:creationId xmlns:a16="http://schemas.microsoft.com/office/drawing/2014/main" id="{217AE875-DF96-54CC-A1E0-478F892BEE89}"/>
                </a:ext>
              </a:extLst>
            </p:cNvPr>
            <p:cNvSpPr>
              <a:spLocks/>
            </p:cNvSpPr>
            <p:nvPr/>
          </p:nvSpPr>
          <p:spPr bwMode="auto">
            <a:xfrm>
              <a:off x="6092093" y="884891"/>
              <a:ext cx="594922" cy="590216"/>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pic>
          <p:nvPicPr>
            <p:cNvPr id="71" name="Picture 16">
              <a:extLst>
                <a:ext uri="{FF2B5EF4-FFF2-40B4-BE49-F238E27FC236}">
                  <a16:creationId xmlns:a16="http://schemas.microsoft.com/office/drawing/2014/main" id="{15E4C657-0C06-BC44-8A8F-0FBA1072AC98}"/>
                </a:ext>
              </a:extLst>
            </p:cNvPr>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95521" y="1006186"/>
              <a:ext cx="388066" cy="37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feld 310">
              <a:extLst>
                <a:ext uri="{FF2B5EF4-FFF2-40B4-BE49-F238E27FC236}">
                  <a16:creationId xmlns:a16="http://schemas.microsoft.com/office/drawing/2014/main" id="{6DF1B098-5C4B-18A2-6E96-2C9A0A5205B3}"/>
                </a:ext>
              </a:extLst>
            </p:cNvPr>
            <p:cNvSpPr txBox="1"/>
            <p:nvPr/>
          </p:nvSpPr>
          <p:spPr>
            <a:xfrm>
              <a:off x="5912825" y="1472849"/>
              <a:ext cx="953458"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Hydropower</a:t>
              </a:r>
            </a:p>
          </p:txBody>
        </p:sp>
      </p:grpSp>
      <p:grpSp>
        <p:nvGrpSpPr>
          <p:cNvPr id="73" name="Gruppieren 72">
            <a:extLst>
              <a:ext uri="{FF2B5EF4-FFF2-40B4-BE49-F238E27FC236}">
                <a16:creationId xmlns:a16="http://schemas.microsoft.com/office/drawing/2014/main" id="{4A83751C-167B-A031-215B-55B6145EC4EB}"/>
              </a:ext>
            </a:extLst>
          </p:cNvPr>
          <p:cNvGrpSpPr/>
          <p:nvPr/>
        </p:nvGrpSpPr>
        <p:grpSpPr>
          <a:xfrm>
            <a:off x="6474157" y="840482"/>
            <a:ext cx="799287" cy="813093"/>
            <a:chOff x="4796411" y="662014"/>
            <a:chExt cx="799287" cy="813093"/>
          </a:xfrm>
        </p:grpSpPr>
        <p:sp>
          <p:nvSpPr>
            <p:cNvPr id="74" name="Freeform 25">
              <a:extLst>
                <a:ext uri="{FF2B5EF4-FFF2-40B4-BE49-F238E27FC236}">
                  <a16:creationId xmlns:a16="http://schemas.microsoft.com/office/drawing/2014/main" id="{188E2AB4-AF91-CCD6-1DCD-54E6D6C377EB}"/>
                </a:ext>
              </a:extLst>
            </p:cNvPr>
            <p:cNvSpPr>
              <a:spLocks/>
            </p:cNvSpPr>
            <p:nvPr/>
          </p:nvSpPr>
          <p:spPr bwMode="auto">
            <a:xfrm>
              <a:off x="4890974" y="884891"/>
              <a:ext cx="594922" cy="590216"/>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sp>
          <p:nvSpPr>
            <p:cNvPr id="75" name="Textfeld 30">
              <a:extLst>
                <a:ext uri="{FF2B5EF4-FFF2-40B4-BE49-F238E27FC236}">
                  <a16:creationId xmlns:a16="http://schemas.microsoft.com/office/drawing/2014/main" id="{869FC337-4F6A-013C-9388-3A107F699139}"/>
                </a:ext>
              </a:extLst>
            </p:cNvPr>
            <p:cNvSpPr txBox="1"/>
            <p:nvPr/>
          </p:nvSpPr>
          <p:spPr>
            <a:xfrm>
              <a:off x="4796411" y="662014"/>
              <a:ext cx="7992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Hydrogen</a:t>
              </a:r>
            </a:p>
          </p:txBody>
        </p:sp>
        <p:pic>
          <p:nvPicPr>
            <p:cNvPr id="76" name="Picture 343">
              <a:extLst>
                <a:ext uri="{FF2B5EF4-FFF2-40B4-BE49-F238E27FC236}">
                  <a16:creationId xmlns:a16="http://schemas.microsoft.com/office/drawing/2014/main" id="{87499840-C5B3-6085-AFB6-8C4B85257A8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32714" y="924543"/>
              <a:ext cx="453302" cy="422477"/>
            </a:xfrm>
            <a:prstGeom prst="rect">
              <a:avLst/>
            </a:prstGeom>
          </p:spPr>
        </p:pic>
      </p:grpSp>
      <p:grpSp>
        <p:nvGrpSpPr>
          <p:cNvPr id="77" name="Gruppieren 76">
            <a:extLst>
              <a:ext uri="{FF2B5EF4-FFF2-40B4-BE49-F238E27FC236}">
                <a16:creationId xmlns:a16="http://schemas.microsoft.com/office/drawing/2014/main" id="{AB2539BB-DA39-510F-1CDE-0F19F1B7D3C6}"/>
              </a:ext>
            </a:extLst>
          </p:cNvPr>
          <p:cNvGrpSpPr/>
          <p:nvPr/>
        </p:nvGrpSpPr>
        <p:grpSpPr>
          <a:xfrm>
            <a:off x="3983281" y="2266025"/>
            <a:ext cx="905565" cy="930616"/>
            <a:chOff x="7358118" y="2148480"/>
            <a:chExt cx="905565" cy="930616"/>
          </a:xfrm>
        </p:grpSpPr>
        <p:sp>
          <p:nvSpPr>
            <p:cNvPr id="78" name="Freeform 25">
              <a:extLst>
                <a:ext uri="{FF2B5EF4-FFF2-40B4-BE49-F238E27FC236}">
                  <a16:creationId xmlns:a16="http://schemas.microsoft.com/office/drawing/2014/main" id="{407342F6-4B1A-A439-9C21-E079EE204488}"/>
                </a:ext>
              </a:extLst>
            </p:cNvPr>
            <p:cNvSpPr>
              <a:spLocks/>
            </p:cNvSpPr>
            <p:nvPr/>
          </p:nvSpPr>
          <p:spPr bwMode="auto">
            <a:xfrm>
              <a:off x="7513440" y="2148480"/>
              <a:ext cx="594922" cy="590216"/>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pic>
          <p:nvPicPr>
            <p:cNvPr id="79" name="Picture 4">
              <a:extLst>
                <a:ext uri="{FF2B5EF4-FFF2-40B4-BE49-F238E27FC236}">
                  <a16:creationId xmlns:a16="http://schemas.microsoft.com/office/drawing/2014/main" id="{47ED7449-C44C-E68B-5590-1498492E7E39}"/>
                </a:ext>
              </a:extLst>
            </p:cNvP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46917" y="2229829"/>
              <a:ext cx="350395" cy="3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Textfeld 302">
              <a:extLst>
                <a:ext uri="{FF2B5EF4-FFF2-40B4-BE49-F238E27FC236}">
                  <a16:creationId xmlns:a16="http://schemas.microsoft.com/office/drawing/2014/main" id="{C98A18D8-AC7C-AB96-C3D6-539850818D44}"/>
                </a:ext>
              </a:extLst>
            </p:cNvPr>
            <p:cNvSpPr txBox="1"/>
            <p:nvPr/>
          </p:nvSpPr>
          <p:spPr>
            <a:xfrm>
              <a:off x="7358118" y="2740542"/>
              <a:ext cx="90556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Gas-fired power plants</a:t>
              </a:r>
            </a:p>
          </p:txBody>
        </p:sp>
      </p:grpSp>
      <p:grpSp>
        <p:nvGrpSpPr>
          <p:cNvPr id="82" name="Gruppieren 81">
            <a:extLst>
              <a:ext uri="{FF2B5EF4-FFF2-40B4-BE49-F238E27FC236}">
                <a16:creationId xmlns:a16="http://schemas.microsoft.com/office/drawing/2014/main" id="{FC67FCFA-CABB-88FE-2A56-C06560347500}"/>
              </a:ext>
            </a:extLst>
          </p:cNvPr>
          <p:cNvGrpSpPr/>
          <p:nvPr/>
        </p:nvGrpSpPr>
        <p:grpSpPr>
          <a:xfrm>
            <a:off x="5003038" y="3412976"/>
            <a:ext cx="594922" cy="818457"/>
            <a:chOff x="3514878" y="2148480"/>
            <a:chExt cx="594922" cy="818457"/>
          </a:xfrm>
        </p:grpSpPr>
        <p:sp>
          <p:nvSpPr>
            <p:cNvPr id="83" name="Freeform 25">
              <a:extLst>
                <a:ext uri="{FF2B5EF4-FFF2-40B4-BE49-F238E27FC236}">
                  <a16:creationId xmlns:a16="http://schemas.microsoft.com/office/drawing/2014/main" id="{2FE97440-FE0F-221F-70E8-77D0B9CF1B5A}"/>
                </a:ext>
              </a:extLst>
            </p:cNvPr>
            <p:cNvSpPr>
              <a:spLocks/>
            </p:cNvSpPr>
            <p:nvPr/>
          </p:nvSpPr>
          <p:spPr bwMode="auto">
            <a:xfrm>
              <a:off x="3514878" y="2148480"/>
              <a:ext cx="594922" cy="590216"/>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sp>
          <p:nvSpPr>
            <p:cNvPr id="84" name="Textfeld 308">
              <a:extLst>
                <a:ext uri="{FF2B5EF4-FFF2-40B4-BE49-F238E27FC236}">
                  <a16:creationId xmlns:a16="http://schemas.microsoft.com/office/drawing/2014/main" id="{3E8C6FF8-18CF-212C-8546-A73E16145494}"/>
                </a:ext>
              </a:extLst>
            </p:cNvPr>
            <p:cNvSpPr txBox="1"/>
            <p:nvPr/>
          </p:nvSpPr>
          <p:spPr>
            <a:xfrm>
              <a:off x="3608401" y="2751493"/>
              <a:ext cx="40107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LNG</a:t>
              </a:r>
            </a:p>
          </p:txBody>
        </p:sp>
        <p:pic>
          <p:nvPicPr>
            <p:cNvPr id="85" name="Picture 14">
              <a:extLst>
                <a:ext uri="{FF2B5EF4-FFF2-40B4-BE49-F238E27FC236}">
                  <a16:creationId xmlns:a16="http://schemas.microsoft.com/office/drawing/2014/main" id="{C6F73312-B719-51AC-97D1-CE5D0FCF2A99}"/>
                </a:ext>
              </a:extLst>
            </p:cNvPr>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40470" y="2245047"/>
              <a:ext cx="350355" cy="34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uppieren 2">
            <a:extLst>
              <a:ext uri="{FF2B5EF4-FFF2-40B4-BE49-F238E27FC236}">
                <a16:creationId xmlns:a16="http://schemas.microsoft.com/office/drawing/2014/main" id="{A5234812-55AD-5253-0E9F-07EED4E56395}"/>
              </a:ext>
            </a:extLst>
          </p:cNvPr>
          <p:cNvGrpSpPr/>
          <p:nvPr/>
        </p:nvGrpSpPr>
        <p:grpSpPr>
          <a:xfrm>
            <a:off x="5661377" y="436427"/>
            <a:ext cx="859895" cy="816190"/>
            <a:chOff x="5661377" y="436427"/>
            <a:chExt cx="859895" cy="816190"/>
          </a:xfrm>
        </p:grpSpPr>
        <p:sp>
          <p:nvSpPr>
            <p:cNvPr id="86" name="Freeform 25">
              <a:extLst>
                <a:ext uri="{FF2B5EF4-FFF2-40B4-BE49-F238E27FC236}">
                  <a16:creationId xmlns:a16="http://schemas.microsoft.com/office/drawing/2014/main" id="{3ABBE0EB-1783-7450-06D8-023CDBCE7B23}"/>
                </a:ext>
              </a:extLst>
            </p:cNvPr>
            <p:cNvSpPr>
              <a:spLocks/>
            </p:cNvSpPr>
            <p:nvPr/>
          </p:nvSpPr>
          <p:spPr bwMode="auto">
            <a:xfrm>
              <a:off x="5793864" y="662401"/>
              <a:ext cx="594922" cy="590216"/>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sp>
          <p:nvSpPr>
            <p:cNvPr id="87" name="Textfeld 306">
              <a:extLst>
                <a:ext uri="{FF2B5EF4-FFF2-40B4-BE49-F238E27FC236}">
                  <a16:creationId xmlns:a16="http://schemas.microsoft.com/office/drawing/2014/main" id="{8F186A64-3F2E-1D71-D233-194D0F2EF6D6}"/>
                </a:ext>
              </a:extLst>
            </p:cNvPr>
            <p:cNvSpPr txBox="1"/>
            <p:nvPr/>
          </p:nvSpPr>
          <p:spPr>
            <a:xfrm>
              <a:off x="5661377" y="436427"/>
              <a:ext cx="85989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Renewables</a:t>
              </a:r>
            </a:p>
          </p:txBody>
        </p:sp>
      </p:grpSp>
      <p:cxnSp>
        <p:nvCxnSpPr>
          <p:cNvPr id="88" name="Gerader Verbinder 294">
            <a:extLst>
              <a:ext uri="{FF2B5EF4-FFF2-40B4-BE49-F238E27FC236}">
                <a16:creationId xmlns:a16="http://schemas.microsoft.com/office/drawing/2014/main" id="{08F26BC2-8530-54B1-8A5B-87E32716FC97}"/>
              </a:ext>
            </a:extLst>
          </p:cNvPr>
          <p:cNvCxnSpPr>
            <a:cxnSpLocks/>
          </p:cNvCxnSpPr>
          <p:nvPr/>
        </p:nvCxnSpPr>
        <p:spPr>
          <a:xfrm flipH="1" flipV="1">
            <a:off x="6331527" y="2937164"/>
            <a:ext cx="434786" cy="772870"/>
          </a:xfrm>
          <a:prstGeom prst="line">
            <a:avLst/>
          </a:prstGeom>
          <a:ln w="19050" cap="flat" cmpd="sng" algn="ctr">
            <a:solidFill>
              <a:srgbClr val="ED8C1C"/>
            </a:solidFill>
            <a:prstDash val="solid"/>
            <a:roun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9" name="Gerader Verbinder 294">
            <a:extLst>
              <a:ext uri="{FF2B5EF4-FFF2-40B4-BE49-F238E27FC236}">
                <a16:creationId xmlns:a16="http://schemas.microsoft.com/office/drawing/2014/main" id="{E6914CA6-1AB7-501E-E190-66F51F1F4476}"/>
              </a:ext>
            </a:extLst>
          </p:cNvPr>
          <p:cNvCxnSpPr>
            <a:cxnSpLocks/>
          </p:cNvCxnSpPr>
          <p:nvPr/>
        </p:nvCxnSpPr>
        <p:spPr>
          <a:xfrm flipV="1">
            <a:off x="4309428" y="2647950"/>
            <a:ext cx="1665922" cy="957882"/>
          </a:xfrm>
          <a:prstGeom prst="line">
            <a:avLst/>
          </a:prstGeom>
          <a:ln w="19050" cap="flat" cmpd="sng" algn="ctr">
            <a:solidFill>
              <a:srgbClr val="ED8C1C"/>
            </a:solidFill>
            <a:prstDash val="solid"/>
            <a:roun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225BB2E9-18EB-8AF9-1D07-6B15C0E707FF}"/>
              </a:ext>
            </a:extLst>
          </p:cNvPr>
          <p:cNvGrpSpPr/>
          <p:nvPr/>
        </p:nvGrpSpPr>
        <p:grpSpPr>
          <a:xfrm>
            <a:off x="3893103" y="3307512"/>
            <a:ext cx="853118" cy="924254"/>
            <a:chOff x="5710935" y="2148480"/>
            <a:chExt cx="853118" cy="924254"/>
          </a:xfrm>
        </p:grpSpPr>
        <p:sp>
          <p:nvSpPr>
            <p:cNvPr id="91" name="Freeform 25">
              <a:extLst>
                <a:ext uri="{FF2B5EF4-FFF2-40B4-BE49-F238E27FC236}">
                  <a16:creationId xmlns:a16="http://schemas.microsoft.com/office/drawing/2014/main" id="{47340EAA-3621-595F-AD7D-5A9F321D2B21}"/>
                </a:ext>
              </a:extLst>
            </p:cNvPr>
            <p:cNvSpPr>
              <a:spLocks/>
            </p:cNvSpPr>
            <p:nvPr/>
          </p:nvSpPr>
          <p:spPr bwMode="auto">
            <a:xfrm>
              <a:off x="5831874" y="2148480"/>
              <a:ext cx="594922" cy="590216"/>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sp>
          <p:nvSpPr>
            <p:cNvPr id="92" name="Textfeld 311">
              <a:extLst>
                <a:ext uri="{FF2B5EF4-FFF2-40B4-BE49-F238E27FC236}">
                  <a16:creationId xmlns:a16="http://schemas.microsoft.com/office/drawing/2014/main" id="{5B308B2B-EAE6-9901-0963-AA63B6B2FFE5}"/>
                </a:ext>
              </a:extLst>
            </p:cNvPr>
            <p:cNvSpPr txBox="1"/>
            <p:nvPr/>
          </p:nvSpPr>
          <p:spPr>
            <a:xfrm>
              <a:off x="5710935" y="2734180"/>
              <a:ext cx="85311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Gas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infrastructure</a:t>
              </a:r>
            </a:p>
          </p:txBody>
        </p:sp>
        <p:pic>
          <p:nvPicPr>
            <p:cNvPr id="93" name="Picture 7">
              <a:extLst>
                <a:ext uri="{FF2B5EF4-FFF2-40B4-BE49-F238E27FC236}">
                  <a16:creationId xmlns:a16="http://schemas.microsoft.com/office/drawing/2014/main" id="{DE68EAE9-F505-739C-3BC7-C185F1698A3D}"/>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20413"/>
            <a:stretch/>
          </p:blipFill>
          <p:spPr bwMode="auto">
            <a:xfrm>
              <a:off x="5872251" y="2170158"/>
              <a:ext cx="530489" cy="42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4" name="Freeform 25">
            <a:extLst>
              <a:ext uri="{FF2B5EF4-FFF2-40B4-BE49-F238E27FC236}">
                <a16:creationId xmlns:a16="http://schemas.microsoft.com/office/drawing/2014/main" id="{4877ACFD-38ED-A2EB-0A5E-F69632B4F350}"/>
              </a:ext>
            </a:extLst>
          </p:cNvPr>
          <p:cNvSpPr>
            <a:spLocks/>
          </p:cNvSpPr>
          <p:nvPr/>
        </p:nvSpPr>
        <p:spPr bwMode="auto">
          <a:xfrm>
            <a:off x="5571547" y="2007770"/>
            <a:ext cx="1088184" cy="1079576"/>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chemeClr val="bg1"/>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78DC"/>
              </a:solidFill>
              <a:effectLst/>
              <a:uLnTx/>
              <a:uFillTx/>
              <a:latin typeface="Arial" panose="020B0604020202020204" pitchFamily="34" charset="0"/>
              <a:ea typeface="+mn-ea"/>
              <a:cs typeface="Arial" panose="020B0604020202020204" pitchFamily="34" charset="0"/>
            </a:endParaRPr>
          </a:p>
        </p:txBody>
      </p:sp>
      <p:grpSp>
        <p:nvGrpSpPr>
          <p:cNvPr id="95" name="Gruppieren 94">
            <a:extLst>
              <a:ext uri="{FF2B5EF4-FFF2-40B4-BE49-F238E27FC236}">
                <a16:creationId xmlns:a16="http://schemas.microsoft.com/office/drawing/2014/main" id="{25C3AD44-4F78-F8DD-BEA7-AD25E70DF2A0}"/>
              </a:ext>
            </a:extLst>
          </p:cNvPr>
          <p:cNvGrpSpPr/>
          <p:nvPr/>
        </p:nvGrpSpPr>
        <p:grpSpPr>
          <a:xfrm>
            <a:off x="6532224" y="3369328"/>
            <a:ext cx="604164" cy="926512"/>
            <a:chOff x="3186160" y="884891"/>
            <a:chExt cx="604164" cy="926512"/>
          </a:xfrm>
        </p:grpSpPr>
        <p:sp>
          <p:nvSpPr>
            <p:cNvPr id="96" name="Freeform 25">
              <a:extLst>
                <a:ext uri="{FF2B5EF4-FFF2-40B4-BE49-F238E27FC236}">
                  <a16:creationId xmlns:a16="http://schemas.microsoft.com/office/drawing/2014/main" id="{38EAE713-503B-B169-CC2B-49C6522D524C}"/>
                </a:ext>
              </a:extLst>
            </p:cNvPr>
            <p:cNvSpPr>
              <a:spLocks/>
            </p:cNvSpPr>
            <p:nvPr/>
          </p:nvSpPr>
          <p:spPr bwMode="auto">
            <a:xfrm>
              <a:off x="3186160" y="884891"/>
              <a:ext cx="594922" cy="590216"/>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panose="020B0604020202020204" pitchFamily="34" charset="0"/>
                <a:ea typeface="+mn-ea"/>
                <a:cs typeface="Arial" panose="020B0604020202020204" pitchFamily="34" charset="0"/>
              </a:endParaRPr>
            </a:p>
          </p:txBody>
        </p:sp>
        <p:pic>
          <p:nvPicPr>
            <p:cNvPr id="97" name="Picture 8">
              <a:extLst>
                <a:ext uri="{FF2B5EF4-FFF2-40B4-BE49-F238E27FC236}">
                  <a16:creationId xmlns:a16="http://schemas.microsoft.com/office/drawing/2014/main" id="{2E29B956-6C89-E6A6-9E84-ECCC840C9CC5}"/>
                </a:ext>
              </a:extLst>
            </p:cNvPr>
            <p:cNvPicPr preferRelativeResize="0">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72264" y="1014756"/>
              <a:ext cx="435373" cy="29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Textfeld 305">
              <a:extLst>
                <a:ext uri="{FF2B5EF4-FFF2-40B4-BE49-F238E27FC236}">
                  <a16:creationId xmlns:a16="http://schemas.microsoft.com/office/drawing/2014/main" id="{46A9A423-7955-1361-90AB-6A86D12A9FA2}"/>
                </a:ext>
              </a:extLst>
            </p:cNvPr>
            <p:cNvSpPr txBox="1"/>
            <p:nvPr/>
          </p:nvSpPr>
          <p:spPr>
            <a:xfrm>
              <a:off x="3198495" y="1472849"/>
              <a:ext cx="59182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Nuclear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a:ea typeface="+mn-ea"/>
                  <a:cs typeface="+mn-cs"/>
                </a:rPr>
                <a:t>power</a:t>
              </a:r>
            </a:p>
          </p:txBody>
        </p:sp>
      </p:grpSp>
      <p:pic>
        <p:nvPicPr>
          <p:cNvPr id="99" name="Grafik 98">
            <a:extLst>
              <a:ext uri="{FF2B5EF4-FFF2-40B4-BE49-F238E27FC236}">
                <a16:creationId xmlns:a16="http://schemas.microsoft.com/office/drawing/2014/main" id="{C4592DCD-8664-CBF8-D646-92EE31A567A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66008" y="731201"/>
            <a:ext cx="429166" cy="407573"/>
          </a:xfrm>
          <a:prstGeom prst="rect">
            <a:avLst/>
          </a:prstGeom>
        </p:spPr>
      </p:pic>
      <p:pic>
        <p:nvPicPr>
          <p:cNvPr id="8" name="Grafik 7" descr="Uniper_Logo_Office_CO.png">
            <a:extLst>
              <a:ext uri="{FF2B5EF4-FFF2-40B4-BE49-F238E27FC236}">
                <a16:creationId xmlns:a16="http://schemas.microsoft.com/office/drawing/2014/main" id="{7883F689-958A-3D5B-D619-DFA1FC262F7A}"/>
              </a:ext>
            </a:extLst>
          </p:cNvPr>
          <p:cNvPicPr>
            <a:picLocks noChangeAspect="1"/>
          </p:cNvPicPr>
          <p:nvPr/>
        </p:nvPicPr>
        <p:blipFill>
          <a:blip r:embed="rId18" cstate="print"/>
          <a:stretch>
            <a:fillRect/>
          </a:stretch>
        </p:blipFill>
        <p:spPr>
          <a:xfrm>
            <a:off x="5807211" y="2269543"/>
            <a:ext cx="682455" cy="594080"/>
          </a:xfrm>
          <a:prstGeom prst="rect">
            <a:avLst/>
          </a:prstGeom>
        </p:spPr>
      </p:pic>
      <p:sp>
        <p:nvSpPr>
          <p:cNvPr id="10" name="Inhaltsplatzhalter 3">
            <a:extLst>
              <a:ext uri="{FF2B5EF4-FFF2-40B4-BE49-F238E27FC236}">
                <a16:creationId xmlns:a16="http://schemas.microsoft.com/office/drawing/2014/main" id="{395E5803-6785-3D52-A7B6-354D4D359259}"/>
              </a:ext>
            </a:extLst>
          </p:cNvPr>
          <p:cNvSpPr txBox="1">
            <a:spLocks/>
          </p:cNvSpPr>
          <p:nvPr/>
        </p:nvSpPr>
        <p:spPr>
          <a:xfrm>
            <a:off x="504000" y="1405971"/>
            <a:ext cx="3296454" cy="2728952"/>
          </a:xfrm>
          <a:prstGeom prst="rect">
            <a:avLst/>
          </a:prstGeom>
        </p:spPr>
        <p:txBody>
          <a:bodyPr wrap="square" lIns="0" tIns="0" rIns="0" bIns="0">
            <a:spAutoFit/>
          </a:bodyPr>
          <a:lstStyle>
            <a:lvl1pPr marL="0"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6pPr>
            <a:lvl7pPr marL="6175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7pPr>
            <a:lvl8pPr marL="820738" indent="-203200" algn="l" defTabSz="914400" rtl="0" eaLnBrk="1" latinLnBrk="0" hangingPunct="1">
              <a:spcBef>
                <a:spcPts val="0"/>
              </a:spcBef>
              <a:spcAft>
                <a:spcPts val="600"/>
              </a:spcAft>
              <a:buClr>
                <a:srgbClr val="0078DC"/>
              </a:buClr>
              <a:buFont typeface="Wingdings" pitchFamily="2" charset="2"/>
              <a:buChar char=""/>
              <a:defRPr sz="1600" kern="1200" baseline="0">
                <a:solidFill>
                  <a:srgbClr val="5E5E5E"/>
                </a:solidFill>
                <a:latin typeface="+mn-lt"/>
                <a:ea typeface="+mn-ea"/>
                <a:cs typeface="+mn-cs"/>
              </a:defRPr>
            </a:lvl8pPr>
            <a:lvl9pPr marL="8207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7,000 employees </a:t>
            </a:r>
            <a:r>
              <a:rPr kumimoji="0" lang="en-US" sz="1600" b="0" i="0" u="none" strike="noStrike" kern="1200" cap="none" spc="0" normalizeH="0" baseline="0" noProof="0">
                <a:ln>
                  <a:noFill/>
                </a:ln>
                <a:solidFill>
                  <a:srgbClr val="FFFFFF"/>
                </a:solidFill>
                <a:effectLst/>
                <a:uLnTx/>
                <a:uFillTx/>
                <a:latin typeface="Arial"/>
                <a:ea typeface="+mn-ea"/>
                <a:cs typeface="+mn-cs"/>
              </a:rPr>
              <a:t>ensure security of supply in Europe </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Active in more than </a:t>
            </a:r>
            <a:r>
              <a:rPr kumimoji="0" lang="en-US" sz="1600" b="1" i="0" u="none" strike="noStrike" kern="1200" cap="none" spc="0" normalizeH="0" baseline="0" noProof="0">
                <a:ln>
                  <a:noFill/>
                </a:ln>
                <a:solidFill>
                  <a:srgbClr val="FFFFFF"/>
                </a:solidFill>
                <a:effectLst/>
                <a:uLnTx/>
                <a:uFillTx/>
                <a:latin typeface="Arial"/>
                <a:ea typeface="+mn-ea"/>
                <a:cs typeface="+mn-cs"/>
              </a:rPr>
              <a:t>40 countries</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 22.5 GW </a:t>
            </a:r>
            <a:r>
              <a:rPr kumimoji="0" lang="en-US" sz="1600" b="0" i="0" u="none" strike="noStrike" kern="1200" cap="none" spc="0" normalizeH="0" baseline="0" noProof="0">
                <a:ln>
                  <a:noFill/>
                </a:ln>
                <a:solidFill>
                  <a:srgbClr val="FFFFFF"/>
                </a:solidFill>
                <a:effectLst/>
                <a:uLnTx/>
                <a:uFillTx/>
                <a:latin typeface="Arial"/>
                <a:ea typeface="+mn-ea"/>
                <a:cs typeface="+mn-cs"/>
              </a:rPr>
              <a:t>generation capacity</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Entire business to be carbon-neutral by </a:t>
            </a:r>
            <a:r>
              <a:rPr kumimoji="0" lang="en-US" sz="1600" b="1" i="0" u="none" strike="noStrike" kern="1200" cap="none" spc="0" normalizeH="0" baseline="0" noProof="0">
                <a:ln>
                  <a:noFill/>
                </a:ln>
                <a:solidFill>
                  <a:srgbClr val="FFFFFF"/>
                </a:solidFill>
                <a:effectLst/>
                <a:uLnTx/>
                <a:uFillTx/>
                <a:latin typeface="Arial"/>
                <a:ea typeface="+mn-ea"/>
                <a:cs typeface="+mn-cs"/>
              </a:rPr>
              <a:t>2040</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a:ea typeface="+mn-ea"/>
                <a:cs typeface="+mn-cs"/>
              </a:rPr>
              <a:t>Gas portfolio consisting of roughly </a:t>
            </a:r>
            <a:r>
              <a:rPr kumimoji="0" lang="en-US" sz="1600" b="1" i="0" u="none" strike="noStrike" kern="1200" cap="none" spc="0" normalizeH="0" baseline="0" noProof="0">
                <a:ln>
                  <a:noFill/>
                </a:ln>
                <a:solidFill>
                  <a:srgbClr val="FFFFFF"/>
                </a:solidFill>
                <a:effectLst/>
                <a:uLnTx/>
                <a:uFillTx/>
                <a:latin typeface="Arial"/>
                <a:ea typeface="+mn-ea"/>
                <a:cs typeface="+mn-cs"/>
              </a:rPr>
              <a:t>200 TWh</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€3.7 </a:t>
            </a:r>
            <a:r>
              <a:rPr kumimoji="0" lang="en-US" sz="1600" b="0" i="0" u="none" strike="noStrike" kern="1200" cap="none" spc="0" normalizeH="0" baseline="0" noProof="0">
                <a:ln>
                  <a:noFill/>
                </a:ln>
                <a:solidFill>
                  <a:srgbClr val="FFFFFF"/>
                </a:solidFill>
                <a:effectLst/>
                <a:uLnTx/>
                <a:uFillTx/>
                <a:latin typeface="Arial"/>
                <a:ea typeface="+mn-ea"/>
                <a:cs typeface="+mn-cs"/>
              </a:rPr>
              <a:t>Adj. EBIT (HY 2023)</a:t>
            </a:r>
          </a:p>
        </p:txBody>
      </p:sp>
    </p:spTree>
    <p:extLst>
      <p:ext uri="{BB962C8B-B14F-4D97-AF65-F5344CB8AC3E}">
        <p14:creationId xmlns:p14="http://schemas.microsoft.com/office/powerpoint/2010/main" val="140683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694237-5870-4ECD-8D19-07A924C6BEFA}"/>
              </a:ext>
            </a:extLst>
          </p:cNvPr>
          <p:cNvSpPr>
            <a:spLocks noGrp="1"/>
          </p:cNvSpPr>
          <p:nvPr>
            <p:ph type="sldNum" sz="quarter" idx="11"/>
          </p:nvPr>
        </p:nvSpPr>
        <p:spPr>
          <a:xfrm>
            <a:off x="8280000" y="4618800"/>
            <a:ext cx="360000" cy="310500"/>
          </a:xfrm>
          <a:prstGeom prst="rect">
            <a:avLst/>
          </a:prstGeom>
        </p:spPr>
        <p:txBody>
          <a:bodyPr vert="horz" lIns="0" tIns="0" rIns="0" bIns="0" rtlCol="0" anchor="b" anchorCtr="0"/>
          <a:lstStyle>
            <a:defPPr>
              <a:defRPr lang="de-DE"/>
            </a:defPPr>
            <a:lvl1pPr marL="0" algn="r" defTabSz="914378" rtl="0" eaLnBrk="1" latinLnBrk="0" hangingPunct="1">
              <a:defRPr sz="700" b="0" i="0" kern="1200">
                <a:solidFill>
                  <a:srgbClr val="FFFFFF"/>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fld id="{9D543ADB-E95E-4587-963D-D3C6AB2E96C0}" type="slidenum">
              <a:rPr lang="de-DE">
                <a:latin typeface="Arial"/>
              </a:rPr>
              <a:pPr/>
              <a:t>3</a:t>
            </a:fld>
            <a:endParaRPr lang="de-DE">
              <a:latin typeface="Arial"/>
            </a:endParaRPr>
          </a:p>
        </p:txBody>
      </p:sp>
      <p:sp>
        <p:nvSpPr>
          <p:cNvPr id="229" name="Textfeld 7">
            <a:extLst>
              <a:ext uri="{FF2B5EF4-FFF2-40B4-BE49-F238E27FC236}">
                <a16:creationId xmlns:a16="http://schemas.microsoft.com/office/drawing/2014/main" id="{09E98DA5-5A6B-DEF7-9667-457939F592D9}"/>
              </a:ext>
            </a:extLst>
          </p:cNvPr>
          <p:cNvSpPr txBox="1"/>
          <p:nvPr/>
        </p:nvSpPr>
        <p:spPr bwMode="gray">
          <a:xfrm>
            <a:off x="1214646" y="4577346"/>
            <a:ext cx="4836404" cy="351840"/>
          </a:xfrm>
          <a:prstGeom prst="rect">
            <a:avLst/>
          </a:prstGeom>
          <a:noFill/>
        </p:spPr>
        <p:txBody>
          <a:bodyPr vert="horz" wrap="square" lIns="0" tIns="0" rIns="0" bIns="0" rtlCol="0" anchor="b">
            <a:noAutofit/>
          </a:bodyPr>
          <a:lstStyle/>
          <a:p>
            <a:pPr defTabSz="914378">
              <a:defRPr/>
            </a:pPr>
            <a:r>
              <a:rPr lang="en-US" sz="700" dirty="0">
                <a:solidFill>
                  <a:srgbClr val="BFBFBF"/>
                </a:solidFill>
                <a:latin typeface="Arial"/>
              </a:rPr>
              <a:t>Note: Generation Capacity Accounting view.</a:t>
            </a:r>
          </a:p>
        </p:txBody>
      </p:sp>
      <p:sp>
        <p:nvSpPr>
          <p:cNvPr id="18" name="Rectangle 17">
            <a:extLst>
              <a:ext uri="{FF2B5EF4-FFF2-40B4-BE49-F238E27FC236}">
                <a16:creationId xmlns:a16="http://schemas.microsoft.com/office/drawing/2014/main" id="{D2BF0E5C-7EDA-415B-8E86-7E70477178A1}"/>
              </a:ext>
            </a:extLst>
          </p:cNvPr>
          <p:cNvSpPr/>
          <p:nvPr/>
        </p:nvSpPr>
        <p:spPr>
          <a:xfrm>
            <a:off x="482971" y="1033464"/>
            <a:ext cx="2298146" cy="3262987"/>
          </a:xfrm>
          <a:prstGeom prst="rect">
            <a:avLst/>
          </a:prstGeom>
          <a:solidFill>
            <a:srgbClr val="11598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panose="020B0604020202020204" pitchFamily="34" charset="0"/>
              <a:sym typeface="Helvetica Neue Medium"/>
            </a:endParaRPr>
          </a:p>
        </p:txBody>
      </p:sp>
      <p:sp>
        <p:nvSpPr>
          <p:cNvPr id="192" name="Rectangle: Rounded Corners 173">
            <a:extLst>
              <a:ext uri="{FF2B5EF4-FFF2-40B4-BE49-F238E27FC236}">
                <a16:creationId xmlns:a16="http://schemas.microsoft.com/office/drawing/2014/main" id="{E6EE3A51-12A2-45AF-ADFF-000E81BE2B7C}"/>
              </a:ext>
            </a:extLst>
          </p:cNvPr>
          <p:cNvSpPr/>
          <p:nvPr/>
        </p:nvSpPr>
        <p:spPr>
          <a:xfrm>
            <a:off x="1466616" y="2092407"/>
            <a:ext cx="396160" cy="45719"/>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sp>
        <p:nvSpPr>
          <p:cNvPr id="152" name="Rectangle 151">
            <a:extLst>
              <a:ext uri="{FF2B5EF4-FFF2-40B4-BE49-F238E27FC236}">
                <a16:creationId xmlns:a16="http://schemas.microsoft.com/office/drawing/2014/main" id="{188062DF-32E7-4587-A752-F35C628454DF}"/>
              </a:ext>
            </a:extLst>
          </p:cNvPr>
          <p:cNvSpPr/>
          <p:nvPr/>
        </p:nvSpPr>
        <p:spPr>
          <a:xfrm>
            <a:off x="6676809" y="1033463"/>
            <a:ext cx="1993006" cy="3261300"/>
          </a:xfrm>
          <a:prstGeom prst="rect">
            <a:avLst/>
          </a:prstGeom>
          <a:solidFill>
            <a:srgbClr val="8AAAC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panose="020B0604020202020204" pitchFamily="34" charset="0"/>
              <a:sym typeface="Helvetica Neue Medium"/>
            </a:endParaRPr>
          </a:p>
        </p:txBody>
      </p:sp>
      <p:sp>
        <p:nvSpPr>
          <p:cNvPr id="190" name="Textfeld 293">
            <a:extLst>
              <a:ext uri="{FF2B5EF4-FFF2-40B4-BE49-F238E27FC236}">
                <a16:creationId xmlns:a16="http://schemas.microsoft.com/office/drawing/2014/main" id="{EFFA01ED-71EA-4F02-A158-51B230AC6FD4}"/>
              </a:ext>
            </a:extLst>
          </p:cNvPr>
          <p:cNvSpPr txBox="1"/>
          <p:nvPr/>
        </p:nvSpPr>
        <p:spPr>
          <a:xfrm>
            <a:off x="6846444" y="1056048"/>
            <a:ext cx="1768674" cy="442035"/>
          </a:xfrm>
          <a:prstGeom prst="rect">
            <a:avLst/>
          </a:prstGeom>
          <a:noFill/>
        </p:spPr>
        <p:txBody>
          <a:bodyPr wrap="square" lIns="108000" tIns="36000" rIns="36000" bIns="36000" rtlCol="0" anchor="ctr">
            <a:spAutoFit/>
          </a:bodyPr>
          <a:lstStyle/>
          <a:p>
            <a:pPr defTabSz="914378"/>
            <a:r>
              <a:rPr lang="de-DE" sz="1200" b="1" dirty="0">
                <a:solidFill>
                  <a:srgbClr val="FFFFFF"/>
                </a:solidFill>
                <a:latin typeface="Arial"/>
              </a:rPr>
              <a:t>SALES AND </a:t>
            </a:r>
          </a:p>
          <a:p>
            <a:pPr defTabSz="914378"/>
            <a:r>
              <a:rPr lang="de-DE" sz="1200" b="1" dirty="0">
                <a:solidFill>
                  <a:srgbClr val="FFFFFF"/>
                </a:solidFill>
                <a:latin typeface="Arial"/>
              </a:rPr>
              <a:t>SERVICES</a:t>
            </a:r>
          </a:p>
        </p:txBody>
      </p:sp>
      <p:sp>
        <p:nvSpPr>
          <p:cNvPr id="151" name="Rectangle 150">
            <a:extLst>
              <a:ext uri="{FF2B5EF4-FFF2-40B4-BE49-F238E27FC236}">
                <a16:creationId xmlns:a16="http://schemas.microsoft.com/office/drawing/2014/main" id="{7D05A0BF-41C9-4F49-AB62-DC24C4DAB5F9}"/>
              </a:ext>
            </a:extLst>
          </p:cNvPr>
          <p:cNvSpPr/>
          <p:nvPr/>
        </p:nvSpPr>
        <p:spPr>
          <a:xfrm>
            <a:off x="4701615" y="1033464"/>
            <a:ext cx="1993006" cy="3261982"/>
          </a:xfrm>
          <a:prstGeom prst="rect">
            <a:avLst/>
          </a:prstGeom>
          <a:solidFill>
            <a:srgbClr val="669FC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panose="020B0604020202020204" pitchFamily="34" charset="0"/>
              <a:sym typeface="Helvetica Neue Medium"/>
            </a:endParaRPr>
          </a:p>
        </p:txBody>
      </p:sp>
      <p:sp>
        <p:nvSpPr>
          <p:cNvPr id="189" name="Textfeld 293">
            <a:extLst>
              <a:ext uri="{FF2B5EF4-FFF2-40B4-BE49-F238E27FC236}">
                <a16:creationId xmlns:a16="http://schemas.microsoft.com/office/drawing/2014/main" id="{8ED4B135-1DEA-4315-807C-2090A54175FA}"/>
              </a:ext>
            </a:extLst>
          </p:cNvPr>
          <p:cNvSpPr txBox="1"/>
          <p:nvPr/>
        </p:nvSpPr>
        <p:spPr>
          <a:xfrm>
            <a:off x="4865280" y="1083066"/>
            <a:ext cx="1275478" cy="257369"/>
          </a:xfrm>
          <a:prstGeom prst="rect">
            <a:avLst/>
          </a:prstGeom>
          <a:noFill/>
        </p:spPr>
        <p:txBody>
          <a:bodyPr wrap="square" lIns="108000" tIns="36000" rIns="36000" bIns="36000" rtlCol="0" anchor="ctr">
            <a:spAutoFit/>
          </a:bodyPr>
          <a:lstStyle/>
          <a:p>
            <a:pPr defTabSz="914378"/>
            <a:r>
              <a:rPr lang="de-DE" sz="1200" b="1" dirty="0">
                <a:solidFill>
                  <a:srgbClr val="FFFFFF"/>
                </a:solidFill>
                <a:latin typeface="Arial"/>
              </a:rPr>
              <a:t>TRADING</a:t>
            </a:r>
          </a:p>
        </p:txBody>
      </p:sp>
      <p:sp>
        <p:nvSpPr>
          <p:cNvPr id="187" name="Textfeld 293">
            <a:extLst>
              <a:ext uri="{FF2B5EF4-FFF2-40B4-BE49-F238E27FC236}">
                <a16:creationId xmlns:a16="http://schemas.microsoft.com/office/drawing/2014/main" id="{10746615-DDDB-441D-A546-85DCF0F80649}"/>
              </a:ext>
            </a:extLst>
          </p:cNvPr>
          <p:cNvSpPr txBox="1"/>
          <p:nvPr/>
        </p:nvSpPr>
        <p:spPr>
          <a:xfrm>
            <a:off x="576481" y="1083066"/>
            <a:ext cx="2074507" cy="442035"/>
          </a:xfrm>
          <a:prstGeom prst="rect">
            <a:avLst/>
          </a:prstGeom>
          <a:noFill/>
        </p:spPr>
        <p:txBody>
          <a:bodyPr wrap="square" lIns="108000" tIns="36000" rIns="36000" bIns="36000" rtlCol="0" anchor="ctr">
            <a:spAutoFit/>
          </a:bodyPr>
          <a:lstStyle/>
          <a:p>
            <a:pPr defTabSz="914378"/>
            <a:r>
              <a:rPr lang="de-DE" sz="1200" b="1" dirty="0">
                <a:solidFill>
                  <a:srgbClr val="FFFFFF"/>
                </a:solidFill>
                <a:latin typeface="Arial"/>
              </a:rPr>
              <a:t>ENERGY SOURCES </a:t>
            </a:r>
            <a:br>
              <a:rPr lang="de-DE" sz="1200" b="1" dirty="0">
                <a:solidFill>
                  <a:srgbClr val="FFFFFF"/>
                </a:solidFill>
                <a:latin typeface="Arial"/>
              </a:rPr>
            </a:br>
            <a:r>
              <a:rPr lang="de-DE" sz="1200" b="1" dirty="0">
                <a:solidFill>
                  <a:srgbClr val="FFFFFF"/>
                </a:solidFill>
                <a:latin typeface="Arial"/>
              </a:rPr>
              <a:t>AND GENERATION</a:t>
            </a:r>
          </a:p>
        </p:txBody>
      </p:sp>
      <p:sp>
        <p:nvSpPr>
          <p:cNvPr id="150" name="Rectangle 149">
            <a:extLst>
              <a:ext uri="{FF2B5EF4-FFF2-40B4-BE49-F238E27FC236}">
                <a16:creationId xmlns:a16="http://schemas.microsoft.com/office/drawing/2014/main" id="{CD708D51-B918-466B-90C2-C131F43D15A1}"/>
              </a:ext>
            </a:extLst>
          </p:cNvPr>
          <p:cNvSpPr/>
          <p:nvPr/>
        </p:nvSpPr>
        <p:spPr>
          <a:xfrm>
            <a:off x="2772299" y="1033464"/>
            <a:ext cx="1941157" cy="3264101"/>
          </a:xfrm>
          <a:prstGeom prst="rect">
            <a:avLst/>
          </a:prstGeom>
          <a:solidFill>
            <a:srgbClr val="2E81B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panose="020B0604020202020204" pitchFamily="34" charset="0"/>
              <a:sym typeface="Helvetica Neue Medium"/>
            </a:endParaRPr>
          </a:p>
        </p:txBody>
      </p:sp>
      <p:sp>
        <p:nvSpPr>
          <p:cNvPr id="188" name="Textfeld 293">
            <a:extLst>
              <a:ext uri="{FF2B5EF4-FFF2-40B4-BE49-F238E27FC236}">
                <a16:creationId xmlns:a16="http://schemas.microsoft.com/office/drawing/2014/main" id="{98B647BB-D2E7-4704-B8A7-AD3D1C65C497}"/>
              </a:ext>
            </a:extLst>
          </p:cNvPr>
          <p:cNvSpPr txBox="1"/>
          <p:nvPr/>
        </p:nvSpPr>
        <p:spPr>
          <a:xfrm>
            <a:off x="2894635" y="1083066"/>
            <a:ext cx="1818821" cy="442035"/>
          </a:xfrm>
          <a:prstGeom prst="rect">
            <a:avLst/>
          </a:prstGeom>
          <a:noFill/>
        </p:spPr>
        <p:txBody>
          <a:bodyPr wrap="square" lIns="108000" tIns="36000" rIns="36000" bIns="36000" rtlCol="0" anchor="ctr">
            <a:spAutoFit/>
          </a:bodyPr>
          <a:lstStyle/>
          <a:p>
            <a:pPr defTabSz="914378"/>
            <a:r>
              <a:rPr lang="de-DE" sz="1200" b="1" dirty="0">
                <a:solidFill>
                  <a:srgbClr val="FFFFFF"/>
                </a:solidFill>
                <a:latin typeface="Arial"/>
              </a:rPr>
              <a:t>TRANSPORT AND STORAGE</a:t>
            </a:r>
          </a:p>
        </p:txBody>
      </p:sp>
      <p:sp>
        <p:nvSpPr>
          <p:cNvPr id="174" name="Rectangle: Rounded Corners 173">
            <a:extLst>
              <a:ext uri="{FF2B5EF4-FFF2-40B4-BE49-F238E27FC236}">
                <a16:creationId xmlns:a16="http://schemas.microsoft.com/office/drawing/2014/main" id="{6F6F551E-7E13-464F-851B-A21A246B2768}"/>
              </a:ext>
            </a:extLst>
          </p:cNvPr>
          <p:cNvSpPr/>
          <p:nvPr/>
        </p:nvSpPr>
        <p:spPr>
          <a:xfrm>
            <a:off x="1354779" y="3293774"/>
            <a:ext cx="361864" cy="45719"/>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sp>
        <p:nvSpPr>
          <p:cNvPr id="175" name="Rectangle: Rounded Corners 174">
            <a:extLst>
              <a:ext uri="{FF2B5EF4-FFF2-40B4-BE49-F238E27FC236}">
                <a16:creationId xmlns:a16="http://schemas.microsoft.com/office/drawing/2014/main" id="{75DD8B2B-9340-4EC9-9D73-BC1BD685AF11}"/>
              </a:ext>
            </a:extLst>
          </p:cNvPr>
          <p:cNvSpPr/>
          <p:nvPr/>
        </p:nvSpPr>
        <p:spPr>
          <a:xfrm>
            <a:off x="2895387" y="2504446"/>
            <a:ext cx="1358516" cy="45719"/>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sp>
        <p:nvSpPr>
          <p:cNvPr id="28" name="Rectangle: Rounded Corners 27">
            <a:extLst>
              <a:ext uri="{FF2B5EF4-FFF2-40B4-BE49-F238E27FC236}">
                <a16:creationId xmlns:a16="http://schemas.microsoft.com/office/drawing/2014/main" id="{BD0D6A1A-23BD-4F29-821C-5412EF2E6667}"/>
              </a:ext>
            </a:extLst>
          </p:cNvPr>
          <p:cNvSpPr/>
          <p:nvPr/>
        </p:nvSpPr>
        <p:spPr>
          <a:xfrm>
            <a:off x="1287396" y="3997397"/>
            <a:ext cx="429175" cy="32710"/>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sp>
        <p:nvSpPr>
          <p:cNvPr id="25" name="Rectangle: Rounded Corners 24">
            <a:extLst>
              <a:ext uri="{FF2B5EF4-FFF2-40B4-BE49-F238E27FC236}">
                <a16:creationId xmlns:a16="http://schemas.microsoft.com/office/drawing/2014/main" id="{37692AC2-8504-4474-A182-968C5626C73C}"/>
              </a:ext>
            </a:extLst>
          </p:cNvPr>
          <p:cNvSpPr/>
          <p:nvPr/>
        </p:nvSpPr>
        <p:spPr>
          <a:xfrm rot="5400000">
            <a:off x="741729" y="3040293"/>
            <a:ext cx="1937698" cy="41926"/>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sp>
        <p:nvSpPr>
          <p:cNvPr id="45" name="Rectangle: Rounded Corners 44">
            <a:extLst>
              <a:ext uri="{FF2B5EF4-FFF2-40B4-BE49-F238E27FC236}">
                <a16:creationId xmlns:a16="http://schemas.microsoft.com/office/drawing/2014/main" id="{81CA1845-3B17-42D5-B6BD-8C81DDE624F1}"/>
              </a:ext>
            </a:extLst>
          </p:cNvPr>
          <p:cNvSpPr/>
          <p:nvPr/>
        </p:nvSpPr>
        <p:spPr>
          <a:xfrm rot="5400000" flipV="1">
            <a:off x="2419727" y="2971442"/>
            <a:ext cx="964933" cy="33013"/>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sp>
        <p:nvSpPr>
          <p:cNvPr id="89" name="Rectangle: Rounded Corners 88">
            <a:extLst>
              <a:ext uri="{FF2B5EF4-FFF2-40B4-BE49-F238E27FC236}">
                <a16:creationId xmlns:a16="http://schemas.microsoft.com/office/drawing/2014/main" id="{4A1FBD67-67FD-4501-947D-CE09D18FF0B6}"/>
              </a:ext>
            </a:extLst>
          </p:cNvPr>
          <p:cNvSpPr/>
          <p:nvPr/>
        </p:nvSpPr>
        <p:spPr>
          <a:xfrm rot="16200000" flipV="1">
            <a:off x="4098780" y="2641216"/>
            <a:ext cx="304199" cy="33013"/>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sp>
        <p:nvSpPr>
          <p:cNvPr id="51" name="Rectangle: Rounded Corners 50">
            <a:extLst>
              <a:ext uri="{FF2B5EF4-FFF2-40B4-BE49-F238E27FC236}">
                <a16:creationId xmlns:a16="http://schemas.microsoft.com/office/drawing/2014/main" id="{53132212-9FFB-48B2-A8A1-9C0CB98F45A3}"/>
              </a:ext>
            </a:extLst>
          </p:cNvPr>
          <p:cNvSpPr/>
          <p:nvPr/>
        </p:nvSpPr>
        <p:spPr>
          <a:xfrm>
            <a:off x="2477371" y="2796801"/>
            <a:ext cx="2843801" cy="45719"/>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sp>
        <p:nvSpPr>
          <p:cNvPr id="55" name="Rectangle: Rounded Corners 54">
            <a:extLst>
              <a:ext uri="{FF2B5EF4-FFF2-40B4-BE49-F238E27FC236}">
                <a16:creationId xmlns:a16="http://schemas.microsoft.com/office/drawing/2014/main" id="{FD9238C5-79D6-44BB-9AA6-A05559D42377}"/>
              </a:ext>
            </a:extLst>
          </p:cNvPr>
          <p:cNvSpPr/>
          <p:nvPr/>
        </p:nvSpPr>
        <p:spPr>
          <a:xfrm>
            <a:off x="1699971" y="3047933"/>
            <a:ext cx="3670069" cy="45719"/>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dirty="0">
              <a:solidFill>
                <a:srgbClr val="FFFFFF"/>
              </a:solidFill>
              <a:latin typeface="Arial"/>
              <a:sym typeface="Helvetica Neue Medium"/>
            </a:endParaRPr>
          </a:p>
        </p:txBody>
      </p:sp>
      <p:sp>
        <p:nvSpPr>
          <p:cNvPr id="70" name="Rectangle: Rounded Corners 69">
            <a:extLst>
              <a:ext uri="{FF2B5EF4-FFF2-40B4-BE49-F238E27FC236}">
                <a16:creationId xmlns:a16="http://schemas.microsoft.com/office/drawing/2014/main" id="{9C7AB9AD-9E5E-491F-8760-32B2E50A95B5}"/>
              </a:ext>
            </a:extLst>
          </p:cNvPr>
          <p:cNvSpPr/>
          <p:nvPr/>
        </p:nvSpPr>
        <p:spPr>
          <a:xfrm rot="5400000" flipV="1">
            <a:off x="3534249" y="3705371"/>
            <a:ext cx="523354" cy="33013"/>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sp>
        <p:nvSpPr>
          <p:cNvPr id="68" name="Rectangle: Rounded Corners 67">
            <a:extLst>
              <a:ext uri="{FF2B5EF4-FFF2-40B4-BE49-F238E27FC236}">
                <a16:creationId xmlns:a16="http://schemas.microsoft.com/office/drawing/2014/main" id="{7CC51E37-7F8F-40F2-8C30-FD061C01D1ED}"/>
              </a:ext>
            </a:extLst>
          </p:cNvPr>
          <p:cNvSpPr/>
          <p:nvPr/>
        </p:nvSpPr>
        <p:spPr>
          <a:xfrm>
            <a:off x="2624480" y="3452357"/>
            <a:ext cx="561229" cy="32710"/>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grpSp>
        <p:nvGrpSpPr>
          <p:cNvPr id="14" name="Group 13">
            <a:extLst>
              <a:ext uri="{FF2B5EF4-FFF2-40B4-BE49-F238E27FC236}">
                <a16:creationId xmlns:a16="http://schemas.microsoft.com/office/drawing/2014/main" id="{9233DC25-1F5E-4ACD-9142-28CA14E7A986}"/>
              </a:ext>
            </a:extLst>
          </p:cNvPr>
          <p:cNvGrpSpPr/>
          <p:nvPr/>
        </p:nvGrpSpPr>
        <p:grpSpPr>
          <a:xfrm>
            <a:off x="6003215" y="2600518"/>
            <a:ext cx="1197925" cy="92717"/>
            <a:chOff x="5581949" y="2494294"/>
            <a:chExt cx="873239" cy="107377"/>
          </a:xfrm>
        </p:grpSpPr>
        <p:sp>
          <p:nvSpPr>
            <p:cNvPr id="153" name="Rectangle: Rounded Corners 152">
              <a:extLst>
                <a:ext uri="{FF2B5EF4-FFF2-40B4-BE49-F238E27FC236}">
                  <a16:creationId xmlns:a16="http://schemas.microsoft.com/office/drawing/2014/main" id="{20F55561-7623-4026-AE46-F7D83C7E12AB}"/>
                </a:ext>
              </a:extLst>
            </p:cNvPr>
            <p:cNvSpPr/>
            <p:nvPr/>
          </p:nvSpPr>
          <p:spPr>
            <a:xfrm flipH="1">
              <a:off x="5627188" y="2565671"/>
              <a:ext cx="828000" cy="36000"/>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sp>
          <p:nvSpPr>
            <p:cNvPr id="154" name="Rectangle: Rounded Corners 153">
              <a:extLst>
                <a:ext uri="{FF2B5EF4-FFF2-40B4-BE49-F238E27FC236}">
                  <a16:creationId xmlns:a16="http://schemas.microsoft.com/office/drawing/2014/main" id="{260E58D9-85E2-45C3-AE5A-4574D64CF2A4}"/>
                </a:ext>
              </a:extLst>
            </p:cNvPr>
            <p:cNvSpPr/>
            <p:nvPr/>
          </p:nvSpPr>
          <p:spPr>
            <a:xfrm flipH="1">
              <a:off x="5581949" y="2494294"/>
              <a:ext cx="864000" cy="36000"/>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grpSp>
      <p:sp>
        <p:nvSpPr>
          <p:cNvPr id="27" name="Rectangle: Rounded Corners 26">
            <a:extLst>
              <a:ext uri="{FF2B5EF4-FFF2-40B4-BE49-F238E27FC236}">
                <a16:creationId xmlns:a16="http://schemas.microsoft.com/office/drawing/2014/main" id="{B131D609-EF16-4C7A-9019-18B6BA0F9C7D}"/>
              </a:ext>
            </a:extLst>
          </p:cNvPr>
          <p:cNvSpPr/>
          <p:nvPr/>
        </p:nvSpPr>
        <p:spPr>
          <a:xfrm>
            <a:off x="1407224" y="2682756"/>
            <a:ext cx="295302" cy="45719"/>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grpSp>
        <p:nvGrpSpPr>
          <p:cNvPr id="11" name="Group 10">
            <a:extLst>
              <a:ext uri="{FF2B5EF4-FFF2-40B4-BE49-F238E27FC236}">
                <a16:creationId xmlns:a16="http://schemas.microsoft.com/office/drawing/2014/main" id="{0D952CCA-4B81-4DFC-BD63-7F707B5BB0DC}"/>
              </a:ext>
            </a:extLst>
          </p:cNvPr>
          <p:cNvGrpSpPr>
            <a:grpSpLocks noChangeAspect="1"/>
          </p:cNvGrpSpPr>
          <p:nvPr/>
        </p:nvGrpSpPr>
        <p:grpSpPr>
          <a:xfrm>
            <a:off x="7042527" y="2169684"/>
            <a:ext cx="1237475" cy="545782"/>
            <a:chOff x="6395872" y="2050448"/>
            <a:chExt cx="1349423" cy="600684"/>
          </a:xfrm>
        </p:grpSpPr>
        <p:sp>
          <p:nvSpPr>
            <p:cNvPr id="98" name="TextBox 97">
              <a:extLst>
                <a:ext uri="{FF2B5EF4-FFF2-40B4-BE49-F238E27FC236}">
                  <a16:creationId xmlns:a16="http://schemas.microsoft.com/office/drawing/2014/main" id="{F54F94DF-FD53-43FD-8A44-1785759C7872}"/>
                </a:ext>
              </a:extLst>
            </p:cNvPr>
            <p:cNvSpPr txBox="1"/>
            <p:nvPr/>
          </p:nvSpPr>
          <p:spPr>
            <a:xfrm>
              <a:off x="6395872" y="2485163"/>
              <a:ext cx="1349423" cy="165969"/>
            </a:xfrm>
            <a:prstGeom prst="rect">
              <a:avLst/>
            </a:prstGeom>
            <a:solidFill>
              <a:schemeClr val="bg1"/>
            </a:solidFill>
          </p:spPr>
          <p:txBody>
            <a:bodyPr wrap="square" lIns="0" tIns="36000" rIns="0" bIns="36000" rtlCol="0" anchor="ctr">
              <a:noAutofit/>
            </a:bodyPr>
            <a:lstStyle/>
            <a:p>
              <a:pPr algn="ctr" defTabSz="914378">
                <a:lnSpc>
                  <a:spcPct val="110000"/>
                </a:lnSpc>
                <a:spcAft>
                  <a:spcPts val="500"/>
                </a:spcAft>
                <a:buClr>
                  <a:srgbClr val="0078DC"/>
                </a:buClr>
                <a:buSzPct val="110000"/>
              </a:pPr>
              <a:r>
                <a:rPr lang="en-GB" sz="900" dirty="0">
                  <a:solidFill>
                    <a:srgbClr val="0097EE"/>
                  </a:solidFill>
                  <a:latin typeface="Arial"/>
                  <a:cs typeface="Arial" panose="020B0604020202020204" pitchFamily="34" charset="0"/>
                </a:rPr>
                <a:t>LARGE CUSTOMERS</a:t>
              </a:r>
            </a:p>
          </p:txBody>
        </p:sp>
        <p:pic>
          <p:nvPicPr>
            <p:cNvPr id="130" name="Large customers">
              <a:extLst>
                <a:ext uri="{FF2B5EF4-FFF2-40B4-BE49-F238E27FC236}">
                  <a16:creationId xmlns:a16="http://schemas.microsoft.com/office/drawing/2014/main" id="{019AD478-1645-474C-A74A-9EEB6BA76255}"/>
                </a:ext>
              </a:extLst>
            </p:cNvPr>
            <p:cNvPicPr>
              <a:picLocks noChangeAspect="1" noChangeArrowheads="1"/>
            </p:cNvPicPr>
            <p:nvPr>
              <p:custDataLst>
                <p:tags r:id="rId18"/>
              </p:custDataLst>
            </p:nvPr>
          </p:nvPicPr>
          <p:blipFill rotWithShape="1">
            <a:blip r:embed="rId21" cstate="print">
              <a:extLst>
                <a:ext uri="{28A0092B-C50C-407E-A947-70E740481C1C}">
                  <a14:useLocalDpi xmlns:a14="http://schemas.microsoft.com/office/drawing/2010/main" val="0"/>
                </a:ext>
              </a:extLst>
            </a:blip>
            <a:srcRect t="13202" b="15916"/>
            <a:stretch/>
          </p:blipFill>
          <p:spPr bwMode="auto">
            <a:xfrm>
              <a:off x="6594819" y="2050448"/>
              <a:ext cx="546951" cy="38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5" name="Rectangle: Rounded Corners 24">
            <a:extLst>
              <a:ext uri="{FF2B5EF4-FFF2-40B4-BE49-F238E27FC236}">
                <a16:creationId xmlns:a16="http://schemas.microsoft.com/office/drawing/2014/main" id="{E05E5D70-90CD-4237-A5DD-E602D01470E8}"/>
              </a:ext>
            </a:extLst>
          </p:cNvPr>
          <p:cNvSpPr/>
          <p:nvPr/>
        </p:nvSpPr>
        <p:spPr>
          <a:xfrm rot="5400000" flipV="1">
            <a:off x="1503253" y="2443341"/>
            <a:ext cx="752321" cy="33013"/>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sp>
        <p:nvSpPr>
          <p:cNvPr id="196" name="Rectangle: Rounded Corners 88">
            <a:extLst>
              <a:ext uri="{FF2B5EF4-FFF2-40B4-BE49-F238E27FC236}">
                <a16:creationId xmlns:a16="http://schemas.microsoft.com/office/drawing/2014/main" id="{3B35E822-BC63-4012-ADB1-DF84AEC186A6}"/>
              </a:ext>
            </a:extLst>
          </p:cNvPr>
          <p:cNvSpPr/>
          <p:nvPr/>
        </p:nvSpPr>
        <p:spPr>
          <a:xfrm rot="16200000" flipV="1">
            <a:off x="5363986" y="3549707"/>
            <a:ext cx="719611" cy="33013"/>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sp>
        <p:nvSpPr>
          <p:cNvPr id="204" name="Rectangle: Rounded Corners 24">
            <a:extLst>
              <a:ext uri="{FF2B5EF4-FFF2-40B4-BE49-F238E27FC236}">
                <a16:creationId xmlns:a16="http://schemas.microsoft.com/office/drawing/2014/main" id="{A244F4EE-969F-467B-AB69-D631E2FFEF7F}"/>
              </a:ext>
            </a:extLst>
          </p:cNvPr>
          <p:cNvSpPr/>
          <p:nvPr/>
        </p:nvSpPr>
        <p:spPr>
          <a:xfrm rot="5400000" flipV="1">
            <a:off x="5292579" y="3549836"/>
            <a:ext cx="752321" cy="33013"/>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sp>
        <p:nvSpPr>
          <p:cNvPr id="182" name="TextBox 181">
            <a:extLst>
              <a:ext uri="{FF2B5EF4-FFF2-40B4-BE49-F238E27FC236}">
                <a16:creationId xmlns:a16="http://schemas.microsoft.com/office/drawing/2014/main" id="{249B5171-D801-4CFB-9778-A4D625AE2474}"/>
              </a:ext>
            </a:extLst>
          </p:cNvPr>
          <p:cNvSpPr txBox="1"/>
          <p:nvPr/>
        </p:nvSpPr>
        <p:spPr>
          <a:xfrm>
            <a:off x="5249506" y="3885848"/>
            <a:ext cx="932450" cy="282072"/>
          </a:xfrm>
          <a:prstGeom prst="rect">
            <a:avLst/>
          </a:prstGeom>
          <a:solidFill>
            <a:schemeClr val="bg1"/>
          </a:solidFill>
        </p:spPr>
        <p:txBody>
          <a:bodyPr wrap="square" lIns="36000" tIns="36000" rIns="36000" bIns="36000" rtlCol="0" anchor="ctr">
            <a:noAutofit/>
          </a:bodyPr>
          <a:lstStyle/>
          <a:p>
            <a:pPr algn="ctr" defTabSz="914378">
              <a:spcAft>
                <a:spcPts val="500"/>
              </a:spcAft>
              <a:buClr>
                <a:srgbClr val="0078DC"/>
              </a:buClr>
              <a:buSzPct val="110000"/>
            </a:pPr>
            <a:r>
              <a:rPr lang="en-GB" sz="900" dirty="0">
                <a:solidFill>
                  <a:srgbClr val="0097EE"/>
                </a:solidFill>
                <a:latin typeface="Arial"/>
                <a:cs typeface="Arial" panose="020B0604020202020204" pitchFamily="34" charset="0"/>
              </a:rPr>
              <a:t>WHOLESALE</a:t>
            </a:r>
            <a:br>
              <a:rPr lang="en-GB" sz="900" dirty="0">
                <a:solidFill>
                  <a:srgbClr val="0097EE"/>
                </a:solidFill>
                <a:latin typeface="Arial"/>
                <a:cs typeface="Arial" panose="020B0604020202020204" pitchFamily="34" charset="0"/>
              </a:rPr>
            </a:br>
            <a:r>
              <a:rPr lang="en-GB" sz="900" dirty="0">
                <a:solidFill>
                  <a:srgbClr val="0097EE"/>
                </a:solidFill>
                <a:latin typeface="Arial"/>
                <a:cs typeface="Arial" panose="020B0604020202020204" pitchFamily="34" charset="0"/>
              </a:rPr>
              <a:t> MARKET</a:t>
            </a:r>
          </a:p>
        </p:txBody>
      </p:sp>
      <p:sp>
        <p:nvSpPr>
          <p:cNvPr id="180" name="Circle outline (2)">
            <a:extLst>
              <a:ext uri="{FF2B5EF4-FFF2-40B4-BE49-F238E27FC236}">
                <a16:creationId xmlns:a16="http://schemas.microsoft.com/office/drawing/2014/main" id="{E4CC5A99-4178-4E3D-95CF-6CDF344370E0}"/>
              </a:ext>
            </a:extLst>
          </p:cNvPr>
          <p:cNvSpPr>
            <a:spLocks noChangeAspect="1" noEditPoints="1"/>
          </p:cNvSpPr>
          <p:nvPr>
            <p:custDataLst>
              <p:tags r:id="rId1"/>
            </p:custDataLst>
          </p:nvPr>
        </p:nvSpPr>
        <p:spPr bwMode="auto">
          <a:xfrm>
            <a:off x="6074790" y="3610389"/>
            <a:ext cx="358372" cy="359806"/>
          </a:xfrm>
          <a:custGeom>
            <a:avLst/>
            <a:gdLst>
              <a:gd name="T0" fmla="*/ 431 w 891"/>
              <a:gd name="T1" fmla="*/ 0 h 885"/>
              <a:gd name="T2" fmla="*/ 891 w 891"/>
              <a:gd name="T3" fmla="*/ 432 h 885"/>
              <a:gd name="T4" fmla="*/ 458 w 891"/>
              <a:gd name="T5" fmla="*/ 885 h 885"/>
              <a:gd name="T6" fmla="*/ 0 w 891"/>
              <a:gd name="T7" fmla="*/ 453 h 885"/>
              <a:gd name="T8" fmla="*/ 831 w 891"/>
              <a:gd name="T9" fmla="*/ 381 h 885"/>
              <a:gd name="T10" fmla="*/ 496 w 891"/>
              <a:gd name="T11" fmla="*/ 53 h 885"/>
              <a:gd name="T12" fmla="*/ 324 w 891"/>
              <a:gd name="T13" fmla="*/ 165 h 885"/>
              <a:gd name="T14" fmla="*/ 288 w 891"/>
              <a:gd name="T15" fmla="*/ 212 h 885"/>
              <a:gd name="T16" fmla="*/ 288 w 891"/>
              <a:gd name="T17" fmla="*/ 273 h 885"/>
              <a:gd name="T18" fmla="*/ 352 w 891"/>
              <a:gd name="T19" fmla="*/ 235 h 885"/>
              <a:gd name="T20" fmla="*/ 387 w 891"/>
              <a:gd name="T21" fmla="*/ 271 h 885"/>
              <a:gd name="T22" fmla="*/ 410 w 891"/>
              <a:gd name="T23" fmla="*/ 235 h 885"/>
              <a:gd name="T24" fmla="*/ 426 w 891"/>
              <a:gd name="T25" fmla="*/ 228 h 885"/>
              <a:gd name="T26" fmla="*/ 498 w 891"/>
              <a:gd name="T27" fmla="*/ 304 h 885"/>
              <a:gd name="T28" fmla="*/ 570 w 891"/>
              <a:gd name="T29" fmla="*/ 331 h 885"/>
              <a:gd name="T30" fmla="*/ 540 w 891"/>
              <a:gd name="T31" fmla="*/ 365 h 885"/>
              <a:gd name="T32" fmla="*/ 420 w 891"/>
              <a:gd name="T33" fmla="*/ 344 h 885"/>
              <a:gd name="T34" fmla="*/ 164 w 891"/>
              <a:gd name="T35" fmla="*/ 444 h 885"/>
              <a:gd name="T36" fmla="*/ 319 w 891"/>
              <a:gd name="T37" fmla="*/ 571 h 885"/>
              <a:gd name="T38" fmla="*/ 387 w 891"/>
              <a:gd name="T39" fmla="*/ 721 h 885"/>
              <a:gd name="T40" fmla="*/ 627 w 891"/>
              <a:gd name="T41" fmla="*/ 709 h 885"/>
              <a:gd name="T42" fmla="*/ 644 w 891"/>
              <a:gd name="T43" fmla="*/ 617 h 885"/>
              <a:gd name="T44" fmla="*/ 671 w 891"/>
              <a:gd name="T45" fmla="*/ 507 h 885"/>
              <a:gd name="T46" fmla="*/ 576 w 891"/>
              <a:gd name="T47" fmla="*/ 400 h 885"/>
              <a:gd name="T48" fmla="*/ 596 w 891"/>
              <a:gd name="T49" fmla="*/ 379 h 885"/>
              <a:gd name="T50" fmla="*/ 691 w 891"/>
              <a:gd name="T51" fmla="*/ 464 h 885"/>
              <a:gd name="T52" fmla="*/ 752 w 891"/>
              <a:gd name="T53" fmla="*/ 464 h 885"/>
              <a:gd name="T54" fmla="*/ 760 w 891"/>
              <a:gd name="T55" fmla="*/ 403 h 885"/>
              <a:gd name="T56" fmla="*/ 740 w 891"/>
              <a:gd name="T57" fmla="*/ 375 h 885"/>
              <a:gd name="T58" fmla="*/ 775 w 891"/>
              <a:gd name="T59" fmla="*/ 340 h 885"/>
              <a:gd name="T60" fmla="*/ 831 w 891"/>
              <a:gd name="T61" fmla="*/ 381 h 885"/>
              <a:gd name="T62" fmla="*/ 292 w 891"/>
              <a:gd name="T63" fmla="*/ 171 h 885"/>
              <a:gd name="T64" fmla="*/ 294 w 891"/>
              <a:gd name="T65" fmla="*/ 123 h 885"/>
              <a:gd name="T66" fmla="*/ 263 w 891"/>
              <a:gd name="T67" fmla="*/ 125 h 885"/>
              <a:gd name="T68" fmla="*/ 259 w 891"/>
              <a:gd name="T69" fmla="*/ 145 h 885"/>
              <a:gd name="T70" fmla="*/ 254 w 891"/>
              <a:gd name="T71" fmla="*/ 160 h 885"/>
              <a:gd name="T72" fmla="*/ 262 w 891"/>
              <a:gd name="T73" fmla="*/ 1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moveTo>
                  <a:pt x="831" y="381"/>
                </a:moveTo>
                <a:cubicBezTo>
                  <a:pt x="823" y="273"/>
                  <a:pt x="792" y="197"/>
                  <a:pt x="740" y="144"/>
                </a:cubicBezTo>
                <a:cubicBezTo>
                  <a:pt x="688" y="91"/>
                  <a:pt x="582" y="53"/>
                  <a:pt x="496" y="53"/>
                </a:cubicBezTo>
                <a:cubicBezTo>
                  <a:pt x="454" y="53"/>
                  <a:pt x="430" y="56"/>
                  <a:pt x="407" y="75"/>
                </a:cubicBezTo>
                <a:cubicBezTo>
                  <a:pt x="324" y="165"/>
                  <a:pt x="324" y="165"/>
                  <a:pt x="324" y="165"/>
                </a:cubicBezTo>
                <a:cubicBezTo>
                  <a:pt x="319" y="172"/>
                  <a:pt x="311" y="191"/>
                  <a:pt x="311" y="203"/>
                </a:cubicBezTo>
                <a:cubicBezTo>
                  <a:pt x="311" y="208"/>
                  <a:pt x="302" y="212"/>
                  <a:pt x="288" y="212"/>
                </a:cubicBezTo>
                <a:cubicBezTo>
                  <a:pt x="264" y="212"/>
                  <a:pt x="259" y="221"/>
                  <a:pt x="259" y="241"/>
                </a:cubicBezTo>
                <a:cubicBezTo>
                  <a:pt x="259" y="265"/>
                  <a:pt x="264" y="273"/>
                  <a:pt x="288" y="273"/>
                </a:cubicBezTo>
                <a:cubicBezTo>
                  <a:pt x="304" y="273"/>
                  <a:pt x="315" y="268"/>
                  <a:pt x="318" y="255"/>
                </a:cubicBezTo>
                <a:cubicBezTo>
                  <a:pt x="320" y="241"/>
                  <a:pt x="338" y="235"/>
                  <a:pt x="352" y="235"/>
                </a:cubicBezTo>
                <a:cubicBezTo>
                  <a:pt x="360" y="235"/>
                  <a:pt x="364" y="239"/>
                  <a:pt x="364" y="248"/>
                </a:cubicBezTo>
                <a:cubicBezTo>
                  <a:pt x="364" y="264"/>
                  <a:pt x="371" y="271"/>
                  <a:pt x="387" y="271"/>
                </a:cubicBezTo>
                <a:cubicBezTo>
                  <a:pt x="402" y="271"/>
                  <a:pt x="410" y="264"/>
                  <a:pt x="410" y="248"/>
                </a:cubicBezTo>
                <a:cubicBezTo>
                  <a:pt x="410" y="235"/>
                  <a:pt x="410" y="235"/>
                  <a:pt x="410" y="235"/>
                </a:cubicBezTo>
                <a:cubicBezTo>
                  <a:pt x="410" y="228"/>
                  <a:pt x="415" y="225"/>
                  <a:pt x="419" y="225"/>
                </a:cubicBezTo>
                <a:cubicBezTo>
                  <a:pt x="422" y="225"/>
                  <a:pt x="424" y="227"/>
                  <a:pt x="426" y="228"/>
                </a:cubicBezTo>
                <a:cubicBezTo>
                  <a:pt x="434" y="236"/>
                  <a:pt x="462" y="279"/>
                  <a:pt x="470" y="289"/>
                </a:cubicBezTo>
                <a:cubicBezTo>
                  <a:pt x="475" y="297"/>
                  <a:pt x="484" y="304"/>
                  <a:pt x="498" y="304"/>
                </a:cubicBezTo>
                <a:cubicBezTo>
                  <a:pt x="540" y="304"/>
                  <a:pt x="540" y="304"/>
                  <a:pt x="540" y="304"/>
                </a:cubicBezTo>
                <a:cubicBezTo>
                  <a:pt x="560" y="304"/>
                  <a:pt x="570" y="311"/>
                  <a:pt x="570" y="331"/>
                </a:cubicBezTo>
                <a:cubicBezTo>
                  <a:pt x="570" y="336"/>
                  <a:pt x="570" y="336"/>
                  <a:pt x="570" y="336"/>
                </a:cubicBezTo>
                <a:cubicBezTo>
                  <a:pt x="570" y="359"/>
                  <a:pt x="560" y="365"/>
                  <a:pt x="540" y="365"/>
                </a:cubicBezTo>
                <a:cubicBezTo>
                  <a:pt x="452" y="365"/>
                  <a:pt x="452" y="365"/>
                  <a:pt x="452" y="365"/>
                </a:cubicBezTo>
                <a:cubicBezTo>
                  <a:pt x="435" y="365"/>
                  <a:pt x="428" y="357"/>
                  <a:pt x="420" y="344"/>
                </a:cubicBezTo>
                <a:cubicBezTo>
                  <a:pt x="404" y="320"/>
                  <a:pt x="378" y="312"/>
                  <a:pt x="304" y="312"/>
                </a:cubicBezTo>
                <a:cubicBezTo>
                  <a:pt x="203" y="312"/>
                  <a:pt x="164" y="352"/>
                  <a:pt x="164" y="444"/>
                </a:cubicBezTo>
                <a:cubicBezTo>
                  <a:pt x="164" y="529"/>
                  <a:pt x="204" y="571"/>
                  <a:pt x="292" y="571"/>
                </a:cubicBezTo>
                <a:cubicBezTo>
                  <a:pt x="319" y="571"/>
                  <a:pt x="319" y="571"/>
                  <a:pt x="319" y="571"/>
                </a:cubicBezTo>
                <a:cubicBezTo>
                  <a:pt x="363" y="571"/>
                  <a:pt x="387" y="597"/>
                  <a:pt x="387" y="633"/>
                </a:cubicBezTo>
                <a:cubicBezTo>
                  <a:pt x="387" y="721"/>
                  <a:pt x="387" y="721"/>
                  <a:pt x="387" y="721"/>
                </a:cubicBezTo>
                <a:cubicBezTo>
                  <a:pt x="387" y="793"/>
                  <a:pt x="424" y="827"/>
                  <a:pt x="508" y="827"/>
                </a:cubicBezTo>
                <a:cubicBezTo>
                  <a:pt x="588" y="827"/>
                  <a:pt x="627" y="795"/>
                  <a:pt x="627" y="709"/>
                </a:cubicBezTo>
                <a:cubicBezTo>
                  <a:pt x="627" y="663"/>
                  <a:pt x="627" y="663"/>
                  <a:pt x="627" y="663"/>
                </a:cubicBezTo>
                <a:cubicBezTo>
                  <a:pt x="627" y="640"/>
                  <a:pt x="632" y="627"/>
                  <a:pt x="644" y="617"/>
                </a:cubicBezTo>
                <a:cubicBezTo>
                  <a:pt x="664" y="601"/>
                  <a:pt x="684" y="579"/>
                  <a:pt x="684" y="552"/>
                </a:cubicBezTo>
                <a:cubicBezTo>
                  <a:pt x="684" y="529"/>
                  <a:pt x="680" y="516"/>
                  <a:pt x="671" y="507"/>
                </a:cubicBezTo>
                <a:cubicBezTo>
                  <a:pt x="587" y="421"/>
                  <a:pt x="587" y="421"/>
                  <a:pt x="587" y="421"/>
                </a:cubicBezTo>
                <a:cubicBezTo>
                  <a:pt x="580" y="415"/>
                  <a:pt x="576" y="408"/>
                  <a:pt x="576" y="400"/>
                </a:cubicBezTo>
                <a:cubicBezTo>
                  <a:pt x="576" y="395"/>
                  <a:pt x="578" y="389"/>
                  <a:pt x="582" y="385"/>
                </a:cubicBezTo>
                <a:cubicBezTo>
                  <a:pt x="587" y="380"/>
                  <a:pt x="592" y="379"/>
                  <a:pt x="596" y="379"/>
                </a:cubicBezTo>
                <a:cubicBezTo>
                  <a:pt x="606" y="379"/>
                  <a:pt x="612" y="383"/>
                  <a:pt x="618" y="389"/>
                </a:cubicBezTo>
                <a:cubicBezTo>
                  <a:pt x="691" y="464"/>
                  <a:pt x="691" y="464"/>
                  <a:pt x="691" y="464"/>
                </a:cubicBezTo>
                <a:cubicBezTo>
                  <a:pt x="700" y="473"/>
                  <a:pt x="708" y="479"/>
                  <a:pt x="719" y="479"/>
                </a:cubicBezTo>
                <a:cubicBezTo>
                  <a:pt x="730" y="479"/>
                  <a:pt x="739" y="475"/>
                  <a:pt x="752" y="464"/>
                </a:cubicBezTo>
                <a:cubicBezTo>
                  <a:pt x="766" y="452"/>
                  <a:pt x="771" y="440"/>
                  <a:pt x="771" y="429"/>
                </a:cubicBezTo>
                <a:cubicBezTo>
                  <a:pt x="771" y="419"/>
                  <a:pt x="768" y="412"/>
                  <a:pt x="760" y="403"/>
                </a:cubicBezTo>
                <a:cubicBezTo>
                  <a:pt x="750" y="392"/>
                  <a:pt x="750" y="392"/>
                  <a:pt x="750" y="392"/>
                </a:cubicBezTo>
                <a:cubicBezTo>
                  <a:pt x="744" y="387"/>
                  <a:pt x="740" y="379"/>
                  <a:pt x="740" y="375"/>
                </a:cubicBezTo>
                <a:cubicBezTo>
                  <a:pt x="740" y="368"/>
                  <a:pt x="740" y="359"/>
                  <a:pt x="752" y="349"/>
                </a:cubicBezTo>
                <a:cubicBezTo>
                  <a:pt x="760" y="343"/>
                  <a:pt x="766" y="340"/>
                  <a:pt x="775" y="340"/>
                </a:cubicBezTo>
                <a:cubicBezTo>
                  <a:pt x="783" y="340"/>
                  <a:pt x="790" y="343"/>
                  <a:pt x="799" y="349"/>
                </a:cubicBezTo>
                <a:lnTo>
                  <a:pt x="831" y="381"/>
                </a:lnTo>
                <a:close/>
                <a:moveTo>
                  <a:pt x="262" y="185"/>
                </a:moveTo>
                <a:cubicBezTo>
                  <a:pt x="267" y="185"/>
                  <a:pt x="286" y="180"/>
                  <a:pt x="292" y="171"/>
                </a:cubicBezTo>
                <a:cubicBezTo>
                  <a:pt x="295" y="168"/>
                  <a:pt x="296" y="159"/>
                  <a:pt x="296" y="149"/>
                </a:cubicBezTo>
                <a:cubicBezTo>
                  <a:pt x="296" y="140"/>
                  <a:pt x="295" y="128"/>
                  <a:pt x="294" y="123"/>
                </a:cubicBezTo>
                <a:cubicBezTo>
                  <a:pt x="291" y="113"/>
                  <a:pt x="288" y="109"/>
                  <a:pt x="278" y="109"/>
                </a:cubicBezTo>
                <a:cubicBezTo>
                  <a:pt x="266" y="109"/>
                  <a:pt x="263" y="116"/>
                  <a:pt x="263" y="125"/>
                </a:cubicBezTo>
                <a:cubicBezTo>
                  <a:pt x="263" y="133"/>
                  <a:pt x="263" y="133"/>
                  <a:pt x="263" y="133"/>
                </a:cubicBezTo>
                <a:cubicBezTo>
                  <a:pt x="263" y="139"/>
                  <a:pt x="259" y="141"/>
                  <a:pt x="259" y="145"/>
                </a:cubicBezTo>
                <a:cubicBezTo>
                  <a:pt x="259" y="155"/>
                  <a:pt x="259" y="155"/>
                  <a:pt x="259" y="155"/>
                </a:cubicBezTo>
                <a:cubicBezTo>
                  <a:pt x="259" y="157"/>
                  <a:pt x="258" y="159"/>
                  <a:pt x="254" y="160"/>
                </a:cubicBezTo>
                <a:cubicBezTo>
                  <a:pt x="248" y="161"/>
                  <a:pt x="246" y="164"/>
                  <a:pt x="246" y="172"/>
                </a:cubicBezTo>
                <a:cubicBezTo>
                  <a:pt x="246" y="183"/>
                  <a:pt x="252" y="185"/>
                  <a:pt x="262" y="185"/>
                </a:cubicBezTo>
                <a:close/>
              </a:path>
            </a:pathLst>
          </a:custGeom>
          <a:solidFill>
            <a:srgbClr val="8CCCF7"/>
          </a:solidFill>
          <a:ln>
            <a:noFill/>
          </a:ln>
        </p:spPr>
        <p:txBody>
          <a:bodyPr vert="horz" wrap="square" lIns="91440" tIns="45720" rIns="91440" bIns="45720" numCol="1" anchor="t" anchorCtr="0" compatLnSpc="1">
            <a:prstTxWarp prst="textNoShape">
              <a:avLst/>
            </a:prstTxWarp>
          </a:bodyPr>
          <a:lstStyle/>
          <a:p>
            <a:pPr defTabSz="914378"/>
            <a:endParaRPr lang="en-GB">
              <a:solidFill>
                <a:srgbClr val="5E5E5E"/>
              </a:solidFill>
              <a:latin typeface="Arial"/>
              <a:cs typeface="Arial" panose="020B0604020202020204" pitchFamily="34" charset="0"/>
            </a:endParaRPr>
          </a:p>
        </p:txBody>
      </p:sp>
      <p:grpSp>
        <p:nvGrpSpPr>
          <p:cNvPr id="181" name="Group 180">
            <a:extLst>
              <a:ext uri="{FF2B5EF4-FFF2-40B4-BE49-F238E27FC236}">
                <a16:creationId xmlns:a16="http://schemas.microsoft.com/office/drawing/2014/main" id="{44E91A24-7383-4D60-99D6-FF7C0DDC22AF}"/>
              </a:ext>
            </a:extLst>
          </p:cNvPr>
          <p:cNvGrpSpPr>
            <a:grpSpLocks noChangeAspect="1"/>
          </p:cNvGrpSpPr>
          <p:nvPr/>
        </p:nvGrpSpPr>
        <p:grpSpPr>
          <a:xfrm>
            <a:off x="1823836" y="2399331"/>
            <a:ext cx="907844" cy="492912"/>
            <a:chOff x="3185609" y="2068987"/>
            <a:chExt cx="828927" cy="542496"/>
          </a:xfrm>
        </p:grpSpPr>
        <p:pic>
          <p:nvPicPr>
            <p:cNvPr id="183" name="Power-to-gas">
              <a:extLst>
                <a:ext uri="{FF2B5EF4-FFF2-40B4-BE49-F238E27FC236}">
                  <a16:creationId xmlns:a16="http://schemas.microsoft.com/office/drawing/2014/main" id="{A8660494-F7EF-4C8A-BB12-0AB295F22DB9}"/>
                </a:ext>
              </a:extLst>
            </p:cNvPr>
            <p:cNvPicPr>
              <a:picLocks noChangeAspect="1"/>
            </p:cNvPicPr>
            <p:nvPr>
              <p:custDataLst>
                <p:tags r:id="rId17"/>
              </p:custDataLst>
            </p:nvPr>
          </p:nvPicPr>
          <p:blipFill>
            <a:blip r:embed="rId22" cstate="print">
              <a:extLst>
                <a:ext uri="{28A0092B-C50C-407E-A947-70E740481C1C}">
                  <a14:useLocalDpi xmlns:a14="http://schemas.microsoft.com/office/drawing/2010/main" val="0"/>
                </a:ext>
              </a:extLst>
            </a:blip>
            <a:stretch>
              <a:fillRect/>
            </a:stretch>
          </p:blipFill>
          <p:spPr>
            <a:xfrm>
              <a:off x="3436390" y="2068987"/>
              <a:ext cx="375955" cy="339608"/>
            </a:xfrm>
            <a:prstGeom prst="rect">
              <a:avLst/>
            </a:prstGeom>
          </p:spPr>
        </p:pic>
        <p:sp>
          <p:nvSpPr>
            <p:cNvPr id="191" name="TextBox 190">
              <a:extLst>
                <a:ext uri="{FF2B5EF4-FFF2-40B4-BE49-F238E27FC236}">
                  <a16:creationId xmlns:a16="http://schemas.microsoft.com/office/drawing/2014/main" id="{CBC3510C-A65A-423E-9671-AF9E04623DC6}"/>
                </a:ext>
              </a:extLst>
            </p:cNvPr>
            <p:cNvSpPr txBox="1"/>
            <p:nvPr/>
          </p:nvSpPr>
          <p:spPr>
            <a:xfrm>
              <a:off x="3185609" y="2454556"/>
              <a:ext cx="828927" cy="156927"/>
            </a:xfrm>
            <a:prstGeom prst="rect">
              <a:avLst/>
            </a:prstGeom>
            <a:solidFill>
              <a:schemeClr val="bg1"/>
            </a:solidFill>
          </p:spPr>
          <p:txBody>
            <a:bodyPr wrap="square" lIns="36000" tIns="36000" rIns="36000" bIns="36000" rtlCol="0" anchor="ctr">
              <a:noAutofit/>
            </a:bodyPr>
            <a:lstStyle/>
            <a:p>
              <a:pPr algn="ctr" defTabSz="914378">
                <a:lnSpc>
                  <a:spcPct val="110000"/>
                </a:lnSpc>
                <a:spcAft>
                  <a:spcPts val="500"/>
                </a:spcAft>
                <a:buClr>
                  <a:srgbClr val="0078DC"/>
                </a:buClr>
                <a:buSzPct val="110000"/>
              </a:pPr>
              <a:r>
                <a:rPr lang="en-GB" sz="900" dirty="0">
                  <a:solidFill>
                    <a:srgbClr val="0097EE"/>
                  </a:solidFill>
                  <a:latin typeface="Arial"/>
                  <a:cs typeface="Arial" panose="020B0604020202020204" pitchFamily="34" charset="0"/>
                </a:rPr>
                <a:t>HYDROGEN</a:t>
              </a:r>
              <a:endParaRPr lang="en-GB" sz="800" dirty="0">
                <a:solidFill>
                  <a:srgbClr val="0097EE"/>
                </a:solidFill>
                <a:latin typeface="Arial"/>
                <a:cs typeface="Arial" panose="020B0604020202020204" pitchFamily="34" charset="0"/>
              </a:endParaRPr>
            </a:p>
          </p:txBody>
        </p:sp>
      </p:grpSp>
      <p:grpSp>
        <p:nvGrpSpPr>
          <p:cNvPr id="193" name="Group 192">
            <a:extLst>
              <a:ext uri="{FF2B5EF4-FFF2-40B4-BE49-F238E27FC236}">
                <a16:creationId xmlns:a16="http://schemas.microsoft.com/office/drawing/2014/main" id="{D7ECDDE8-8627-41DC-9235-12F9772118D6}"/>
              </a:ext>
            </a:extLst>
          </p:cNvPr>
          <p:cNvGrpSpPr/>
          <p:nvPr/>
        </p:nvGrpSpPr>
        <p:grpSpPr>
          <a:xfrm>
            <a:off x="2001462" y="2870717"/>
            <a:ext cx="552695" cy="180425"/>
            <a:chOff x="1725252" y="1996479"/>
            <a:chExt cx="602694" cy="198576"/>
          </a:xfrm>
        </p:grpSpPr>
        <p:grpSp>
          <p:nvGrpSpPr>
            <p:cNvPr id="194" name="Group 193">
              <a:extLst>
                <a:ext uri="{FF2B5EF4-FFF2-40B4-BE49-F238E27FC236}">
                  <a16:creationId xmlns:a16="http://schemas.microsoft.com/office/drawing/2014/main" id="{2752200B-4F1D-4810-8C08-B7A0B6F775A4}"/>
                </a:ext>
              </a:extLst>
            </p:cNvPr>
            <p:cNvGrpSpPr>
              <a:grpSpLocks noChangeAspect="1"/>
            </p:cNvGrpSpPr>
            <p:nvPr/>
          </p:nvGrpSpPr>
          <p:grpSpPr>
            <a:xfrm>
              <a:off x="1725252" y="2041766"/>
              <a:ext cx="108862" cy="108000"/>
              <a:chOff x="2114968" y="2116045"/>
              <a:chExt cx="362871" cy="360000"/>
            </a:xfrm>
          </p:grpSpPr>
          <p:sp>
            <p:nvSpPr>
              <p:cNvPr id="215" name="Freeform 25">
                <a:extLst>
                  <a:ext uri="{FF2B5EF4-FFF2-40B4-BE49-F238E27FC236}">
                    <a16:creationId xmlns:a16="http://schemas.microsoft.com/office/drawing/2014/main" id="{C7AE823B-A5BD-4ED7-833C-E7A1270B756C}"/>
                  </a:ext>
                </a:extLst>
              </p:cNvPr>
              <p:cNvSpPr>
                <a:spLocks noChangeAspect="1"/>
              </p:cNvSpPr>
              <p:nvPr/>
            </p:nvSpPr>
            <p:spPr bwMode="auto">
              <a:xfrm>
                <a:off x="2114968" y="2116045"/>
                <a:ext cx="362871" cy="360000"/>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rgbClr val="B5D45B"/>
              </a:solidFill>
              <a:ln>
                <a:noFill/>
              </a:ln>
              <a:effectLst/>
            </p:spPr>
            <p:txBody>
              <a:bodyPr vert="horz" wrap="square" lIns="36000" tIns="36000" rIns="36000" bIns="36000" numCol="1" anchor="ctr" anchorCtr="0" compatLnSpc="1">
                <a:prstTxWarp prst="textNoShape">
                  <a:avLst/>
                </a:prstTxWarp>
              </a:bodyPr>
              <a:lstStyle/>
              <a:p>
                <a:pPr algn="ctr" defTabSz="914378">
                  <a:lnSpc>
                    <a:spcPct val="110000"/>
                  </a:lnSpc>
                  <a:spcAft>
                    <a:spcPts val="500"/>
                  </a:spcAft>
                  <a:buClr>
                    <a:srgbClr val="0078DC"/>
                  </a:buClr>
                  <a:buSzPct val="110000"/>
                </a:pPr>
                <a:endParaRPr lang="en-GB" sz="1000">
                  <a:solidFill>
                    <a:srgbClr val="FFFFFF"/>
                  </a:solidFill>
                  <a:latin typeface="Arial"/>
                  <a:cs typeface="Arial" panose="020B0604020202020204" pitchFamily="34" charset="0"/>
                </a:endParaRPr>
              </a:p>
            </p:txBody>
          </p:sp>
          <p:grpSp>
            <p:nvGrpSpPr>
              <p:cNvPr id="218" name="Arrow diagonal up right">
                <a:extLst>
                  <a:ext uri="{FF2B5EF4-FFF2-40B4-BE49-F238E27FC236}">
                    <a16:creationId xmlns:a16="http://schemas.microsoft.com/office/drawing/2014/main" id="{20B1F0D5-D05E-4B87-AD28-FDDFADCC7C29}"/>
                  </a:ext>
                </a:extLst>
              </p:cNvPr>
              <p:cNvGrpSpPr>
                <a:grpSpLocks noChangeAspect="1"/>
              </p:cNvGrpSpPr>
              <p:nvPr>
                <p:custDataLst>
                  <p:tags r:id="rId16"/>
                </p:custDataLst>
              </p:nvPr>
            </p:nvGrpSpPr>
            <p:grpSpPr>
              <a:xfrm>
                <a:off x="2188403" y="2188045"/>
                <a:ext cx="216000" cy="216000"/>
                <a:chOff x="7419256" y="3290901"/>
                <a:chExt cx="488271" cy="488271"/>
              </a:xfrm>
            </p:grpSpPr>
            <p:sp>
              <p:nvSpPr>
                <p:cNvPr id="220" name="AutoShape 29">
                  <a:extLst>
                    <a:ext uri="{FF2B5EF4-FFF2-40B4-BE49-F238E27FC236}">
                      <a16:creationId xmlns:a16="http://schemas.microsoft.com/office/drawing/2014/main" id="{3D40B1B4-C34D-4E20-B7DC-438087EBD008}"/>
                    </a:ext>
                  </a:extLst>
                </p:cNvPr>
                <p:cNvSpPr>
                  <a:spLocks noChangeAspect="1" noChangeArrowheads="1" noTextEdit="1"/>
                </p:cNvSpPr>
                <p:nvPr/>
              </p:nvSpPr>
              <p:spPr bwMode="auto">
                <a:xfrm>
                  <a:off x="7419256" y="3290901"/>
                  <a:ext cx="488271" cy="48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endParaRPr lang="en-GB">
                    <a:solidFill>
                      <a:srgbClr val="5E5E5E"/>
                    </a:solidFill>
                    <a:latin typeface="Arial"/>
                  </a:endParaRPr>
                </a:p>
              </p:txBody>
            </p:sp>
            <p:sp>
              <p:nvSpPr>
                <p:cNvPr id="221" name="Freeform 32">
                  <a:extLst>
                    <a:ext uri="{FF2B5EF4-FFF2-40B4-BE49-F238E27FC236}">
                      <a16:creationId xmlns:a16="http://schemas.microsoft.com/office/drawing/2014/main" id="{FA93B1F7-9AB4-4E06-9209-478CCDB05D2C}"/>
                    </a:ext>
                  </a:extLst>
                </p:cNvPr>
                <p:cNvSpPr>
                  <a:spLocks/>
                </p:cNvSpPr>
                <p:nvPr/>
              </p:nvSpPr>
              <p:spPr bwMode="auto">
                <a:xfrm>
                  <a:off x="7455637" y="3329197"/>
                  <a:ext cx="411679" cy="412637"/>
                </a:xfrm>
                <a:custGeom>
                  <a:avLst/>
                  <a:gdLst>
                    <a:gd name="T0" fmla="*/ 0 w 319"/>
                    <a:gd name="T1" fmla="*/ 268 h 319"/>
                    <a:gd name="T2" fmla="*/ 197 w 319"/>
                    <a:gd name="T3" fmla="*/ 72 h 319"/>
                    <a:gd name="T4" fmla="*/ 52 w 319"/>
                    <a:gd name="T5" fmla="*/ 72 h 319"/>
                    <a:gd name="T6" fmla="*/ 52 w 319"/>
                    <a:gd name="T7" fmla="*/ 0 h 319"/>
                    <a:gd name="T8" fmla="*/ 218 w 319"/>
                    <a:gd name="T9" fmla="*/ 0 h 319"/>
                    <a:gd name="T10" fmla="*/ 319 w 319"/>
                    <a:gd name="T11" fmla="*/ 102 h 319"/>
                    <a:gd name="T12" fmla="*/ 319 w 319"/>
                    <a:gd name="T13" fmla="*/ 268 h 319"/>
                    <a:gd name="T14" fmla="*/ 248 w 319"/>
                    <a:gd name="T15" fmla="*/ 268 h 319"/>
                    <a:gd name="T16" fmla="*/ 248 w 319"/>
                    <a:gd name="T17" fmla="*/ 123 h 319"/>
                    <a:gd name="T18" fmla="*/ 51 w 319"/>
                    <a:gd name="T19" fmla="*/ 319 h 319"/>
                    <a:gd name="T20" fmla="*/ 0 w 319"/>
                    <a:gd name="T21" fmla="*/ 2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19">
                      <a:moveTo>
                        <a:pt x="0" y="268"/>
                      </a:moveTo>
                      <a:cubicBezTo>
                        <a:pt x="197" y="72"/>
                        <a:pt x="197" y="72"/>
                        <a:pt x="197" y="72"/>
                      </a:cubicBezTo>
                      <a:cubicBezTo>
                        <a:pt x="52" y="72"/>
                        <a:pt x="52" y="72"/>
                        <a:pt x="52" y="72"/>
                      </a:cubicBezTo>
                      <a:cubicBezTo>
                        <a:pt x="52" y="0"/>
                        <a:pt x="52" y="0"/>
                        <a:pt x="52" y="0"/>
                      </a:cubicBezTo>
                      <a:cubicBezTo>
                        <a:pt x="218" y="0"/>
                        <a:pt x="218" y="0"/>
                        <a:pt x="218" y="0"/>
                      </a:cubicBezTo>
                      <a:cubicBezTo>
                        <a:pt x="287" y="0"/>
                        <a:pt x="319" y="40"/>
                        <a:pt x="319" y="102"/>
                      </a:cubicBezTo>
                      <a:cubicBezTo>
                        <a:pt x="319" y="268"/>
                        <a:pt x="319" y="268"/>
                        <a:pt x="319" y="268"/>
                      </a:cubicBezTo>
                      <a:cubicBezTo>
                        <a:pt x="248" y="268"/>
                        <a:pt x="248" y="268"/>
                        <a:pt x="248" y="268"/>
                      </a:cubicBezTo>
                      <a:cubicBezTo>
                        <a:pt x="248" y="123"/>
                        <a:pt x="248" y="123"/>
                        <a:pt x="248" y="123"/>
                      </a:cubicBezTo>
                      <a:cubicBezTo>
                        <a:pt x="51" y="319"/>
                        <a:pt x="51" y="319"/>
                        <a:pt x="51" y="319"/>
                      </a:cubicBezTo>
                      <a:lnTo>
                        <a:pt x="0" y="2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en-GB">
                    <a:solidFill>
                      <a:srgbClr val="5E5E5E"/>
                    </a:solidFill>
                    <a:latin typeface="Arial"/>
                  </a:endParaRPr>
                </a:p>
              </p:txBody>
            </p:sp>
          </p:grpSp>
        </p:grpSp>
        <p:sp>
          <p:nvSpPr>
            <p:cNvPr id="210" name="Textfeld 293">
              <a:extLst>
                <a:ext uri="{FF2B5EF4-FFF2-40B4-BE49-F238E27FC236}">
                  <a16:creationId xmlns:a16="http://schemas.microsoft.com/office/drawing/2014/main" id="{BF2F1FD4-1017-42F2-9A64-490689CF4D2A}"/>
                </a:ext>
              </a:extLst>
            </p:cNvPr>
            <p:cNvSpPr txBox="1"/>
            <p:nvPr/>
          </p:nvSpPr>
          <p:spPr>
            <a:xfrm>
              <a:off x="1829640" y="1996479"/>
              <a:ext cx="498306" cy="198576"/>
            </a:xfrm>
            <a:prstGeom prst="rect">
              <a:avLst/>
            </a:prstGeom>
            <a:noFill/>
          </p:spPr>
          <p:txBody>
            <a:bodyPr wrap="square" lIns="36000" tIns="36000" rIns="36000" bIns="36000" rtlCol="0" anchor="ctr">
              <a:spAutoFit/>
            </a:bodyPr>
            <a:lstStyle/>
            <a:p>
              <a:pPr defTabSz="914378"/>
              <a:r>
                <a:rPr lang="de-DE" sz="700">
                  <a:solidFill>
                    <a:srgbClr val="FFFFFF"/>
                  </a:solidFill>
                  <a:latin typeface="Arial"/>
                </a:rPr>
                <a:t>Ramp-</a:t>
              </a:r>
              <a:r>
                <a:rPr lang="de-DE" sz="700" err="1">
                  <a:solidFill>
                    <a:srgbClr val="FFFFFF"/>
                  </a:solidFill>
                  <a:latin typeface="Arial"/>
                </a:rPr>
                <a:t>up</a:t>
              </a:r>
              <a:endParaRPr lang="de-DE" sz="700">
                <a:solidFill>
                  <a:srgbClr val="FFFFFF"/>
                </a:solidFill>
                <a:latin typeface="Arial"/>
              </a:endParaRPr>
            </a:p>
          </p:txBody>
        </p:sp>
      </p:grpSp>
      <p:grpSp>
        <p:nvGrpSpPr>
          <p:cNvPr id="227" name="Group 226">
            <a:extLst>
              <a:ext uri="{FF2B5EF4-FFF2-40B4-BE49-F238E27FC236}">
                <a16:creationId xmlns:a16="http://schemas.microsoft.com/office/drawing/2014/main" id="{62C98AE8-4037-43B4-AAC0-0A36B050973E}"/>
              </a:ext>
            </a:extLst>
          </p:cNvPr>
          <p:cNvGrpSpPr/>
          <p:nvPr/>
        </p:nvGrpSpPr>
        <p:grpSpPr>
          <a:xfrm>
            <a:off x="2002481" y="2160948"/>
            <a:ext cx="552695" cy="180425"/>
            <a:chOff x="1725252" y="1996479"/>
            <a:chExt cx="602694" cy="198576"/>
          </a:xfrm>
        </p:grpSpPr>
        <p:grpSp>
          <p:nvGrpSpPr>
            <p:cNvPr id="247" name="Group 246">
              <a:extLst>
                <a:ext uri="{FF2B5EF4-FFF2-40B4-BE49-F238E27FC236}">
                  <a16:creationId xmlns:a16="http://schemas.microsoft.com/office/drawing/2014/main" id="{E4171927-8242-4909-8640-F76F5C2B27A9}"/>
                </a:ext>
              </a:extLst>
            </p:cNvPr>
            <p:cNvGrpSpPr>
              <a:grpSpLocks noChangeAspect="1"/>
            </p:cNvGrpSpPr>
            <p:nvPr/>
          </p:nvGrpSpPr>
          <p:grpSpPr>
            <a:xfrm>
              <a:off x="1725252" y="2041765"/>
              <a:ext cx="108862" cy="108000"/>
              <a:chOff x="2114968" y="2116042"/>
              <a:chExt cx="362871" cy="360000"/>
            </a:xfrm>
          </p:grpSpPr>
          <p:sp>
            <p:nvSpPr>
              <p:cNvPr id="258" name="Freeform 25">
                <a:extLst>
                  <a:ext uri="{FF2B5EF4-FFF2-40B4-BE49-F238E27FC236}">
                    <a16:creationId xmlns:a16="http://schemas.microsoft.com/office/drawing/2014/main" id="{5B56BD50-7C20-4994-8449-D6BB6A202EC6}"/>
                  </a:ext>
                </a:extLst>
              </p:cNvPr>
              <p:cNvSpPr>
                <a:spLocks noChangeAspect="1"/>
              </p:cNvSpPr>
              <p:nvPr/>
            </p:nvSpPr>
            <p:spPr bwMode="auto">
              <a:xfrm>
                <a:off x="2114968" y="2116042"/>
                <a:ext cx="362871" cy="360000"/>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rgbClr val="B5D45B"/>
              </a:solidFill>
              <a:ln>
                <a:noFill/>
              </a:ln>
              <a:effectLst/>
            </p:spPr>
            <p:txBody>
              <a:bodyPr vert="horz" wrap="square" lIns="36000" tIns="36000" rIns="36000" bIns="36000" numCol="1" anchor="ctr" anchorCtr="0" compatLnSpc="1">
                <a:prstTxWarp prst="textNoShape">
                  <a:avLst/>
                </a:prstTxWarp>
              </a:bodyPr>
              <a:lstStyle/>
              <a:p>
                <a:pPr algn="ctr" defTabSz="914378">
                  <a:lnSpc>
                    <a:spcPct val="110000"/>
                  </a:lnSpc>
                  <a:spcAft>
                    <a:spcPts val="500"/>
                  </a:spcAft>
                  <a:buClr>
                    <a:srgbClr val="0078DC"/>
                  </a:buClr>
                  <a:buSzPct val="110000"/>
                </a:pPr>
                <a:endParaRPr lang="en-GB" sz="1000">
                  <a:solidFill>
                    <a:srgbClr val="FFFFFF"/>
                  </a:solidFill>
                  <a:latin typeface="Arial"/>
                  <a:cs typeface="Arial" panose="020B0604020202020204" pitchFamily="34" charset="0"/>
                </a:endParaRPr>
              </a:p>
            </p:txBody>
          </p:sp>
          <p:grpSp>
            <p:nvGrpSpPr>
              <p:cNvPr id="259" name="Arrow diagonal up right">
                <a:extLst>
                  <a:ext uri="{FF2B5EF4-FFF2-40B4-BE49-F238E27FC236}">
                    <a16:creationId xmlns:a16="http://schemas.microsoft.com/office/drawing/2014/main" id="{6DF7DC43-8D8C-4F2B-BE12-E6E33957591E}"/>
                  </a:ext>
                </a:extLst>
              </p:cNvPr>
              <p:cNvGrpSpPr>
                <a:grpSpLocks noChangeAspect="1"/>
              </p:cNvGrpSpPr>
              <p:nvPr>
                <p:custDataLst>
                  <p:tags r:id="rId15"/>
                </p:custDataLst>
              </p:nvPr>
            </p:nvGrpSpPr>
            <p:grpSpPr>
              <a:xfrm>
                <a:off x="2188403" y="2188045"/>
                <a:ext cx="216000" cy="216000"/>
                <a:chOff x="7419256" y="3290901"/>
                <a:chExt cx="488271" cy="488271"/>
              </a:xfrm>
            </p:grpSpPr>
            <p:sp>
              <p:nvSpPr>
                <p:cNvPr id="260" name="AutoShape 29">
                  <a:extLst>
                    <a:ext uri="{FF2B5EF4-FFF2-40B4-BE49-F238E27FC236}">
                      <a16:creationId xmlns:a16="http://schemas.microsoft.com/office/drawing/2014/main" id="{B082B36A-CBC4-40AF-9D02-B81C625698DF}"/>
                    </a:ext>
                  </a:extLst>
                </p:cNvPr>
                <p:cNvSpPr>
                  <a:spLocks noChangeAspect="1" noChangeArrowheads="1" noTextEdit="1"/>
                </p:cNvSpPr>
                <p:nvPr/>
              </p:nvSpPr>
              <p:spPr bwMode="auto">
                <a:xfrm>
                  <a:off x="7419256" y="3290901"/>
                  <a:ext cx="488271" cy="48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8"/>
                  <a:endParaRPr lang="en-GB">
                    <a:solidFill>
                      <a:srgbClr val="5E5E5E"/>
                    </a:solidFill>
                    <a:latin typeface="Arial"/>
                  </a:endParaRPr>
                </a:p>
              </p:txBody>
            </p:sp>
            <p:sp>
              <p:nvSpPr>
                <p:cNvPr id="261" name="Freeform 32">
                  <a:extLst>
                    <a:ext uri="{FF2B5EF4-FFF2-40B4-BE49-F238E27FC236}">
                      <a16:creationId xmlns:a16="http://schemas.microsoft.com/office/drawing/2014/main" id="{D9BA2F20-6C9B-47CC-BFAC-66B16D4D535B}"/>
                    </a:ext>
                  </a:extLst>
                </p:cNvPr>
                <p:cNvSpPr>
                  <a:spLocks/>
                </p:cNvSpPr>
                <p:nvPr/>
              </p:nvSpPr>
              <p:spPr bwMode="auto">
                <a:xfrm>
                  <a:off x="7455637" y="3329197"/>
                  <a:ext cx="411679" cy="412637"/>
                </a:xfrm>
                <a:custGeom>
                  <a:avLst/>
                  <a:gdLst>
                    <a:gd name="T0" fmla="*/ 0 w 319"/>
                    <a:gd name="T1" fmla="*/ 268 h 319"/>
                    <a:gd name="T2" fmla="*/ 197 w 319"/>
                    <a:gd name="T3" fmla="*/ 72 h 319"/>
                    <a:gd name="T4" fmla="*/ 52 w 319"/>
                    <a:gd name="T5" fmla="*/ 72 h 319"/>
                    <a:gd name="T6" fmla="*/ 52 w 319"/>
                    <a:gd name="T7" fmla="*/ 0 h 319"/>
                    <a:gd name="T8" fmla="*/ 218 w 319"/>
                    <a:gd name="T9" fmla="*/ 0 h 319"/>
                    <a:gd name="T10" fmla="*/ 319 w 319"/>
                    <a:gd name="T11" fmla="*/ 102 h 319"/>
                    <a:gd name="T12" fmla="*/ 319 w 319"/>
                    <a:gd name="T13" fmla="*/ 268 h 319"/>
                    <a:gd name="T14" fmla="*/ 248 w 319"/>
                    <a:gd name="T15" fmla="*/ 268 h 319"/>
                    <a:gd name="T16" fmla="*/ 248 w 319"/>
                    <a:gd name="T17" fmla="*/ 123 h 319"/>
                    <a:gd name="T18" fmla="*/ 51 w 319"/>
                    <a:gd name="T19" fmla="*/ 319 h 319"/>
                    <a:gd name="T20" fmla="*/ 0 w 319"/>
                    <a:gd name="T21" fmla="*/ 2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19">
                      <a:moveTo>
                        <a:pt x="0" y="268"/>
                      </a:moveTo>
                      <a:cubicBezTo>
                        <a:pt x="197" y="72"/>
                        <a:pt x="197" y="72"/>
                        <a:pt x="197" y="72"/>
                      </a:cubicBezTo>
                      <a:cubicBezTo>
                        <a:pt x="52" y="72"/>
                        <a:pt x="52" y="72"/>
                        <a:pt x="52" y="72"/>
                      </a:cubicBezTo>
                      <a:cubicBezTo>
                        <a:pt x="52" y="0"/>
                        <a:pt x="52" y="0"/>
                        <a:pt x="52" y="0"/>
                      </a:cubicBezTo>
                      <a:cubicBezTo>
                        <a:pt x="218" y="0"/>
                        <a:pt x="218" y="0"/>
                        <a:pt x="218" y="0"/>
                      </a:cubicBezTo>
                      <a:cubicBezTo>
                        <a:pt x="287" y="0"/>
                        <a:pt x="319" y="40"/>
                        <a:pt x="319" y="102"/>
                      </a:cubicBezTo>
                      <a:cubicBezTo>
                        <a:pt x="319" y="268"/>
                        <a:pt x="319" y="268"/>
                        <a:pt x="319" y="268"/>
                      </a:cubicBezTo>
                      <a:cubicBezTo>
                        <a:pt x="248" y="268"/>
                        <a:pt x="248" y="268"/>
                        <a:pt x="248" y="268"/>
                      </a:cubicBezTo>
                      <a:cubicBezTo>
                        <a:pt x="248" y="123"/>
                        <a:pt x="248" y="123"/>
                        <a:pt x="248" y="123"/>
                      </a:cubicBezTo>
                      <a:cubicBezTo>
                        <a:pt x="51" y="319"/>
                        <a:pt x="51" y="319"/>
                        <a:pt x="51" y="319"/>
                      </a:cubicBezTo>
                      <a:lnTo>
                        <a:pt x="0" y="2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endParaRPr lang="en-GB">
                    <a:solidFill>
                      <a:srgbClr val="5E5E5E"/>
                    </a:solidFill>
                    <a:latin typeface="Arial"/>
                  </a:endParaRPr>
                </a:p>
              </p:txBody>
            </p:sp>
          </p:grpSp>
        </p:grpSp>
        <p:sp>
          <p:nvSpPr>
            <p:cNvPr id="248" name="Textfeld 293">
              <a:extLst>
                <a:ext uri="{FF2B5EF4-FFF2-40B4-BE49-F238E27FC236}">
                  <a16:creationId xmlns:a16="http://schemas.microsoft.com/office/drawing/2014/main" id="{3194C5CD-7C75-48FE-A855-7747DD502A38}"/>
                </a:ext>
              </a:extLst>
            </p:cNvPr>
            <p:cNvSpPr txBox="1"/>
            <p:nvPr/>
          </p:nvSpPr>
          <p:spPr>
            <a:xfrm>
              <a:off x="1829640" y="1996479"/>
              <a:ext cx="498306" cy="198576"/>
            </a:xfrm>
            <a:prstGeom prst="rect">
              <a:avLst/>
            </a:prstGeom>
            <a:noFill/>
          </p:spPr>
          <p:txBody>
            <a:bodyPr wrap="square" lIns="36000" tIns="36000" rIns="36000" bIns="36000" rtlCol="0" anchor="ctr">
              <a:spAutoFit/>
            </a:bodyPr>
            <a:lstStyle/>
            <a:p>
              <a:pPr defTabSz="914378"/>
              <a:r>
                <a:rPr lang="de-DE" sz="700">
                  <a:solidFill>
                    <a:srgbClr val="FFFFFF"/>
                  </a:solidFill>
                  <a:latin typeface="Arial"/>
                </a:rPr>
                <a:t>Ramp-</a:t>
              </a:r>
              <a:r>
                <a:rPr lang="de-DE" sz="700" err="1">
                  <a:solidFill>
                    <a:srgbClr val="FFFFFF"/>
                  </a:solidFill>
                  <a:latin typeface="Arial"/>
                </a:rPr>
                <a:t>up</a:t>
              </a:r>
              <a:endParaRPr lang="de-DE" sz="700">
                <a:solidFill>
                  <a:srgbClr val="FFFFFF"/>
                </a:solidFill>
                <a:latin typeface="Arial"/>
              </a:endParaRPr>
            </a:p>
          </p:txBody>
        </p:sp>
      </p:grpSp>
      <p:grpSp>
        <p:nvGrpSpPr>
          <p:cNvPr id="279" name="Group 278">
            <a:extLst>
              <a:ext uri="{FF2B5EF4-FFF2-40B4-BE49-F238E27FC236}">
                <a16:creationId xmlns:a16="http://schemas.microsoft.com/office/drawing/2014/main" id="{F510A615-079D-4A3A-A2DA-F57C7547C33A}"/>
              </a:ext>
            </a:extLst>
          </p:cNvPr>
          <p:cNvGrpSpPr>
            <a:grpSpLocks noChangeAspect="1"/>
          </p:cNvGrpSpPr>
          <p:nvPr/>
        </p:nvGrpSpPr>
        <p:grpSpPr>
          <a:xfrm>
            <a:off x="576482" y="3479552"/>
            <a:ext cx="1013688" cy="725149"/>
            <a:chOff x="553592" y="2930934"/>
            <a:chExt cx="1105390" cy="798095"/>
          </a:xfrm>
        </p:grpSpPr>
        <p:sp>
          <p:nvSpPr>
            <p:cNvPr id="280" name="TextBox 279">
              <a:extLst>
                <a:ext uri="{FF2B5EF4-FFF2-40B4-BE49-F238E27FC236}">
                  <a16:creationId xmlns:a16="http://schemas.microsoft.com/office/drawing/2014/main" id="{0BED27FC-707C-463B-B565-41F68AA32C1A}"/>
                </a:ext>
              </a:extLst>
            </p:cNvPr>
            <p:cNvSpPr txBox="1"/>
            <p:nvPr/>
          </p:nvSpPr>
          <p:spPr>
            <a:xfrm>
              <a:off x="553592" y="3437187"/>
              <a:ext cx="1105390" cy="142211"/>
            </a:xfrm>
            <a:prstGeom prst="rect">
              <a:avLst/>
            </a:prstGeom>
            <a:solidFill>
              <a:schemeClr val="bg1"/>
            </a:solidFill>
          </p:spPr>
          <p:txBody>
            <a:bodyPr wrap="square" lIns="36000" tIns="36000" rIns="36000" bIns="36000" rtlCol="0" anchor="ctr">
              <a:noAutofit/>
            </a:bodyPr>
            <a:lstStyle/>
            <a:p>
              <a:pPr algn="ctr" defTabSz="914378">
                <a:lnSpc>
                  <a:spcPct val="110000"/>
                </a:lnSpc>
                <a:spcAft>
                  <a:spcPts val="500"/>
                </a:spcAft>
                <a:buClr>
                  <a:srgbClr val="0078DC"/>
                </a:buClr>
                <a:buSzPct val="110000"/>
              </a:pPr>
              <a:r>
                <a:rPr lang="en-GB" sz="900" dirty="0">
                  <a:solidFill>
                    <a:srgbClr val="0097EE"/>
                  </a:solidFill>
                  <a:latin typeface="Arial"/>
                  <a:cs typeface="Arial" panose="020B0604020202020204" pitchFamily="34" charset="0"/>
                </a:rPr>
                <a:t>NUCLEAR</a:t>
              </a:r>
              <a:endParaRPr lang="en-GB" sz="700" dirty="0">
                <a:solidFill>
                  <a:srgbClr val="0097EE"/>
                </a:solidFill>
                <a:latin typeface="Arial"/>
                <a:cs typeface="Arial" panose="020B0604020202020204" pitchFamily="34" charset="0"/>
              </a:endParaRPr>
            </a:p>
          </p:txBody>
        </p:sp>
        <p:pic>
          <p:nvPicPr>
            <p:cNvPr id="281" name="Nuclear power plant">
              <a:extLst>
                <a:ext uri="{FF2B5EF4-FFF2-40B4-BE49-F238E27FC236}">
                  <a16:creationId xmlns:a16="http://schemas.microsoft.com/office/drawing/2014/main" id="{49B4EF25-A292-44BE-AC91-DB056868CE4F}"/>
                </a:ext>
              </a:extLst>
            </p:cNvPr>
            <p:cNvPicPr>
              <a:picLocks noChangeAspect="1" noChangeArrowheads="1"/>
            </p:cNvPicPr>
            <p:nvPr>
              <p:custDataLst>
                <p:tags r:id="rId14"/>
              </p:custDataLst>
            </p:nvPr>
          </p:nvPicPr>
          <p:blipFill rotWithShape="1">
            <a:blip r:embed="rId23" cstate="print">
              <a:extLst>
                <a:ext uri="{28A0092B-C50C-407E-A947-70E740481C1C}">
                  <a14:useLocalDpi xmlns:a14="http://schemas.microsoft.com/office/drawing/2010/main" val="0"/>
                </a:ext>
              </a:extLst>
            </a:blip>
            <a:srcRect b="9422"/>
            <a:stretch/>
          </p:blipFill>
          <p:spPr bwMode="auto">
            <a:xfrm>
              <a:off x="629311" y="2930934"/>
              <a:ext cx="59616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2" name="Rectangle: Rounded Corners 281">
              <a:extLst>
                <a:ext uri="{FF2B5EF4-FFF2-40B4-BE49-F238E27FC236}">
                  <a16:creationId xmlns:a16="http://schemas.microsoft.com/office/drawing/2014/main" id="{9430144F-D158-47E1-B035-6458FF409FD5}"/>
                </a:ext>
              </a:extLst>
            </p:cNvPr>
            <p:cNvSpPr/>
            <p:nvPr/>
          </p:nvSpPr>
          <p:spPr>
            <a:xfrm>
              <a:off x="585512" y="3609610"/>
              <a:ext cx="461140"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917199" hangingPunct="0"/>
              <a:r>
                <a:rPr lang="en-GB" sz="800">
                  <a:solidFill>
                    <a:srgbClr val="FFFFFF"/>
                  </a:solidFill>
                  <a:latin typeface="Arial"/>
                  <a:sym typeface="Helvetica Neue Medium"/>
                </a:rPr>
                <a:t>1.4 GW</a:t>
              </a:r>
            </a:p>
          </p:txBody>
        </p:sp>
      </p:grpSp>
      <p:grpSp>
        <p:nvGrpSpPr>
          <p:cNvPr id="283" name="Group 282">
            <a:extLst>
              <a:ext uri="{FF2B5EF4-FFF2-40B4-BE49-F238E27FC236}">
                <a16:creationId xmlns:a16="http://schemas.microsoft.com/office/drawing/2014/main" id="{56DEDAE0-EA71-406C-AA61-6A2841019C1A}"/>
              </a:ext>
            </a:extLst>
          </p:cNvPr>
          <p:cNvGrpSpPr>
            <a:grpSpLocks noChangeAspect="1"/>
          </p:cNvGrpSpPr>
          <p:nvPr/>
        </p:nvGrpSpPr>
        <p:grpSpPr>
          <a:xfrm>
            <a:off x="576482" y="2992545"/>
            <a:ext cx="1019431" cy="524161"/>
            <a:chOff x="1729038" y="2753066"/>
            <a:chExt cx="967183" cy="576889"/>
          </a:xfrm>
        </p:grpSpPr>
        <p:pic>
          <p:nvPicPr>
            <p:cNvPr id="284" name="Gas-fired-power-plant" descr="Ein Bild, das Anzeige enthält.&#10;&#10;Automatisch generierte Beschreibung">
              <a:extLst>
                <a:ext uri="{FF2B5EF4-FFF2-40B4-BE49-F238E27FC236}">
                  <a16:creationId xmlns:a16="http://schemas.microsoft.com/office/drawing/2014/main" id="{80232D2E-E45E-42AC-A39D-E4D6B802D438}"/>
                </a:ext>
              </a:extLst>
            </p:cNvPr>
            <p:cNvPicPr>
              <a:picLocks noChangeAspect="1"/>
            </p:cNvPicPr>
            <p:nvPr>
              <p:custDataLst>
                <p:tags r:id="rId13"/>
              </p:custDataLst>
            </p:nvPr>
          </p:nvPicPr>
          <p:blipFill>
            <a:blip r:embed="rId24" cstate="print">
              <a:extLst>
                <a:ext uri="{28A0092B-C50C-407E-A947-70E740481C1C}">
                  <a14:useLocalDpi xmlns:a14="http://schemas.microsoft.com/office/drawing/2010/main" val="0"/>
                </a:ext>
              </a:extLst>
            </a:blip>
            <a:stretch>
              <a:fillRect/>
            </a:stretch>
          </p:blipFill>
          <p:spPr>
            <a:xfrm>
              <a:off x="1752466" y="2753066"/>
              <a:ext cx="549038" cy="252000"/>
            </a:xfrm>
            <a:prstGeom prst="rect">
              <a:avLst/>
            </a:prstGeom>
          </p:spPr>
        </p:pic>
        <p:sp>
          <p:nvSpPr>
            <p:cNvPr id="285" name="TextBox 284">
              <a:extLst>
                <a:ext uri="{FF2B5EF4-FFF2-40B4-BE49-F238E27FC236}">
                  <a16:creationId xmlns:a16="http://schemas.microsoft.com/office/drawing/2014/main" id="{2B25A1F9-D6BF-4FC1-9871-F5DBA64E3550}"/>
                </a:ext>
              </a:extLst>
            </p:cNvPr>
            <p:cNvSpPr txBox="1"/>
            <p:nvPr/>
          </p:nvSpPr>
          <p:spPr>
            <a:xfrm>
              <a:off x="1729038" y="3049286"/>
              <a:ext cx="967183" cy="131314"/>
            </a:xfrm>
            <a:prstGeom prst="rect">
              <a:avLst/>
            </a:prstGeom>
            <a:solidFill>
              <a:schemeClr val="bg1"/>
            </a:solidFill>
          </p:spPr>
          <p:txBody>
            <a:bodyPr wrap="square" lIns="36000" tIns="36000" rIns="36000" bIns="36000" rtlCol="0" anchor="ctr">
              <a:noAutofit/>
            </a:bodyPr>
            <a:lstStyle/>
            <a:p>
              <a:pPr algn="ctr" defTabSz="914378">
                <a:lnSpc>
                  <a:spcPct val="110000"/>
                </a:lnSpc>
                <a:spcAft>
                  <a:spcPts val="500"/>
                </a:spcAft>
                <a:buClr>
                  <a:srgbClr val="0078DC"/>
                </a:buClr>
                <a:buSzPct val="110000"/>
              </a:pPr>
              <a:r>
                <a:rPr lang="en-GB" sz="900" dirty="0">
                  <a:solidFill>
                    <a:srgbClr val="0097EE"/>
                  </a:solidFill>
                  <a:latin typeface="Arial"/>
                  <a:cs typeface="Arial" panose="020B0604020202020204" pitchFamily="34" charset="0"/>
                </a:rPr>
                <a:t>GAS-FIRED</a:t>
              </a:r>
            </a:p>
          </p:txBody>
        </p:sp>
        <p:sp>
          <p:nvSpPr>
            <p:cNvPr id="286" name="Rectangle: Rounded Corners 285">
              <a:extLst>
                <a:ext uri="{FF2B5EF4-FFF2-40B4-BE49-F238E27FC236}">
                  <a16:creationId xmlns:a16="http://schemas.microsoft.com/office/drawing/2014/main" id="{AEA13D87-F51A-48AF-9897-B346D5FE3686}"/>
                </a:ext>
              </a:extLst>
            </p:cNvPr>
            <p:cNvSpPr/>
            <p:nvPr/>
          </p:nvSpPr>
          <p:spPr>
            <a:xfrm>
              <a:off x="1747340" y="3210536"/>
              <a:ext cx="356002"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917199" hangingPunct="0"/>
              <a:r>
                <a:rPr lang="en-GB" sz="800">
                  <a:solidFill>
                    <a:srgbClr val="FFFFFF"/>
                  </a:solidFill>
                  <a:latin typeface="Arial"/>
                  <a:sym typeface="Helvetica Neue Medium"/>
                </a:rPr>
                <a:t>8.4 GW</a:t>
              </a:r>
            </a:p>
          </p:txBody>
        </p:sp>
      </p:grpSp>
      <p:grpSp>
        <p:nvGrpSpPr>
          <p:cNvPr id="287" name="Group 286">
            <a:extLst>
              <a:ext uri="{FF2B5EF4-FFF2-40B4-BE49-F238E27FC236}">
                <a16:creationId xmlns:a16="http://schemas.microsoft.com/office/drawing/2014/main" id="{224F20C9-F7A3-4ECE-9CEF-88ADA64462CB}"/>
              </a:ext>
            </a:extLst>
          </p:cNvPr>
          <p:cNvGrpSpPr>
            <a:grpSpLocks noChangeAspect="1"/>
          </p:cNvGrpSpPr>
          <p:nvPr/>
        </p:nvGrpSpPr>
        <p:grpSpPr>
          <a:xfrm>
            <a:off x="576482" y="2408585"/>
            <a:ext cx="1006571" cy="488614"/>
            <a:chOff x="605155" y="1574674"/>
            <a:chExt cx="983518" cy="537766"/>
          </a:xfrm>
        </p:grpSpPr>
        <p:sp>
          <p:nvSpPr>
            <p:cNvPr id="288" name="TextBox 287">
              <a:extLst>
                <a:ext uri="{FF2B5EF4-FFF2-40B4-BE49-F238E27FC236}">
                  <a16:creationId xmlns:a16="http://schemas.microsoft.com/office/drawing/2014/main" id="{9E4CFF3C-E3B6-4E2F-8047-A10E1B789A91}"/>
                </a:ext>
              </a:extLst>
            </p:cNvPr>
            <p:cNvSpPr txBox="1"/>
            <p:nvPr/>
          </p:nvSpPr>
          <p:spPr>
            <a:xfrm>
              <a:off x="605155" y="1829928"/>
              <a:ext cx="983518" cy="137241"/>
            </a:xfrm>
            <a:prstGeom prst="rect">
              <a:avLst/>
            </a:prstGeom>
            <a:solidFill>
              <a:schemeClr val="bg1"/>
            </a:solidFill>
          </p:spPr>
          <p:txBody>
            <a:bodyPr wrap="square" lIns="36000" tIns="36000" rIns="36000" bIns="36000" rtlCol="0" anchor="ctr">
              <a:noAutofit/>
            </a:bodyPr>
            <a:lstStyle/>
            <a:p>
              <a:pPr algn="ctr" defTabSz="914378">
                <a:lnSpc>
                  <a:spcPct val="110000"/>
                </a:lnSpc>
                <a:spcAft>
                  <a:spcPts val="500"/>
                </a:spcAft>
                <a:buClr>
                  <a:srgbClr val="0078DC"/>
                </a:buClr>
                <a:buSzPct val="110000"/>
              </a:pPr>
              <a:r>
                <a:rPr lang="en-GB" sz="900" dirty="0">
                  <a:solidFill>
                    <a:srgbClr val="0097EE"/>
                  </a:solidFill>
                  <a:latin typeface="Arial"/>
                  <a:cs typeface="Arial" panose="020B0604020202020204" pitchFamily="34" charset="0"/>
                </a:rPr>
                <a:t>COAL-FIRED</a:t>
              </a:r>
            </a:p>
          </p:txBody>
        </p:sp>
        <p:pic>
          <p:nvPicPr>
            <p:cNvPr id="289" name="Coal-fired-power-plant" descr="Ein Bild, das Gebäude, Tisch, Schild, Zeichnung enthält.&#10;&#10;Automatisch generierte Beschreibung">
              <a:extLst>
                <a:ext uri="{FF2B5EF4-FFF2-40B4-BE49-F238E27FC236}">
                  <a16:creationId xmlns:a16="http://schemas.microsoft.com/office/drawing/2014/main" id="{83BD6216-FBD0-499A-A18F-497A16C263F9}"/>
                </a:ext>
              </a:extLst>
            </p:cNvPr>
            <p:cNvPicPr>
              <a:picLocks noChangeAspect="1"/>
            </p:cNvPicPr>
            <p:nvPr>
              <p:custDataLst>
                <p:tags r:id="rId12"/>
              </p:custDataLst>
            </p:nvPr>
          </p:nvPicPr>
          <p:blipFill>
            <a:blip r:embed="rId25" cstate="print">
              <a:extLst>
                <a:ext uri="{28A0092B-C50C-407E-A947-70E740481C1C}">
                  <a14:useLocalDpi xmlns:a14="http://schemas.microsoft.com/office/drawing/2010/main" val="0"/>
                </a:ext>
              </a:extLst>
            </a:blip>
            <a:stretch>
              <a:fillRect/>
            </a:stretch>
          </p:blipFill>
          <p:spPr>
            <a:xfrm>
              <a:off x="710130" y="1574674"/>
              <a:ext cx="420501" cy="216000"/>
            </a:xfrm>
            <a:prstGeom prst="rect">
              <a:avLst/>
            </a:prstGeom>
          </p:spPr>
        </p:pic>
        <p:sp>
          <p:nvSpPr>
            <p:cNvPr id="290" name="Rectangle: Rounded Corners 289">
              <a:extLst>
                <a:ext uri="{FF2B5EF4-FFF2-40B4-BE49-F238E27FC236}">
                  <a16:creationId xmlns:a16="http://schemas.microsoft.com/office/drawing/2014/main" id="{932DBED8-271B-47F8-87AD-08628C4B7063}"/>
                </a:ext>
              </a:extLst>
            </p:cNvPr>
            <p:cNvSpPr/>
            <p:nvPr/>
          </p:nvSpPr>
          <p:spPr>
            <a:xfrm>
              <a:off x="632975" y="1993021"/>
              <a:ext cx="358113"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917199" hangingPunct="0"/>
              <a:r>
                <a:rPr lang="en-GB" sz="800">
                  <a:solidFill>
                    <a:srgbClr val="FFFFFF"/>
                  </a:solidFill>
                  <a:latin typeface="Arial"/>
                  <a:sym typeface="Helvetica Neue Medium"/>
                </a:rPr>
                <a:t>6.3 GW</a:t>
              </a:r>
              <a:endParaRPr lang="en-GB" sz="800" baseline="30000">
                <a:solidFill>
                  <a:srgbClr val="FFFFFF"/>
                </a:solidFill>
                <a:latin typeface="Arial"/>
                <a:sym typeface="Helvetica Neue Medium"/>
              </a:endParaRPr>
            </a:p>
          </p:txBody>
        </p:sp>
      </p:grpSp>
      <p:grpSp>
        <p:nvGrpSpPr>
          <p:cNvPr id="291" name="Group 290">
            <a:extLst>
              <a:ext uri="{FF2B5EF4-FFF2-40B4-BE49-F238E27FC236}">
                <a16:creationId xmlns:a16="http://schemas.microsoft.com/office/drawing/2014/main" id="{F94DE4ED-C4C7-4487-866D-B0762161225D}"/>
              </a:ext>
            </a:extLst>
          </p:cNvPr>
          <p:cNvGrpSpPr>
            <a:grpSpLocks noChangeAspect="1"/>
          </p:cNvGrpSpPr>
          <p:nvPr/>
        </p:nvGrpSpPr>
        <p:grpSpPr>
          <a:xfrm>
            <a:off x="576482" y="1651954"/>
            <a:ext cx="991379" cy="653271"/>
            <a:chOff x="563815" y="2175653"/>
            <a:chExt cx="1081064" cy="718986"/>
          </a:xfrm>
        </p:grpSpPr>
        <p:sp>
          <p:nvSpPr>
            <p:cNvPr id="292" name="TextBox 291">
              <a:extLst>
                <a:ext uri="{FF2B5EF4-FFF2-40B4-BE49-F238E27FC236}">
                  <a16:creationId xmlns:a16="http://schemas.microsoft.com/office/drawing/2014/main" id="{D4178B1F-9037-4CA2-866E-EDD3E08580FB}"/>
                </a:ext>
              </a:extLst>
            </p:cNvPr>
            <p:cNvSpPr txBox="1"/>
            <p:nvPr/>
          </p:nvSpPr>
          <p:spPr>
            <a:xfrm>
              <a:off x="563815" y="2605856"/>
              <a:ext cx="1081064" cy="149118"/>
            </a:xfrm>
            <a:prstGeom prst="rect">
              <a:avLst/>
            </a:prstGeom>
            <a:solidFill>
              <a:schemeClr val="bg1"/>
            </a:solidFill>
          </p:spPr>
          <p:txBody>
            <a:bodyPr wrap="square" lIns="36000" tIns="36000" rIns="36000" bIns="36000" rtlCol="0" anchor="ctr">
              <a:noAutofit/>
            </a:bodyPr>
            <a:lstStyle/>
            <a:p>
              <a:pPr algn="ctr" defTabSz="914378">
                <a:lnSpc>
                  <a:spcPct val="110000"/>
                </a:lnSpc>
                <a:spcAft>
                  <a:spcPts val="500"/>
                </a:spcAft>
                <a:buClr>
                  <a:srgbClr val="0078DC"/>
                </a:buClr>
                <a:buSzPct val="110000"/>
              </a:pPr>
              <a:r>
                <a:rPr lang="en-GB" sz="900" dirty="0">
                  <a:solidFill>
                    <a:srgbClr val="0097EE"/>
                  </a:solidFill>
                  <a:latin typeface="Arial"/>
                  <a:cs typeface="Arial" panose="020B0604020202020204" pitchFamily="34" charset="0"/>
                </a:rPr>
                <a:t>HYDROPOWER</a:t>
              </a:r>
              <a:endParaRPr lang="en-GB" sz="700" dirty="0">
                <a:solidFill>
                  <a:srgbClr val="0097EE"/>
                </a:solidFill>
                <a:latin typeface="Arial"/>
                <a:cs typeface="Arial" panose="020B0604020202020204" pitchFamily="34" charset="0"/>
              </a:endParaRPr>
            </a:p>
          </p:txBody>
        </p:sp>
        <p:pic>
          <p:nvPicPr>
            <p:cNvPr id="293" name="Hydroelectric plant">
              <a:extLst>
                <a:ext uri="{FF2B5EF4-FFF2-40B4-BE49-F238E27FC236}">
                  <a16:creationId xmlns:a16="http://schemas.microsoft.com/office/drawing/2014/main" id="{45EF7E46-2610-4F6D-A634-A3E96BB6486B}"/>
                </a:ext>
              </a:extLst>
            </p:cNvPr>
            <p:cNvPicPr>
              <a:picLocks noChangeAspect="1" noChangeArrowheads="1"/>
            </p:cNvPicPr>
            <p:nvPr>
              <p:custDataLst>
                <p:tags r:id="rId11"/>
              </p:custDataLst>
            </p:nvPr>
          </p:nvPicPr>
          <p:blipFill rotWithShape="1">
            <a:blip r:embed="rId26" cstate="print">
              <a:extLst>
                <a:ext uri="{28A0092B-C50C-407E-A947-70E740481C1C}">
                  <a14:useLocalDpi xmlns:a14="http://schemas.microsoft.com/office/drawing/2010/main" val="0"/>
                </a:ext>
              </a:extLst>
            </a:blip>
            <a:srcRect b="14137"/>
            <a:stretch/>
          </p:blipFill>
          <p:spPr bwMode="auto">
            <a:xfrm>
              <a:off x="758471" y="2175653"/>
              <a:ext cx="503125"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4" name="Rectangle: Rounded Corners 293">
              <a:extLst>
                <a:ext uri="{FF2B5EF4-FFF2-40B4-BE49-F238E27FC236}">
                  <a16:creationId xmlns:a16="http://schemas.microsoft.com/office/drawing/2014/main" id="{AB6BD6FE-FF67-4188-A3AB-6954C0BA3F49}"/>
                </a:ext>
              </a:extLst>
            </p:cNvPr>
            <p:cNvSpPr/>
            <p:nvPr/>
          </p:nvSpPr>
          <p:spPr>
            <a:xfrm>
              <a:off x="665132" y="2775220"/>
              <a:ext cx="458233"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917199" hangingPunct="0"/>
              <a:r>
                <a:rPr lang="en-GB" sz="800">
                  <a:solidFill>
                    <a:srgbClr val="FFFFFF"/>
                  </a:solidFill>
                  <a:latin typeface="Arial"/>
                  <a:sym typeface="Helvetica Neue Medium"/>
                </a:rPr>
                <a:t>3.6 GW</a:t>
              </a:r>
            </a:p>
          </p:txBody>
        </p:sp>
      </p:grpSp>
      <p:grpSp>
        <p:nvGrpSpPr>
          <p:cNvPr id="34" name="Group 33">
            <a:extLst>
              <a:ext uri="{FF2B5EF4-FFF2-40B4-BE49-F238E27FC236}">
                <a16:creationId xmlns:a16="http://schemas.microsoft.com/office/drawing/2014/main" id="{D93F6629-A4C9-45F6-8746-251F4FD9A94B}"/>
              </a:ext>
            </a:extLst>
          </p:cNvPr>
          <p:cNvGrpSpPr>
            <a:grpSpLocks noChangeAspect="1"/>
          </p:cNvGrpSpPr>
          <p:nvPr/>
        </p:nvGrpSpPr>
        <p:grpSpPr>
          <a:xfrm>
            <a:off x="3086885" y="2162886"/>
            <a:ext cx="1108209" cy="557128"/>
            <a:chOff x="2525353" y="2038053"/>
            <a:chExt cx="1208464" cy="613172"/>
          </a:xfrm>
        </p:grpSpPr>
        <p:grpSp>
          <p:nvGrpSpPr>
            <p:cNvPr id="295" name="Group 294">
              <a:extLst>
                <a:ext uri="{FF2B5EF4-FFF2-40B4-BE49-F238E27FC236}">
                  <a16:creationId xmlns:a16="http://schemas.microsoft.com/office/drawing/2014/main" id="{94D08850-49DD-4B2C-8CDC-3AC0B265EB95}"/>
                </a:ext>
              </a:extLst>
            </p:cNvPr>
            <p:cNvGrpSpPr/>
            <p:nvPr/>
          </p:nvGrpSpPr>
          <p:grpSpPr>
            <a:xfrm>
              <a:off x="2525353" y="2372122"/>
              <a:ext cx="1208464" cy="279103"/>
              <a:chOff x="2795394" y="2919012"/>
              <a:chExt cx="1208464" cy="279103"/>
            </a:xfrm>
          </p:grpSpPr>
          <p:sp>
            <p:nvSpPr>
              <p:cNvPr id="298" name="TextBox 297">
                <a:extLst>
                  <a:ext uri="{FF2B5EF4-FFF2-40B4-BE49-F238E27FC236}">
                    <a16:creationId xmlns:a16="http://schemas.microsoft.com/office/drawing/2014/main" id="{61553AD7-1148-4640-9FCC-FB7ED75A3FF8}"/>
                  </a:ext>
                </a:extLst>
              </p:cNvPr>
              <p:cNvSpPr txBox="1"/>
              <p:nvPr/>
            </p:nvSpPr>
            <p:spPr>
              <a:xfrm>
                <a:off x="2795394" y="2919012"/>
                <a:ext cx="1208464" cy="134221"/>
              </a:xfrm>
              <a:prstGeom prst="rect">
                <a:avLst/>
              </a:prstGeom>
              <a:solidFill>
                <a:schemeClr val="bg1"/>
              </a:solidFill>
            </p:spPr>
            <p:txBody>
              <a:bodyPr wrap="square" lIns="36000" tIns="36000" rIns="36000" bIns="36000" rtlCol="0" anchor="ctr">
                <a:noAutofit/>
              </a:bodyPr>
              <a:lstStyle/>
              <a:p>
                <a:pPr algn="ctr" defTabSz="914378">
                  <a:lnSpc>
                    <a:spcPct val="110000"/>
                  </a:lnSpc>
                  <a:spcAft>
                    <a:spcPts val="500"/>
                  </a:spcAft>
                  <a:buClr>
                    <a:srgbClr val="0078DC"/>
                  </a:buClr>
                  <a:buSzPct val="110000"/>
                </a:pPr>
                <a:r>
                  <a:rPr lang="en-GB" sz="900" dirty="0">
                    <a:solidFill>
                      <a:srgbClr val="0097EE"/>
                    </a:solidFill>
                    <a:latin typeface="Arial"/>
                    <a:cs typeface="Arial" panose="020B0604020202020204" pitchFamily="34" charset="0"/>
                  </a:rPr>
                  <a:t>GAS STORAGE</a:t>
                </a:r>
              </a:p>
            </p:txBody>
          </p:sp>
          <p:sp>
            <p:nvSpPr>
              <p:cNvPr id="297" name="Rectangle: Rounded Corners 296">
                <a:extLst>
                  <a:ext uri="{FF2B5EF4-FFF2-40B4-BE49-F238E27FC236}">
                    <a16:creationId xmlns:a16="http://schemas.microsoft.com/office/drawing/2014/main" id="{97AADEEF-9F4C-4CBD-B56D-BC09E1552914}"/>
                  </a:ext>
                </a:extLst>
              </p:cNvPr>
              <p:cNvSpPr/>
              <p:nvPr/>
            </p:nvSpPr>
            <p:spPr>
              <a:xfrm>
                <a:off x="2937787" y="3078696"/>
                <a:ext cx="459387"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917199" hangingPunct="0"/>
                <a:r>
                  <a:rPr lang="en-GB" sz="800">
                    <a:solidFill>
                      <a:srgbClr val="FFFFFF"/>
                    </a:solidFill>
                    <a:latin typeface="Arial"/>
                    <a:sym typeface="Helvetica Neue Medium"/>
                  </a:rPr>
                  <a:t>7.4 </a:t>
                </a:r>
                <a:r>
                  <a:rPr lang="en-GB" sz="800" err="1">
                    <a:solidFill>
                      <a:srgbClr val="FFFFFF"/>
                    </a:solidFill>
                    <a:latin typeface="Arial"/>
                    <a:sym typeface="Helvetica Neue Medium"/>
                  </a:rPr>
                  <a:t>bcm</a:t>
                </a:r>
                <a:endParaRPr lang="en-GB" sz="800">
                  <a:solidFill>
                    <a:srgbClr val="FFFFFF"/>
                  </a:solidFill>
                  <a:latin typeface="Arial"/>
                  <a:sym typeface="Helvetica Neue Medium"/>
                </a:endParaRPr>
              </a:p>
            </p:txBody>
          </p:sp>
        </p:grpSp>
        <p:pic>
          <p:nvPicPr>
            <p:cNvPr id="300" name="Picture 299">
              <a:extLst>
                <a:ext uri="{FF2B5EF4-FFF2-40B4-BE49-F238E27FC236}">
                  <a16:creationId xmlns:a16="http://schemas.microsoft.com/office/drawing/2014/main" id="{990E924F-70DE-4AF9-808A-7BD3C921F04D}"/>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870342" y="2038053"/>
              <a:ext cx="325195" cy="299667"/>
            </a:xfrm>
            <a:prstGeom prst="rect">
              <a:avLst/>
            </a:prstGeom>
          </p:spPr>
        </p:pic>
      </p:grpSp>
      <p:grpSp>
        <p:nvGrpSpPr>
          <p:cNvPr id="301" name="Group 300">
            <a:extLst>
              <a:ext uri="{FF2B5EF4-FFF2-40B4-BE49-F238E27FC236}">
                <a16:creationId xmlns:a16="http://schemas.microsoft.com/office/drawing/2014/main" id="{FCC35AF4-B8A8-4524-A71F-C6D9B6911B11}"/>
              </a:ext>
            </a:extLst>
          </p:cNvPr>
          <p:cNvGrpSpPr>
            <a:grpSpLocks noChangeAspect="1"/>
          </p:cNvGrpSpPr>
          <p:nvPr/>
        </p:nvGrpSpPr>
        <p:grpSpPr>
          <a:xfrm>
            <a:off x="3086886" y="3135681"/>
            <a:ext cx="1108210" cy="534964"/>
            <a:chOff x="2947665" y="3106390"/>
            <a:chExt cx="1208465" cy="588778"/>
          </a:xfrm>
        </p:grpSpPr>
        <p:sp>
          <p:nvSpPr>
            <p:cNvPr id="302" name="TextBox 301">
              <a:extLst>
                <a:ext uri="{FF2B5EF4-FFF2-40B4-BE49-F238E27FC236}">
                  <a16:creationId xmlns:a16="http://schemas.microsoft.com/office/drawing/2014/main" id="{12BD9002-046D-4F3A-8FC8-7E745BDBAFAE}"/>
                </a:ext>
              </a:extLst>
            </p:cNvPr>
            <p:cNvSpPr txBox="1"/>
            <p:nvPr/>
          </p:nvSpPr>
          <p:spPr>
            <a:xfrm>
              <a:off x="2947665" y="3407381"/>
              <a:ext cx="1208465" cy="147564"/>
            </a:xfrm>
            <a:prstGeom prst="rect">
              <a:avLst/>
            </a:prstGeom>
            <a:solidFill>
              <a:schemeClr val="bg1"/>
            </a:solidFill>
          </p:spPr>
          <p:txBody>
            <a:bodyPr wrap="square" lIns="36000" tIns="36000" rIns="36000" bIns="36000" rtlCol="0" anchor="ctr">
              <a:noAutofit/>
            </a:bodyPr>
            <a:lstStyle/>
            <a:p>
              <a:pPr algn="ctr" defTabSz="914378">
                <a:lnSpc>
                  <a:spcPct val="110000"/>
                </a:lnSpc>
                <a:spcAft>
                  <a:spcPts val="500"/>
                </a:spcAft>
                <a:buClr>
                  <a:srgbClr val="0078DC"/>
                </a:buClr>
                <a:buSzPct val="110000"/>
              </a:pPr>
              <a:r>
                <a:rPr lang="en-GB" sz="900" dirty="0">
                  <a:solidFill>
                    <a:srgbClr val="0097EE"/>
                  </a:solidFill>
                  <a:latin typeface="Arial"/>
                  <a:cs typeface="Arial" panose="020B0604020202020204" pitchFamily="34" charset="0"/>
                </a:rPr>
                <a:t>REGASIFICATION</a:t>
              </a:r>
              <a:endParaRPr lang="en-GB" sz="800" dirty="0">
                <a:solidFill>
                  <a:srgbClr val="0097EE"/>
                </a:solidFill>
                <a:latin typeface="Arial"/>
                <a:cs typeface="Arial" panose="020B0604020202020204" pitchFamily="34" charset="0"/>
              </a:endParaRPr>
            </a:p>
          </p:txBody>
        </p:sp>
        <p:pic>
          <p:nvPicPr>
            <p:cNvPr id="303" name="Picture 302">
              <a:extLst>
                <a:ext uri="{FF2B5EF4-FFF2-40B4-BE49-F238E27FC236}">
                  <a16:creationId xmlns:a16="http://schemas.microsoft.com/office/drawing/2014/main" id="{6A91182C-1EB6-4BF9-8DBF-EE7215EBD67F}"/>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161798" y="3106390"/>
              <a:ext cx="414984" cy="261553"/>
            </a:xfrm>
            <a:prstGeom prst="rect">
              <a:avLst/>
            </a:prstGeom>
          </p:spPr>
        </p:pic>
        <p:sp>
          <p:nvSpPr>
            <p:cNvPr id="304" name="Rectangle: Rounded Corners 303">
              <a:extLst>
                <a:ext uri="{FF2B5EF4-FFF2-40B4-BE49-F238E27FC236}">
                  <a16:creationId xmlns:a16="http://schemas.microsoft.com/office/drawing/2014/main" id="{6821D4C0-48BC-4CDA-8A20-9060846C951D}"/>
                </a:ext>
              </a:extLst>
            </p:cNvPr>
            <p:cNvSpPr/>
            <p:nvPr/>
          </p:nvSpPr>
          <p:spPr>
            <a:xfrm>
              <a:off x="3007909" y="3575749"/>
              <a:ext cx="469196"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917199" hangingPunct="0"/>
              <a:r>
                <a:rPr lang="en-GB" sz="800">
                  <a:solidFill>
                    <a:srgbClr val="FFFFFF"/>
                  </a:solidFill>
                  <a:latin typeface="Arial"/>
                  <a:sym typeface="Helvetica Neue Medium"/>
                </a:rPr>
                <a:t>5.7 </a:t>
              </a:r>
              <a:r>
                <a:rPr lang="en-GB" sz="800" err="1">
                  <a:solidFill>
                    <a:srgbClr val="FFFFFF"/>
                  </a:solidFill>
                  <a:latin typeface="Arial"/>
                  <a:sym typeface="Helvetica Neue Medium"/>
                </a:rPr>
                <a:t>bcm</a:t>
              </a:r>
              <a:endParaRPr lang="en-GB" sz="800">
                <a:solidFill>
                  <a:srgbClr val="FFFFFF"/>
                </a:solidFill>
                <a:latin typeface="Arial"/>
                <a:sym typeface="Helvetica Neue Medium"/>
              </a:endParaRPr>
            </a:p>
          </p:txBody>
        </p:sp>
      </p:grpSp>
      <p:grpSp>
        <p:nvGrpSpPr>
          <p:cNvPr id="305" name="Group 304">
            <a:extLst>
              <a:ext uri="{FF2B5EF4-FFF2-40B4-BE49-F238E27FC236}">
                <a16:creationId xmlns:a16="http://schemas.microsoft.com/office/drawing/2014/main" id="{D7004533-2D65-4376-8292-EA35007780A5}"/>
              </a:ext>
            </a:extLst>
          </p:cNvPr>
          <p:cNvGrpSpPr>
            <a:grpSpLocks noChangeAspect="1"/>
          </p:cNvGrpSpPr>
          <p:nvPr/>
        </p:nvGrpSpPr>
        <p:grpSpPr>
          <a:xfrm>
            <a:off x="3086888" y="3743849"/>
            <a:ext cx="1108207" cy="452439"/>
            <a:chOff x="2961740" y="3870125"/>
            <a:chExt cx="1208460" cy="497952"/>
          </a:xfrm>
        </p:grpSpPr>
        <p:sp>
          <p:nvSpPr>
            <p:cNvPr id="306" name="TextBox 305">
              <a:extLst>
                <a:ext uri="{FF2B5EF4-FFF2-40B4-BE49-F238E27FC236}">
                  <a16:creationId xmlns:a16="http://schemas.microsoft.com/office/drawing/2014/main" id="{1F87A41F-C595-4BA8-B2D2-527290197BE7}"/>
                </a:ext>
              </a:extLst>
            </p:cNvPr>
            <p:cNvSpPr txBox="1"/>
            <p:nvPr/>
          </p:nvSpPr>
          <p:spPr>
            <a:xfrm>
              <a:off x="2961740" y="4085493"/>
              <a:ext cx="1208460" cy="147564"/>
            </a:xfrm>
            <a:prstGeom prst="rect">
              <a:avLst/>
            </a:prstGeom>
            <a:solidFill>
              <a:schemeClr val="bg1"/>
            </a:solidFill>
          </p:spPr>
          <p:txBody>
            <a:bodyPr wrap="square" lIns="36000" tIns="36000" rIns="36000" bIns="36000" rtlCol="0" anchor="ctr">
              <a:noAutofit/>
            </a:bodyPr>
            <a:lstStyle/>
            <a:p>
              <a:pPr algn="ctr" defTabSz="914378">
                <a:lnSpc>
                  <a:spcPct val="110000"/>
                </a:lnSpc>
                <a:spcAft>
                  <a:spcPts val="500"/>
                </a:spcAft>
                <a:buClr>
                  <a:srgbClr val="0078DC"/>
                </a:buClr>
                <a:buSzPct val="110000"/>
              </a:pPr>
              <a:r>
                <a:rPr lang="en-GB" sz="900" dirty="0">
                  <a:solidFill>
                    <a:srgbClr val="0097EE"/>
                  </a:solidFill>
                  <a:latin typeface="Arial"/>
                  <a:cs typeface="Arial" panose="020B0604020202020204" pitchFamily="34" charset="0"/>
                </a:rPr>
                <a:t>LNG TANKERS</a:t>
              </a:r>
            </a:p>
          </p:txBody>
        </p:sp>
        <p:pic>
          <p:nvPicPr>
            <p:cNvPr id="307" name="Picture 11">
              <a:extLst>
                <a:ext uri="{FF2B5EF4-FFF2-40B4-BE49-F238E27FC236}">
                  <a16:creationId xmlns:a16="http://schemas.microsoft.com/office/drawing/2014/main" id="{80C6AC8B-3BF4-4999-8A0E-25E2F1B0A13E}"/>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071376" y="3870125"/>
              <a:ext cx="578009" cy="18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 name="Rectangle: Rounded Corners 307">
              <a:extLst>
                <a:ext uri="{FF2B5EF4-FFF2-40B4-BE49-F238E27FC236}">
                  <a16:creationId xmlns:a16="http://schemas.microsoft.com/office/drawing/2014/main" id="{7A51EBCC-015F-406E-841B-F252133BED3E}"/>
                </a:ext>
              </a:extLst>
            </p:cNvPr>
            <p:cNvSpPr/>
            <p:nvPr/>
          </p:nvSpPr>
          <p:spPr>
            <a:xfrm>
              <a:off x="3091548" y="4252092"/>
              <a:ext cx="737513" cy="115985"/>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917199" hangingPunct="0"/>
              <a:r>
                <a:rPr lang="en-GB" sz="800">
                  <a:solidFill>
                    <a:srgbClr val="FFFFFF"/>
                  </a:solidFill>
                  <a:latin typeface="Arial"/>
                  <a:sym typeface="Helvetica Neue Medium"/>
                </a:rPr>
                <a:t>&gt;200 cargoes</a:t>
              </a:r>
              <a:endParaRPr lang="en-GB" sz="800" baseline="30000">
                <a:solidFill>
                  <a:srgbClr val="FFFFFF"/>
                </a:solidFill>
                <a:latin typeface="Arial"/>
                <a:sym typeface="Helvetica Neue Medium"/>
              </a:endParaRPr>
            </a:p>
          </p:txBody>
        </p:sp>
      </p:grpSp>
      <p:grpSp>
        <p:nvGrpSpPr>
          <p:cNvPr id="39" name="Group 38">
            <a:extLst>
              <a:ext uri="{FF2B5EF4-FFF2-40B4-BE49-F238E27FC236}">
                <a16:creationId xmlns:a16="http://schemas.microsoft.com/office/drawing/2014/main" id="{0D85088A-3029-475F-913F-41299803C91E}"/>
              </a:ext>
            </a:extLst>
          </p:cNvPr>
          <p:cNvGrpSpPr>
            <a:grpSpLocks noChangeAspect="1"/>
          </p:cNvGrpSpPr>
          <p:nvPr/>
        </p:nvGrpSpPr>
        <p:grpSpPr>
          <a:xfrm>
            <a:off x="1811974" y="3181297"/>
            <a:ext cx="927007" cy="608342"/>
            <a:chOff x="1499500" y="3184127"/>
            <a:chExt cx="1010868" cy="669538"/>
          </a:xfrm>
        </p:grpSpPr>
        <p:grpSp>
          <p:nvGrpSpPr>
            <p:cNvPr id="234" name="Group 233">
              <a:extLst>
                <a:ext uri="{FF2B5EF4-FFF2-40B4-BE49-F238E27FC236}">
                  <a16:creationId xmlns:a16="http://schemas.microsoft.com/office/drawing/2014/main" id="{643BFE5E-2F01-4E0E-875D-E08FE24F75ED}"/>
                </a:ext>
              </a:extLst>
            </p:cNvPr>
            <p:cNvGrpSpPr>
              <a:grpSpLocks noChangeAspect="1"/>
            </p:cNvGrpSpPr>
            <p:nvPr/>
          </p:nvGrpSpPr>
          <p:grpSpPr>
            <a:xfrm>
              <a:off x="1499500" y="3417838"/>
              <a:ext cx="1010868" cy="435827"/>
              <a:chOff x="1560910" y="3788946"/>
              <a:chExt cx="1010868" cy="435827"/>
            </a:xfrm>
          </p:grpSpPr>
          <p:sp>
            <p:nvSpPr>
              <p:cNvPr id="172" name="TextBox 171">
                <a:extLst>
                  <a:ext uri="{FF2B5EF4-FFF2-40B4-BE49-F238E27FC236}">
                    <a16:creationId xmlns:a16="http://schemas.microsoft.com/office/drawing/2014/main" id="{69B6401F-F3CF-49B9-AE12-069DF330CD4C}"/>
                  </a:ext>
                </a:extLst>
              </p:cNvPr>
              <p:cNvSpPr txBox="1"/>
              <p:nvPr/>
            </p:nvSpPr>
            <p:spPr>
              <a:xfrm>
                <a:off x="1560910" y="3788946"/>
                <a:ext cx="1010868" cy="269891"/>
              </a:xfrm>
              <a:prstGeom prst="rect">
                <a:avLst/>
              </a:prstGeom>
              <a:solidFill>
                <a:schemeClr val="bg1"/>
              </a:solidFill>
            </p:spPr>
            <p:txBody>
              <a:bodyPr wrap="square" lIns="0" tIns="36000" rIns="0" bIns="36000" rtlCol="0" anchor="ctr">
                <a:noAutofit/>
              </a:bodyPr>
              <a:lstStyle/>
              <a:p>
                <a:pPr algn="ctr" defTabSz="914378">
                  <a:spcAft>
                    <a:spcPts val="500"/>
                  </a:spcAft>
                  <a:buClr>
                    <a:srgbClr val="0078DC"/>
                  </a:buClr>
                  <a:buSzPct val="110000"/>
                </a:pPr>
                <a:r>
                  <a:rPr lang="en-GB" sz="900" dirty="0">
                    <a:solidFill>
                      <a:srgbClr val="0097EE"/>
                    </a:solidFill>
                    <a:latin typeface="Arial"/>
                    <a:cs typeface="Arial" panose="020B0604020202020204" pitchFamily="34" charset="0"/>
                  </a:rPr>
                  <a:t>GAS SOURCING</a:t>
                </a:r>
                <a:br>
                  <a:rPr lang="en-GB" sz="700" dirty="0">
                    <a:solidFill>
                      <a:srgbClr val="0097EE"/>
                    </a:solidFill>
                    <a:latin typeface="Arial"/>
                    <a:cs typeface="Arial" panose="020B0604020202020204" pitchFamily="34" charset="0"/>
                  </a:rPr>
                </a:br>
                <a:r>
                  <a:rPr lang="en-GB" sz="700" dirty="0">
                    <a:solidFill>
                      <a:srgbClr val="0097EE"/>
                    </a:solidFill>
                    <a:latin typeface="Arial"/>
                    <a:cs typeface="Arial" panose="020B0604020202020204" pitchFamily="34" charset="0"/>
                  </a:rPr>
                  <a:t>(LTCs, Spot)</a:t>
                </a:r>
              </a:p>
            </p:txBody>
          </p:sp>
          <p:sp>
            <p:nvSpPr>
              <p:cNvPr id="164" name="Rectangle: Rounded Corners 163">
                <a:extLst>
                  <a:ext uri="{FF2B5EF4-FFF2-40B4-BE49-F238E27FC236}">
                    <a16:creationId xmlns:a16="http://schemas.microsoft.com/office/drawing/2014/main" id="{2FA3CD3F-DC03-46FB-AC02-23AC582DDBE2}"/>
                  </a:ext>
                </a:extLst>
              </p:cNvPr>
              <p:cNvSpPr/>
              <p:nvPr/>
            </p:nvSpPr>
            <p:spPr>
              <a:xfrm>
                <a:off x="1591716" y="4086488"/>
                <a:ext cx="826394" cy="138285"/>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917199" hangingPunct="0"/>
                <a:r>
                  <a:rPr lang="en-GB" sz="800">
                    <a:solidFill>
                      <a:srgbClr val="FFFFFF"/>
                    </a:solidFill>
                    <a:latin typeface="Arial"/>
                    <a:sym typeface="Helvetica Neue Medium"/>
                  </a:rPr>
                  <a:t>LTCs&gt;100 </a:t>
                </a:r>
                <a:r>
                  <a:rPr lang="en-GB" sz="800" err="1">
                    <a:solidFill>
                      <a:srgbClr val="FFFFFF"/>
                    </a:solidFill>
                    <a:latin typeface="Arial"/>
                    <a:sym typeface="Helvetica Neue Medium"/>
                  </a:rPr>
                  <a:t>TWh</a:t>
                </a:r>
                <a:endParaRPr lang="en-GB" sz="800">
                  <a:solidFill>
                    <a:srgbClr val="FFFFFF"/>
                  </a:solidFill>
                  <a:latin typeface="Arial"/>
                  <a:sym typeface="Helvetica Neue Medium"/>
                </a:endParaRPr>
              </a:p>
            </p:txBody>
          </p:sp>
        </p:grpSp>
        <p:pic>
          <p:nvPicPr>
            <p:cNvPr id="309" name="Picture 7">
              <a:extLst>
                <a:ext uri="{FF2B5EF4-FFF2-40B4-BE49-F238E27FC236}">
                  <a16:creationId xmlns:a16="http://schemas.microsoft.com/office/drawing/2014/main" id="{5A687683-9F2C-4821-B4E6-2F86C6697670}"/>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714988" y="3184127"/>
              <a:ext cx="411727" cy="19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 name="Group 39">
            <a:extLst>
              <a:ext uri="{FF2B5EF4-FFF2-40B4-BE49-F238E27FC236}">
                <a16:creationId xmlns:a16="http://schemas.microsoft.com/office/drawing/2014/main" id="{6AB36E5F-BC3B-4B98-8967-BACA44069948}"/>
              </a:ext>
            </a:extLst>
          </p:cNvPr>
          <p:cNvGrpSpPr>
            <a:grpSpLocks noChangeAspect="1"/>
          </p:cNvGrpSpPr>
          <p:nvPr/>
        </p:nvGrpSpPr>
        <p:grpSpPr>
          <a:xfrm>
            <a:off x="7056913" y="3360883"/>
            <a:ext cx="1223088" cy="807037"/>
            <a:chOff x="5386374" y="3415150"/>
            <a:chExt cx="1333734" cy="888220"/>
          </a:xfrm>
        </p:grpSpPr>
        <p:sp>
          <p:nvSpPr>
            <p:cNvPr id="135" name="TextBox 134">
              <a:extLst>
                <a:ext uri="{FF2B5EF4-FFF2-40B4-BE49-F238E27FC236}">
                  <a16:creationId xmlns:a16="http://schemas.microsoft.com/office/drawing/2014/main" id="{D3CB2558-EF83-4ABD-B50C-EAC2AF9FD27D}"/>
                </a:ext>
              </a:extLst>
            </p:cNvPr>
            <p:cNvSpPr txBox="1"/>
            <p:nvPr/>
          </p:nvSpPr>
          <p:spPr>
            <a:xfrm>
              <a:off x="5386374" y="3836640"/>
              <a:ext cx="1333734" cy="466730"/>
            </a:xfrm>
            <a:prstGeom prst="rect">
              <a:avLst/>
            </a:prstGeom>
            <a:solidFill>
              <a:schemeClr val="bg1"/>
            </a:solidFill>
          </p:spPr>
          <p:txBody>
            <a:bodyPr wrap="square" lIns="36000" tIns="36000" rIns="36000" bIns="36000" rtlCol="0" anchor="ctr">
              <a:noAutofit/>
            </a:bodyPr>
            <a:lstStyle/>
            <a:p>
              <a:pPr algn="ctr" defTabSz="914378">
                <a:spcAft>
                  <a:spcPts val="500"/>
                </a:spcAft>
                <a:buClr>
                  <a:srgbClr val="0078DC"/>
                </a:buClr>
                <a:buSzPct val="110000"/>
              </a:pPr>
              <a:r>
                <a:rPr lang="en-GB" sz="900" dirty="0">
                  <a:solidFill>
                    <a:srgbClr val="0097EE"/>
                  </a:solidFill>
                  <a:latin typeface="Arial"/>
                  <a:cs typeface="Arial" panose="020B0604020202020204" pitchFamily="34" charset="0"/>
                </a:rPr>
                <a:t>INDUSTRIAL CUSTOMER SOLUTIONS</a:t>
              </a:r>
            </a:p>
          </p:txBody>
        </p:sp>
        <p:pic>
          <p:nvPicPr>
            <p:cNvPr id="310" name="Picture 6">
              <a:extLst>
                <a:ext uri="{FF2B5EF4-FFF2-40B4-BE49-F238E27FC236}">
                  <a16:creationId xmlns:a16="http://schemas.microsoft.com/office/drawing/2014/main" id="{258731D0-0686-45CD-97CA-FCE90914D47A}"/>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595801" y="3415150"/>
              <a:ext cx="526981" cy="37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a:extLst>
              <a:ext uri="{FF2B5EF4-FFF2-40B4-BE49-F238E27FC236}">
                <a16:creationId xmlns:a16="http://schemas.microsoft.com/office/drawing/2014/main" id="{DBAD06DD-5284-45DC-81A5-4A9183E90FCF}"/>
              </a:ext>
            </a:extLst>
          </p:cNvPr>
          <p:cNvGrpSpPr>
            <a:grpSpLocks noChangeAspect="1"/>
          </p:cNvGrpSpPr>
          <p:nvPr/>
        </p:nvGrpSpPr>
        <p:grpSpPr>
          <a:xfrm>
            <a:off x="5774371" y="1624875"/>
            <a:ext cx="697887" cy="211203"/>
            <a:chOff x="4589247" y="1437010"/>
            <a:chExt cx="761021" cy="232449"/>
          </a:xfrm>
        </p:grpSpPr>
        <p:sp>
          <p:nvSpPr>
            <p:cNvPr id="108" name="Lightning">
              <a:extLst>
                <a:ext uri="{FF2B5EF4-FFF2-40B4-BE49-F238E27FC236}">
                  <a16:creationId xmlns:a16="http://schemas.microsoft.com/office/drawing/2014/main" id="{24EE6A48-7C80-4C70-99B5-00FC360EDA95}"/>
                </a:ext>
              </a:extLst>
            </p:cNvPr>
            <p:cNvSpPr>
              <a:spLocks noChangeAspect="1" noEditPoints="1"/>
            </p:cNvSpPr>
            <p:nvPr>
              <p:custDataLst>
                <p:tags r:id="rId10"/>
              </p:custDataLst>
            </p:nvPr>
          </p:nvSpPr>
          <p:spPr bwMode="auto">
            <a:xfrm>
              <a:off x="4589247" y="1492034"/>
              <a:ext cx="98397" cy="122400"/>
            </a:xfrm>
            <a:custGeom>
              <a:avLst/>
              <a:gdLst>
                <a:gd name="T0" fmla="*/ 1057 w 1072"/>
                <a:gd name="T1" fmla="*/ 390 h 1333"/>
                <a:gd name="T2" fmla="*/ 1072 w 1072"/>
                <a:gd name="T3" fmla="*/ 340 h 1333"/>
                <a:gd name="T4" fmla="*/ 978 w 1072"/>
                <a:gd name="T5" fmla="*/ 246 h 1333"/>
                <a:gd name="T6" fmla="*/ 794 w 1072"/>
                <a:gd name="T7" fmla="*/ 246 h 1333"/>
                <a:gd name="T8" fmla="*/ 927 w 1072"/>
                <a:gd name="T9" fmla="*/ 0 h 1333"/>
                <a:gd name="T10" fmla="*/ 400 w 1072"/>
                <a:gd name="T11" fmla="*/ 0 h 1333"/>
                <a:gd name="T12" fmla="*/ 319 w 1072"/>
                <a:gd name="T13" fmla="*/ 46 h 1333"/>
                <a:gd name="T14" fmla="*/ 15 w 1072"/>
                <a:gd name="T15" fmla="*/ 602 h 1333"/>
                <a:gd name="T16" fmla="*/ 18 w 1072"/>
                <a:gd name="T17" fmla="*/ 694 h 1333"/>
                <a:gd name="T18" fmla="*/ 96 w 1072"/>
                <a:gd name="T19" fmla="*/ 740 h 1333"/>
                <a:gd name="T20" fmla="*/ 396 w 1072"/>
                <a:gd name="T21" fmla="*/ 740 h 1333"/>
                <a:gd name="T22" fmla="*/ 396 w 1072"/>
                <a:gd name="T23" fmla="*/ 1231 h 1333"/>
                <a:gd name="T24" fmla="*/ 396 w 1072"/>
                <a:gd name="T25" fmla="*/ 1240 h 1333"/>
                <a:gd name="T26" fmla="*/ 484 w 1072"/>
                <a:gd name="T27" fmla="*/ 1333 h 1333"/>
                <a:gd name="T28" fmla="*/ 486 w 1072"/>
                <a:gd name="T29" fmla="*/ 1333 h 1333"/>
                <a:gd name="T30" fmla="*/ 488 w 1072"/>
                <a:gd name="T31" fmla="*/ 1333 h 1333"/>
                <a:gd name="T32" fmla="*/ 489 w 1072"/>
                <a:gd name="T33" fmla="*/ 1333 h 1333"/>
                <a:gd name="T34" fmla="*/ 569 w 1072"/>
                <a:gd name="T35" fmla="*/ 1288 h 1333"/>
                <a:gd name="T36" fmla="*/ 569 w 1072"/>
                <a:gd name="T37" fmla="*/ 1288 h 1333"/>
                <a:gd name="T38" fmla="*/ 569 w 1072"/>
                <a:gd name="T39" fmla="*/ 1288 h 1333"/>
                <a:gd name="T40" fmla="*/ 574 w 1072"/>
                <a:gd name="T41" fmla="*/ 1280 h 1333"/>
                <a:gd name="T42" fmla="*/ 1057 w 1072"/>
                <a:gd name="T43" fmla="*/ 390 h 1333"/>
                <a:gd name="T44" fmla="*/ 255 w 1072"/>
                <a:gd name="T45" fmla="*/ 553 h 1333"/>
                <a:gd name="T46" fmla="*/ 455 w 1072"/>
                <a:gd name="T47" fmla="*/ 186 h 1333"/>
                <a:gd name="T48" fmla="*/ 614 w 1072"/>
                <a:gd name="T49" fmla="*/ 186 h 1333"/>
                <a:gd name="T50" fmla="*/ 478 w 1072"/>
                <a:gd name="T51" fmla="*/ 433 h 1333"/>
                <a:gd name="T52" fmla="*/ 822 w 1072"/>
                <a:gd name="T53" fmla="*/ 433 h 1333"/>
                <a:gd name="T54" fmla="*/ 583 w 1072"/>
                <a:gd name="T55" fmla="*/ 865 h 1333"/>
                <a:gd name="T56" fmla="*/ 583 w 1072"/>
                <a:gd name="T57" fmla="*/ 553 h 1333"/>
                <a:gd name="T58" fmla="*/ 255 w 1072"/>
                <a:gd name="T59" fmla="*/ 55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2" h="1333">
                  <a:moveTo>
                    <a:pt x="1057" y="390"/>
                  </a:moveTo>
                  <a:cubicBezTo>
                    <a:pt x="1066" y="375"/>
                    <a:pt x="1072" y="358"/>
                    <a:pt x="1072" y="340"/>
                  </a:cubicBezTo>
                  <a:cubicBezTo>
                    <a:pt x="1072" y="288"/>
                    <a:pt x="1030" y="246"/>
                    <a:pt x="978" y="246"/>
                  </a:cubicBezTo>
                  <a:cubicBezTo>
                    <a:pt x="977" y="246"/>
                    <a:pt x="794" y="246"/>
                    <a:pt x="794" y="246"/>
                  </a:cubicBezTo>
                  <a:cubicBezTo>
                    <a:pt x="927" y="0"/>
                    <a:pt x="927" y="0"/>
                    <a:pt x="927" y="0"/>
                  </a:cubicBezTo>
                  <a:cubicBezTo>
                    <a:pt x="400" y="0"/>
                    <a:pt x="400" y="0"/>
                    <a:pt x="400" y="0"/>
                  </a:cubicBezTo>
                  <a:cubicBezTo>
                    <a:pt x="388" y="0"/>
                    <a:pt x="345" y="3"/>
                    <a:pt x="319" y="46"/>
                  </a:cubicBezTo>
                  <a:cubicBezTo>
                    <a:pt x="319" y="46"/>
                    <a:pt x="15" y="602"/>
                    <a:pt x="15" y="602"/>
                  </a:cubicBezTo>
                  <a:cubicBezTo>
                    <a:pt x="0" y="631"/>
                    <a:pt x="1" y="667"/>
                    <a:pt x="18" y="694"/>
                  </a:cubicBezTo>
                  <a:cubicBezTo>
                    <a:pt x="34" y="722"/>
                    <a:pt x="64" y="739"/>
                    <a:pt x="96" y="740"/>
                  </a:cubicBezTo>
                  <a:cubicBezTo>
                    <a:pt x="396" y="740"/>
                    <a:pt x="396" y="740"/>
                    <a:pt x="396" y="740"/>
                  </a:cubicBezTo>
                  <a:cubicBezTo>
                    <a:pt x="396" y="1231"/>
                    <a:pt x="396" y="1231"/>
                    <a:pt x="396" y="1231"/>
                  </a:cubicBezTo>
                  <a:cubicBezTo>
                    <a:pt x="396" y="1234"/>
                    <a:pt x="396" y="1237"/>
                    <a:pt x="396" y="1240"/>
                  </a:cubicBezTo>
                  <a:cubicBezTo>
                    <a:pt x="396" y="1290"/>
                    <a:pt x="435" y="1330"/>
                    <a:pt x="484" y="1333"/>
                  </a:cubicBezTo>
                  <a:cubicBezTo>
                    <a:pt x="485" y="1333"/>
                    <a:pt x="486" y="1333"/>
                    <a:pt x="486" y="1333"/>
                  </a:cubicBezTo>
                  <a:cubicBezTo>
                    <a:pt x="487" y="1333"/>
                    <a:pt x="487" y="1333"/>
                    <a:pt x="488" y="1333"/>
                  </a:cubicBezTo>
                  <a:cubicBezTo>
                    <a:pt x="488" y="1333"/>
                    <a:pt x="489" y="1333"/>
                    <a:pt x="489" y="1333"/>
                  </a:cubicBezTo>
                  <a:cubicBezTo>
                    <a:pt x="523" y="1333"/>
                    <a:pt x="553" y="1315"/>
                    <a:pt x="569" y="1288"/>
                  </a:cubicBezTo>
                  <a:cubicBezTo>
                    <a:pt x="569" y="1288"/>
                    <a:pt x="569" y="1288"/>
                    <a:pt x="569" y="1288"/>
                  </a:cubicBezTo>
                  <a:cubicBezTo>
                    <a:pt x="569" y="1288"/>
                    <a:pt x="569" y="1288"/>
                    <a:pt x="569" y="1288"/>
                  </a:cubicBezTo>
                  <a:cubicBezTo>
                    <a:pt x="571" y="1286"/>
                    <a:pt x="572" y="1283"/>
                    <a:pt x="574" y="1280"/>
                  </a:cubicBezTo>
                  <a:lnTo>
                    <a:pt x="1057" y="390"/>
                  </a:lnTo>
                  <a:close/>
                  <a:moveTo>
                    <a:pt x="255" y="553"/>
                  </a:moveTo>
                  <a:cubicBezTo>
                    <a:pt x="455" y="186"/>
                    <a:pt x="455" y="186"/>
                    <a:pt x="455" y="186"/>
                  </a:cubicBezTo>
                  <a:cubicBezTo>
                    <a:pt x="614" y="186"/>
                    <a:pt x="614" y="186"/>
                    <a:pt x="614" y="186"/>
                  </a:cubicBezTo>
                  <a:cubicBezTo>
                    <a:pt x="478" y="433"/>
                    <a:pt x="478" y="433"/>
                    <a:pt x="478" y="433"/>
                  </a:cubicBezTo>
                  <a:cubicBezTo>
                    <a:pt x="822" y="433"/>
                    <a:pt x="822" y="433"/>
                    <a:pt x="822" y="433"/>
                  </a:cubicBezTo>
                  <a:cubicBezTo>
                    <a:pt x="822" y="433"/>
                    <a:pt x="661" y="716"/>
                    <a:pt x="583" y="865"/>
                  </a:cubicBezTo>
                  <a:cubicBezTo>
                    <a:pt x="583" y="553"/>
                    <a:pt x="583" y="553"/>
                    <a:pt x="583" y="553"/>
                  </a:cubicBezTo>
                  <a:lnTo>
                    <a:pt x="255" y="553"/>
                  </a:lnTo>
                  <a:close/>
                </a:path>
              </a:pathLst>
            </a:custGeom>
            <a:solidFill>
              <a:srgbClr val="0078DC"/>
            </a:solidFill>
            <a:ln>
              <a:noFill/>
            </a:ln>
          </p:spPr>
          <p:txBody>
            <a:bodyPr vert="horz" wrap="square" lIns="91440" tIns="45720" rIns="91440" bIns="45720" numCol="1" anchor="t" anchorCtr="0" compatLnSpc="1">
              <a:prstTxWarp prst="textNoShape">
                <a:avLst/>
              </a:prstTxWarp>
            </a:bodyPr>
            <a:lstStyle/>
            <a:p>
              <a:pPr defTabSz="914378"/>
              <a:endParaRPr lang="en-GB" sz="2000">
                <a:solidFill>
                  <a:srgbClr val="5E5E5E"/>
                </a:solidFill>
                <a:latin typeface="Arial"/>
              </a:endParaRPr>
            </a:p>
          </p:txBody>
        </p:sp>
        <p:sp>
          <p:nvSpPr>
            <p:cNvPr id="126" name="Textfeld 293">
              <a:extLst>
                <a:ext uri="{FF2B5EF4-FFF2-40B4-BE49-F238E27FC236}">
                  <a16:creationId xmlns:a16="http://schemas.microsoft.com/office/drawing/2014/main" id="{58AF35E8-9AA7-4A5D-BFB5-E656C03EE9E1}"/>
                </a:ext>
              </a:extLst>
            </p:cNvPr>
            <p:cNvSpPr txBox="1"/>
            <p:nvPr/>
          </p:nvSpPr>
          <p:spPr>
            <a:xfrm>
              <a:off x="4712562" y="1437010"/>
              <a:ext cx="637706" cy="232449"/>
            </a:xfrm>
            <a:prstGeom prst="rect">
              <a:avLst/>
            </a:prstGeom>
            <a:noFill/>
          </p:spPr>
          <p:txBody>
            <a:bodyPr wrap="square" lIns="36000" tIns="36000" rIns="36000" bIns="36000" rtlCol="0" anchor="ctr">
              <a:spAutoFit/>
            </a:bodyPr>
            <a:lstStyle/>
            <a:p>
              <a:pPr defTabSz="914378"/>
              <a:r>
                <a:rPr lang="de-DE" sz="900" dirty="0">
                  <a:solidFill>
                    <a:srgbClr val="FFFFFF"/>
                  </a:solidFill>
                  <a:latin typeface="Arial"/>
                </a:rPr>
                <a:t>POWER</a:t>
              </a:r>
            </a:p>
          </p:txBody>
        </p:sp>
      </p:grpSp>
      <p:grpSp>
        <p:nvGrpSpPr>
          <p:cNvPr id="9" name="Group 8">
            <a:extLst>
              <a:ext uri="{FF2B5EF4-FFF2-40B4-BE49-F238E27FC236}">
                <a16:creationId xmlns:a16="http://schemas.microsoft.com/office/drawing/2014/main" id="{17CA9119-CDBB-44B9-A3DB-7E47509B6ED5}"/>
              </a:ext>
            </a:extLst>
          </p:cNvPr>
          <p:cNvGrpSpPr>
            <a:grpSpLocks noChangeAspect="1"/>
          </p:cNvGrpSpPr>
          <p:nvPr/>
        </p:nvGrpSpPr>
        <p:grpSpPr>
          <a:xfrm>
            <a:off x="5764796" y="2089634"/>
            <a:ext cx="1023525" cy="349702"/>
            <a:chOff x="4578806" y="1948825"/>
            <a:chExt cx="1116118" cy="384880"/>
          </a:xfrm>
        </p:grpSpPr>
        <p:sp>
          <p:nvSpPr>
            <p:cNvPr id="110" name="Money">
              <a:extLst>
                <a:ext uri="{FF2B5EF4-FFF2-40B4-BE49-F238E27FC236}">
                  <a16:creationId xmlns:a16="http://schemas.microsoft.com/office/drawing/2014/main" id="{EB9DD99C-C290-4689-9DB8-41D7ACDBF18F}"/>
                </a:ext>
              </a:extLst>
            </p:cNvPr>
            <p:cNvSpPr>
              <a:spLocks noChangeAspect="1" noEditPoints="1"/>
            </p:cNvSpPr>
            <p:nvPr>
              <p:custDataLst>
                <p:tags r:id="rId9"/>
              </p:custDataLst>
            </p:nvPr>
          </p:nvSpPr>
          <p:spPr bwMode="auto">
            <a:xfrm>
              <a:off x="4578806" y="2087263"/>
              <a:ext cx="119279" cy="108000"/>
            </a:xfrm>
            <a:custGeom>
              <a:avLst/>
              <a:gdLst>
                <a:gd name="T0" fmla="*/ 312 w 851"/>
                <a:gd name="T1" fmla="*/ 120 h 770"/>
                <a:gd name="T2" fmla="*/ 0 w 851"/>
                <a:gd name="T3" fmla="*/ 0 h 770"/>
                <a:gd name="T4" fmla="*/ 541 w 851"/>
                <a:gd name="T5" fmla="*/ 42 h 770"/>
                <a:gd name="T6" fmla="*/ 548 w 851"/>
                <a:gd name="T7" fmla="*/ 724 h 770"/>
                <a:gd name="T8" fmla="*/ 552 w 851"/>
                <a:gd name="T9" fmla="*/ 770 h 770"/>
                <a:gd name="T10" fmla="*/ 0 w 851"/>
                <a:gd name="T11" fmla="*/ 652 h 770"/>
                <a:gd name="T12" fmla="*/ 277 w 851"/>
                <a:gd name="T13" fmla="*/ 164 h 770"/>
                <a:gd name="T14" fmla="*/ 24 w 851"/>
                <a:gd name="T15" fmla="*/ 284 h 770"/>
                <a:gd name="T16" fmla="*/ 277 w 851"/>
                <a:gd name="T17" fmla="*/ 164 h 770"/>
                <a:gd name="T18" fmla="*/ 280 w 851"/>
                <a:gd name="T19" fmla="*/ 608 h 770"/>
                <a:gd name="T20" fmla="*/ 24 w 851"/>
                <a:gd name="T21" fmla="*/ 489 h 770"/>
                <a:gd name="T22" fmla="*/ 224 w 851"/>
                <a:gd name="T23" fmla="*/ 389 h 770"/>
                <a:gd name="T24" fmla="*/ 49 w 851"/>
                <a:gd name="T25" fmla="*/ 446 h 770"/>
                <a:gd name="T26" fmla="*/ 225 w 851"/>
                <a:gd name="T27" fmla="*/ 326 h 770"/>
                <a:gd name="T28" fmla="*/ 224 w 851"/>
                <a:gd name="T29" fmla="*/ 389 h 770"/>
                <a:gd name="T30" fmla="*/ 572 w 851"/>
                <a:gd name="T31" fmla="*/ 97 h 770"/>
                <a:gd name="T32" fmla="*/ 851 w 851"/>
                <a:gd name="T33" fmla="*/ 389 h 770"/>
                <a:gd name="T34" fmla="*/ 553 w 851"/>
                <a:gd name="T35" fmla="*/ 673 h 770"/>
                <a:gd name="T36" fmla="*/ 276 w 851"/>
                <a:gd name="T37" fmla="*/ 380 h 770"/>
                <a:gd name="T38" fmla="*/ 713 w 851"/>
                <a:gd name="T39" fmla="*/ 389 h 770"/>
                <a:gd name="T40" fmla="*/ 572 w 851"/>
                <a:gd name="T41" fmla="*/ 233 h 770"/>
                <a:gd name="T42" fmla="*/ 412 w 851"/>
                <a:gd name="T43" fmla="*/ 380 h 770"/>
                <a:gd name="T44" fmla="*/ 553 w 851"/>
                <a:gd name="T45" fmla="*/ 537 h 770"/>
                <a:gd name="T46" fmla="*/ 713 w 851"/>
                <a:gd name="T47" fmla="*/ 389 h 770"/>
                <a:gd name="T48" fmla="*/ 543 w 851"/>
                <a:gd name="T49" fmla="*/ 345 h 770"/>
                <a:gd name="T50" fmla="*/ 611 w 851"/>
                <a:gd name="T51" fmla="*/ 348 h 770"/>
                <a:gd name="T52" fmla="*/ 603 w 851"/>
                <a:gd name="T53" fmla="*/ 376 h 770"/>
                <a:gd name="T54" fmla="*/ 540 w 851"/>
                <a:gd name="T55" fmla="*/ 378 h 770"/>
                <a:gd name="T56" fmla="*/ 543 w 851"/>
                <a:gd name="T57" fmla="*/ 393 h 770"/>
                <a:gd name="T58" fmla="*/ 603 w 851"/>
                <a:gd name="T59" fmla="*/ 397 h 770"/>
                <a:gd name="T60" fmla="*/ 595 w 851"/>
                <a:gd name="T61" fmla="*/ 425 h 770"/>
                <a:gd name="T62" fmla="*/ 540 w 851"/>
                <a:gd name="T63" fmla="*/ 426 h 770"/>
                <a:gd name="T64" fmla="*/ 605 w 851"/>
                <a:gd name="T65" fmla="*/ 454 h 770"/>
                <a:gd name="T66" fmla="*/ 648 w 851"/>
                <a:gd name="T67" fmla="*/ 468 h 770"/>
                <a:gd name="T68" fmla="*/ 572 w 851"/>
                <a:gd name="T69" fmla="*/ 520 h 770"/>
                <a:gd name="T70" fmla="*/ 483 w 851"/>
                <a:gd name="T71" fmla="*/ 425 h 770"/>
                <a:gd name="T72" fmla="*/ 465 w 851"/>
                <a:gd name="T73" fmla="*/ 421 h 770"/>
                <a:gd name="T74" fmla="*/ 468 w 851"/>
                <a:gd name="T75" fmla="*/ 393 h 770"/>
                <a:gd name="T76" fmla="*/ 485 w 851"/>
                <a:gd name="T77" fmla="*/ 390 h 770"/>
                <a:gd name="T78" fmla="*/ 483 w 851"/>
                <a:gd name="T79" fmla="*/ 376 h 770"/>
                <a:gd name="T80" fmla="*/ 465 w 851"/>
                <a:gd name="T81" fmla="*/ 372 h 770"/>
                <a:gd name="T82" fmla="*/ 468 w 851"/>
                <a:gd name="T83" fmla="*/ 345 h 770"/>
                <a:gd name="T84" fmla="*/ 485 w 851"/>
                <a:gd name="T85" fmla="*/ 341 h 770"/>
                <a:gd name="T86" fmla="*/ 649 w 851"/>
                <a:gd name="T87" fmla="*/ 297 h 770"/>
                <a:gd name="T88" fmla="*/ 612 w 851"/>
                <a:gd name="T89" fmla="*/ 318 h 770"/>
                <a:gd name="T90" fmla="*/ 573 w 851"/>
                <a:gd name="T91" fmla="*/ 29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1" h="770">
                  <a:moveTo>
                    <a:pt x="541" y="42"/>
                  </a:moveTo>
                  <a:cubicBezTo>
                    <a:pt x="441" y="46"/>
                    <a:pt x="365" y="70"/>
                    <a:pt x="312" y="120"/>
                  </a:cubicBezTo>
                  <a:cubicBezTo>
                    <a:pt x="0" y="120"/>
                    <a:pt x="0" y="120"/>
                    <a:pt x="0" y="120"/>
                  </a:cubicBezTo>
                  <a:cubicBezTo>
                    <a:pt x="0" y="0"/>
                    <a:pt x="0" y="0"/>
                    <a:pt x="0" y="0"/>
                  </a:cubicBezTo>
                  <a:cubicBezTo>
                    <a:pt x="541" y="0"/>
                    <a:pt x="541" y="0"/>
                    <a:pt x="541" y="0"/>
                  </a:cubicBezTo>
                  <a:lnTo>
                    <a:pt x="541" y="42"/>
                  </a:lnTo>
                  <a:close/>
                  <a:moveTo>
                    <a:pt x="312" y="652"/>
                  </a:moveTo>
                  <a:cubicBezTo>
                    <a:pt x="367" y="701"/>
                    <a:pt x="444" y="724"/>
                    <a:pt x="548" y="724"/>
                  </a:cubicBezTo>
                  <a:cubicBezTo>
                    <a:pt x="552" y="724"/>
                    <a:pt x="552" y="724"/>
                    <a:pt x="552" y="724"/>
                  </a:cubicBezTo>
                  <a:cubicBezTo>
                    <a:pt x="552" y="770"/>
                    <a:pt x="552" y="770"/>
                    <a:pt x="552" y="770"/>
                  </a:cubicBezTo>
                  <a:cubicBezTo>
                    <a:pt x="0" y="770"/>
                    <a:pt x="0" y="770"/>
                    <a:pt x="0" y="770"/>
                  </a:cubicBezTo>
                  <a:cubicBezTo>
                    <a:pt x="0" y="652"/>
                    <a:pt x="0" y="652"/>
                    <a:pt x="0" y="652"/>
                  </a:cubicBezTo>
                  <a:lnTo>
                    <a:pt x="312" y="652"/>
                  </a:lnTo>
                  <a:close/>
                  <a:moveTo>
                    <a:pt x="277" y="164"/>
                  </a:moveTo>
                  <a:cubicBezTo>
                    <a:pt x="255" y="196"/>
                    <a:pt x="240" y="237"/>
                    <a:pt x="232" y="284"/>
                  </a:cubicBezTo>
                  <a:cubicBezTo>
                    <a:pt x="24" y="284"/>
                    <a:pt x="24" y="284"/>
                    <a:pt x="24" y="284"/>
                  </a:cubicBezTo>
                  <a:cubicBezTo>
                    <a:pt x="24" y="164"/>
                    <a:pt x="24" y="164"/>
                    <a:pt x="24" y="164"/>
                  </a:cubicBezTo>
                  <a:lnTo>
                    <a:pt x="277" y="164"/>
                  </a:lnTo>
                  <a:close/>
                  <a:moveTo>
                    <a:pt x="232" y="489"/>
                  </a:moveTo>
                  <a:cubicBezTo>
                    <a:pt x="241" y="536"/>
                    <a:pt x="256" y="576"/>
                    <a:pt x="280" y="608"/>
                  </a:cubicBezTo>
                  <a:cubicBezTo>
                    <a:pt x="24" y="608"/>
                    <a:pt x="24" y="608"/>
                    <a:pt x="24" y="608"/>
                  </a:cubicBezTo>
                  <a:cubicBezTo>
                    <a:pt x="24" y="489"/>
                    <a:pt x="24" y="489"/>
                    <a:pt x="24" y="489"/>
                  </a:cubicBezTo>
                  <a:lnTo>
                    <a:pt x="232" y="489"/>
                  </a:lnTo>
                  <a:close/>
                  <a:moveTo>
                    <a:pt x="224" y="389"/>
                  </a:moveTo>
                  <a:cubicBezTo>
                    <a:pt x="224" y="410"/>
                    <a:pt x="224" y="426"/>
                    <a:pt x="225" y="446"/>
                  </a:cubicBezTo>
                  <a:cubicBezTo>
                    <a:pt x="49" y="446"/>
                    <a:pt x="49" y="446"/>
                    <a:pt x="49" y="446"/>
                  </a:cubicBezTo>
                  <a:cubicBezTo>
                    <a:pt x="49" y="326"/>
                    <a:pt x="49" y="326"/>
                    <a:pt x="49" y="326"/>
                  </a:cubicBezTo>
                  <a:cubicBezTo>
                    <a:pt x="225" y="326"/>
                    <a:pt x="225" y="326"/>
                    <a:pt x="225" y="326"/>
                  </a:cubicBezTo>
                  <a:cubicBezTo>
                    <a:pt x="224" y="345"/>
                    <a:pt x="224" y="362"/>
                    <a:pt x="224" y="380"/>
                  </a:cubicBezTo>
                  <a:lnTo>
                    <a:pt x="224" y="389"/>
                  </a:lnTo>
                  <a:close/>
                  <a:moveTo>
                    <a:pt x="553" y="97"/>
                  </a:moveTo>
                  <a:cubicBezTo>
                    <a:pt x="572" y="97"/>
                    <a:pt x="572" y="97"/>
                    <a:pt x="572" y="97"/>
                  </a:cubicBezTo>
                  <a:cubicBezTo>
                    <a:pt x="764" y="97"/>
                    <a:pt x="851" y="186"/>
                    <a:pt x="851" y="380"/>
                  </a:cubicBezTo>
                  <a:cubicBezTo>
                    <a:pt x="851" y="389"/>
                    <a:pt x="851" y="389"/>
                    <a:pt x="851" y="389"/>
                  </a:cubicBezTo>
                  <a:cubicBezTo>
                    <a:pt x="851" y="582"/>
                    <a:pt x="764" y="673"/>
                    <a:pt x="572" y="673"/>
                  </a:cubicBezTo>
                  <a:cubicBezTo>
                    <a:pt x="553" y="673"/>
                    <a:pt x="553" y="673"/>
                    <a:pt x="553" y="673"/>
                  </a:cubicBezTo>
                  <a:cubicBezTo>
                    <a:pt x="363" y="673"/>
                    <a:pt x="276" y="582"/>
                    <a:pt x="276" y="389"/>
                  </a:cubicBezTo>
                  <a:cubicBezTo>
                    <a:pt x="276" y="380"/>
                    <a:pt x="276" y="380"/>
                    <a:pt x="276" y="380"/>
                  </a:cubicBezTo>
                  <a:cubicBezTo>
                    <a:pt x="276" y="186"/>
                    <a:pt x="363" y="97"/>
                    <a:pt x="553" y="97"/>
                  </a:cubicBezTo>
                  <a:close/>
                  <a:moveTo>
                    <a:pt x="713" y="389"/>
                  </a:moveTo>
                  <a:cubicBezTo>
                    <a:pt x="713" y="380"/>
                    <a:pt x="713" y="380"/>
                    <a:pt x="713" y="380"/>
                  </a:cubicBezTo>
                  <a:cubicBezTo>
                    <a:pt x="713" y="262"/>
                    <a:pt x="684" y="233"/>
                    <a:pt x="572" y="233"/>
                  </a:cubicBezTo>
                  <a:cubicBezTo>
                    <a:pt x="553" y="233"/>
                    <a:pt x="553" y="233"/>
                    <a:pt x="553" y="233"/>
                  </a:cubicBezTo>
                  <a:cubicBezTo>
                    <a:pt x="441" y="233"/>
                    <a:pt x="412" y="262"/>
                    <a:pt x="412" y="380"/>
                  </a:cubicBezTo>
                  <a:cubicBezTo>
                    <a:pt x="412" y="389"/>
                    <a:pt x="412" y="389"/>
                    <a:pt x="412" y="389"/>
                  </a:cubicBezTo>
                  <a:cubicBezTo>
                    <a:pt x="412" y="508"/>
                    <a:pt x="444" y="537"/>
                    <a:pt x="553" y="537"/>
                  </a:cubicBezTo>
                  <a:cubicBezTo>
                    <a:pt x="572" y="537"/>
                    <a:pt x="572" y="537"/>
                    <a:pt x="572" y="537"/>
                  </a:cubicBezTo>
                  <a:cubicBezTo>
                    <a:pt x="684" y="537"/>
                    <a:pt x="713" y="508"/>
                    <a:pt x="713" y="389"/>
                  </a:cubicBezTo>
                  <a:close/>
                  <a:moveTo>
                    <a:pt x="540" y="341"/>
                  </a:moveTo>
                  <a:cubicBezTo>
                    <a:pt x="540" y="342"/>
                    <a:pt x="541" y="345"/>
                    <a:pt x="543" y="345"/>
                  </a:cubicBezTo>
                  <a:cubicBezTo>
                    <a:pt x="605" y="345"/>
                    <a:pt x="605" y="345"/>
                    <a:pt x="605" y="345"/>
                  </a:cubicBezTo>
                  <a:cubicBezTo>
                    <a:pt x="608" y="345"/>
                    <a:pt x="611" y="346"/>
                    <a:pt x="611" y="348"/>
                  </a:cubicBezTo>
                  <a:cubicBezTo>
                    <a:pt x="605" y="372"/>
                    <a:pt x="605" y="372"/>
                    <a:pt x="605" y="372"/>
                  </a:cubicBezTo>
                  <a:cubicBezTo>
                    <a:pt x="605" y="376"/>
                    <a:pt x="604" y="376"/>
                    <a:pt x="603" y="376"/>
                  </a:cubicBezTo>
                  <a:cubicBezTo>
                    <a:pt x="543" y="376"/>
                    <a:pt x="543" y="376"/>
                    <a:pt x="543" y="376"/>
                  </a:cubicBezTo>
                  <a:cubicBezTo>
                    <a:pt x="541" y="376"/>
                    <a:pt x="540" y="376"/>
                    <a:pt x="540" y="378"/>
                  </a:cubicBezTo>
                  <a:cubicBezTo>
                    <a:pt x="540" y="390"/>
                    <a:pt x="540" y="390"/>
                    <a:pt x="540" y="390"/>
                  </a:cubicBezTo>
                  <a:cubicBezTo>
                    <a:pt x="540" y="393"/>
                    <a:pt x="541" y="393"/>
                    <a:pt x="543" y="393"/>
                  </a:cubicBezTo>
                  <a:cubicBezTo>
                    <a:pt x="597" y="393"/>
                    <a:pt x="597" y="393"/>
                    <a:pt x="597" y="393"/>
                  </a:cubicBezTo>
                  <a:cubicBezTo>
                    <a:pt x="601" y="393"/>
                    <a:pt x="603" y="394"/>
                    <a:pt x="603" y="397"/>
                  </a:cubicBezTo>
                  <a:cubicBezTo>
                    <a:pt x="597" y="421"/>
                    <a:pt x="597" y="421"/>
                    <a:pt x="597" y="421"/>
                  </a:cubicBezTo>
                  <a:cubicBezTo>
                    <a:pt x="597" y="424"/>
                    <a:pt x="597" y="425"/>
                    <a:pt x="595" y="425"/>
                  </a:cubicBezTo>
                  <a:cubicBezTo>
                    <a:pt x="543" y="425"/>
                    <a:pt x="543" y="425"/>
                    <a:pt x="543" y="425"/>
                  </a:cubicBezTo>
                  <a:cubicBezTo>
                    <a:pt x="541" y="425"/>
                    <a:pt x="540" y="425"/>
                    <a:pt x="540" y="426"/>
                  </a:cubicBezTo>
                  <a:cubicBezTo>
                    <a:pt x="540" y="448"/>
                    <a:pt x="547" y="474"/>
                    <a:pt x="573" y="474"/>
                  </a:cubicBezTo>
                  <a:cubicBezTo>
                    <a:pt x="588" y="474"/>
                    <a:pt x="597" y="466"/>
                    <a:pt x="605" y="454"/>
                  </a:cubicBezTo>
                  <a:cubicBezTo>
                    <a:pt x="607" y="450"/>
                    <a:pt x="609" y="449"/>
                    <a:pt x="612" y="450"/>
                  </a:cubicBezTo>
                  <a:cubicBezTo>
                    <a:pt x="648" y="468"/>
                    <a:pt x="648" y="468"/>
                    <a:pt x="648" y="468"/>
                  </a:cubicBezTo>
                  <a:cubicBezTo>
                    <a:pt x="649" y="469"/>
                    <a:pt x="649" y="472"/>
                    <a:pt x="648" y="473"/>
                  </a:cubicBezTo>
                  <a:cubicBezTo>
                    <a:pt x="631" y="506"/>
                    <a:pt x="604" y="520"/>
                    <a:pt x="572" y="520"/>
                  </a:cubicBezTo>
                  <a:cubicBezTo>
                    <a:pt x="519" y="520"/>
                    <a:pt x="485" y="480"/>
                    <a:pt x="485" y="426"/>
                  </a:cubicBezTo>
                  <a:cubicBezTo>
                    <a:pt x="485" y="425"/>
                    <a:pt x="485" y="425"/>
                    <a:pt x="483" y="425"/>
                  </a:cubicBezTo>
                  <a:cubicBezTo>
                    <a:pt x="468" y="425"/>
                    <a:pt x="468" y="425"/>
                    <a:pt x="468" y="425"/>
                  </a:cubicBezTo>
                  <a:cubicBezTo>
                    <a:pt x="467" y="425"/>
                    <a:pt x="465" y="424"/>
                    <a:pt x="465" y="421"/>
                  </a:cubicBezTo>
                  <a:cubicBezTo>
                    <a:pt x="465" y="397"/>
                    <a:pt x="465" y="397"/>
                    <a:pt x="465" y="397"/>
                  </a:cubicBezTo>
                  <a:cubicBezTo>
                    <a:pt x="465" y="394"/>
                    <a:pt x="467" y="393"/>
                    <a:pt x="468" y="393"/>
                  </a:cubicBezTo>
                  <a:cubicBezTo>
                    <a:pt x="483" y="393"/>
                    <a:pt x="483" y="393"/>
                    <a:pt x="483" y="393"/>
                  </a:cubicBezTo>
                  <a:cubicBezTo>
                    <a:pt x="485" y="393"/>
                    <a:pt x="485" y="393"/>
                    <a:pt x="485" y="390"/>
                  </a:cubicBezTo>
                  <a:cubicBezTo>
                    <a:pt x="485" y="378"/>
                    <a:pt x="485" y="378"/>
                    <a:pt x="485" y="378"/>
                  </a:cubicBezTo>
                  <a:cubicBezTo>
                    <a:pt x="485" y="376"/>
                    <a:pt x="485" y="376"/>
                    <a:pt x="483" y="376"/>
                  </a:cubicBezTo>
                  <a:cubicBezTo>
                    <a:pt x="468" y="376"/>
                    <a:pt x="468" y="376"/>
                    <a:pt x="468" y="376"/>
                  </a:cubicBezTo>
                  <a:cubicBezTo>
                    <a:pt x="467" y="376"/>
                    <a:pt x="465" y="373"/>
                    <a:pt x="465" y="372"/>
                  </a:cubicBezTo>
                  <a:cubicBezTo>
                    <a:pt x="465" y="348"/>
                    <a:pt x="465" y="348"/>
                    <a:pt x="465" y="348"/>
                  </a:cubicBezTo>
                  <a:cubicBezTo>
                    <a:pt x="465" y="346"/>
                    <a:pt x="467" y="345"/>
                    <a:pt x="468" y="345"/>
                  </a:cubicBezTo>
                  <a:cubicBezTo>
                    <a:pt x="483" y="345"/>
                    <a:pt x="483" y="345"/>
                    <a:pt x="483" y="345"/>
                  </a:cubicBezTo>
                  <a:cubicBezTo>
                    <a:pt x="485" y="345"/>
                    <a:pt x="485" y="342"/>
                    <a:pt x="485" y="341"/>
                  </a:cubicBezTo>
                  <a:cubicBezTo>
                    <a:pt x="485" y="290"/>
                    <a:pt x="516" y="250"/>
                    <a:pt x="572" y="250"/>
                  </a:cubicBezTo>
                  <a:cubicBezTo>
                    <a:pt x="612" y="250"/>
                    <a:pt x="633" y="272"/>
                    <a:pt x="649" y="297"/>
                  </a:cubicBezTo>
                  <a:cubicBezTo>
                    <a:pt x="651" y="300"/>
                    <a:pt x="649" y="301"/>
                    <a:pt x="648" y="302"/>
                  </a:cubicBezTo>
                  <a:cubicBezTo>
                    <a:pt x="612" y="318"/>
                    <a:pt x="612" y="318"/>
                    <a:pt x="612" y="318"/>
                  </a:cubicBezTo>
                  <a:cubicBezTo>
                    <a:pt x="608" y="320"/>
                    <a:pt x="607" y="320"/>
                    <a:pt x="605" y="317"/>
                  </a:cubicBezTo>
                  <a:cubicBezTo>
                    <a:pt x="597" y="304"/>
                    <a:pt x="588" y="296"/>
                    <a:pt x="573" y="296"/>
                  </a:cubicBezTo>
                  <a:cubicBezTo>
                    <a:pt x="549" y="296"/>
                    <a:pt x="540" y="317"/>
                    <a:pt x="540" y="341"/>
                  </a:cubicBezTo>
                  <a:close/>
                </a:path>
              </a:pathLst>
            </a:custGeom>
            <a:solidFill>
              <a:srgbClr val="0078DC"/>
            </a:solidFill>
            <a:ln>
              <a:noFill/>
            </a:ln>
          </p:spPr>
          <p:txBody>
            <a:bodyPr vert="horz" wrap="square" lIns="91440" tIns="45720" rIns="91440" bIns="45720" numCol="1" anchor="t" anchorCtr="0" compatLnSpc="1">
              <a:prstTxWarp prst="textNoShape">
                <a:avLst/>
              </a:prstTxWarp>
            </a:bodyPr>
            <a:lstStyle/>
            <a:p>
              <a:pPr defTabSz="914378"/>
              <a:endParaRPr lang="en-GB" sz="1200">
                <a:solidFill>
                  <a:srgbClr val="5E5E5E"/>
                </a:solidFill>
                <a:latin typeface="Arial"/>
                <a:cs typeface="Arial" panose="020B0604020202020204" pitchFamily="34" charset="0"/>
              </a:endParaRPr>
            </a:p>
          </p:txBody>
        </p:sp>
        <p:sp>
          <p:nvSpPr>
            <p:cNvPr id="129" name="Textfeld 293">
              <a:extLst>
                <a:ext uri="{FF2B5EF4-FFF2-40B4-BE49-F238E27FC236}">
                  <a16:creationId xmlns:a16="http://schemas.microsoft.com/office/drawing/2014/main" id="{CCD655D2-66C3-42AE-A134-8768D52849C9}"/>
                </a:ext>
              </a:extLst>
            </p:cNvPr>
            <p:cNvSpPr txBox="1"/>
            <p:nvPr/>
          </p:nvSpPr>
          <p:spPr>
            <a:xfrm>
              <a:off x="4712564" y="1948825"/>
              <a:ext cx="982360" cy="384880"/>
            </a:xfrm>
            <a:prstGeom prst="rect">
              <a:avLst/>
            </a:prstGeom>
            <a:noFill/>
          </p:spPr>
          <p:txBody>
            <a:bodyPr wrap="square" lIns="36000" tIns="36000" rIns="36000" bIns="36000" rtlCol="0" anchor="ctr">
              <a:spAutoFit/>
            </a:bodyPr>
            <a:lstStyle/>
            <a:p>
              <a:pPr defTabSz="914378"/>
              <a:r>
                <a:rPr lang="de-DE" sz="900" dirty="0">
                  <a:solidFill>
                    <a:srgbClr val="FFFFFF"/>
                  </a:solidFill>
                  <a:latin typeface="Arial"/>
                </a:rPr>
                <a:t>FINANCIAL PRODUCTS</a:t>
              </a:r>
            </a:p>
          </p:txBody>
        </p:sp>
      </p:grpSp>
      <p:grpSp>
        <p:nvGrpSpPr>
          <p:cNvPr id="15" name="Group 14">
            <a:extLst>
              <a:ext uri="{FF2B5EF4-FFF2-40B4-BE49-F238E27FC236}">
                <a16:creationId xmlns:a16="http://schemas.microsoft.com/office/drawing/2014/main" id="{577B8FAB-FFCC-44CB-B8E8-20630B211926}"/>
              </a:ext>
            </a:extLst>
          </p:cNvPr>
          <p:cNvGrpSpPr>
            <a:grpSpLocks noChangeAspect="1"/>
          </p:cNvGrpSpPr>
          <p:nvPr/>
        </p:nvGrpSpPr>
        <p:grpSpPr>
          <a:xfrm>
            <a:off x="5024856" y="1896686"/>
            <a:ext cx="744325" cy="211203"/>
            <a:chOff x="3771929" y="1742784"/>
            <a:chExt cx="811661" cy="232449"/>
          </a:xfrm>
        </p:grpSpPr>
        <p:sp>
          <p:nvSpPr>
            <p:cNvPr id="101" name="Carbon">
              <a:extLst>
                <a:ext uri="{FF2B5EF4-FFF2-40B4-BE49-F238E27FC236}">
                  <a16:creationId xmlns:a16="http://schemas.microsoft.com/office/drawing/2014/main" id="{0DF2B6B0-91B4-42F5-AE14-7A36E50D4D13}"/>
                </a:ext>
              </a:extLst>
            </p:cNvPr>
            <p:cNvSpPr>
              <a:spLocks noChangeAspect="1" noEditPoints="1"/>
            </p:cNvSpPr>
            <p:nvPr>
              <p:custDataLst>
                <p:tags r:id="rId8"/>
              </p:custDataLst>
            </p:nvPr>
          </p:nvSpPr>
          <p:spPr bwMode="auto">
            <a:xfrm>
              <a:off x="3771929" y="1802759"/>
              <a:ext cx="89841" cy="112500"/>
            </a:xfrm>
            <a:custGeom>
              <a:avLst/>
              <a:gdLst>
                <a:gd name="T0" fmla="*/ 253 w 1066"/>
                <a:gd name="T1" fmla="*/ 600 h 1333"/>
                <a:gd name="T2" fmla="*/ 813 w 1066"/>
                <a:gd name="T3" fmla="*/ 787 h 1333"/>
                <a:gd name="T4" fmla="*/ 1066 w 1066"/>
                <a:gd name="T5" fmla="*/ 0 h 1333"/>
                <a:gd name="T6" fmla="*/ 0 w 1066"/>
                <a:gd name="T7" fmla="*/ 1333 h 1333"/>
                <a:gd name="T8" fmla="*/ 1066 w 1066"/>
                <a:gd name="T9" fmla="*/ 1050 h 1333"/>
                <a:gd name="T10" fmla="*/ 1066 w 1066"/>
                <a:gd name="T11" fmla="*/ 0 h 1333"/>
                <a:gd name="T12" fmla="*/ 746 w 1066"/>
                <a:gd name="T13" fmla="*/ 1147 h 1333"/>
                <a:gd name="T14" fmla="*/ 186 w 1066"/>
                <a:gd name="T15" fmla="*/ 187 h 1333"/>
                <a:gd name="T16" fmla="*/ 880 w 1066"/>
                <a:gd name="T17" fmla="*/ 1013 h 1333"/>
                <a:gd name="T18" fmla="*/ 253 w 1066"/>
                <a:gd name="T19" fmla="*/ 853 h 1333"/>
                <a:gd name="T20" fmla="*/ 813 w 1066"/>
                <a:gd name="T21" fmla="*/ 1040 h 1333"/>
                <a:gd name="T22" fmla="*/ 252 w 1066"/>
                <a:gd name="T23" fmla="*/ 383 h 1333"/>
                <a:gd name="T24" fmla="*/ 354 w 1066"/>
                <a:gd name="T25" fmla="*/ 252 h 1333"/>
                <a:gd name="T26" fmla="*/ 446 w 1066"/>
                <a:gd name="T27" fmla="*/ 317 h 1333"/>
                <a:gd name="T28" fmla="*/ 381 w 1066"/>
                <a:gd name="T29" fmla="*/ 340 h 1333"/>
                <a:gd name="T30" fmla="*/ 334 w 1066"/>
                <a:gd name="T31" fmla="*/ 337 h 1333"/>
                <a:gd name="T32" fmla="*/ 334 w 1066"/>
                <a:gd name="T33" fmla="*/ 430 h 1333"/>
                <a:gd name="T34" fmla="*/ 381 w 1066"/>
                <a:gd name="T35" fmla="*/ 427 h 1333"/>
                <a:gd name="T36" fmla="*/ 446 w 1066"/>
                <a:gd name="T37" fmla="*/ 450 h 1333"/>
                <a:gd name="T38" fmla="*/ 354 w 1066"/>
                <a:gd name="T39" fmla="*/ 515 h 1333"/>
                <a:gd name="T40" fmla="*/ 252 w 1066"/>
                <a:gd name="T41" fmla="*/ 383 h 1333"/>
                <a:gd name="T42" fmla="*/ 467 w 1066"/>
                <a:gd name="T43" fmla="*/ 383 h 1333"/>
                <a:gd name="T44" fmla="*/ 573 w 1066"/>
                <a:gd name="T45" fmla="*/ 252 h 1333"/>
                <a:gd name="T46" fmla="*/ 679 w 1066"/>
                <a:gd name="T47" fmla="*/ 383 h 1333"/>
                <a:gd name="T48" fmla="*/ 573 w 1066"/>
                <a:gd name="T49" fmla="*/ 515 h 1333"/>
                <a:gd name="T50" fmla="*/ 597 w 1066"/>
                <a:gd name="T51" fmla="*/ 429 h 1333"/>
                <a:gd name="T52" fmla="*/ 597 w 1066"/>
                <a:gd name="T53" fmla="*/ 337 h 1333"/>
                <a:gd name="T54" fmla="*/ 549 w 1066"/>
                <a:gd name="T55" fmla="*/ 337 h 1333"/>
                <a:gd name="T56" fmla="*/ 549 w 1066"/>
                <a:gd name="T57" fmla="*/ 429 h 1333"/>
                <a:gd name="T58" fmla="*/ 597 w 1066"/>
                <a:gd name="T59" fmla="*/ 429 h 1333"/>
                <a:gd name="T60" fmla="*/ 695 w 1066"/>
                <a:gd name="T61" fmla="*/ 538 h 1333"/>
                <a:gd name="T62" fmla="*/ 699 w 1066"/>
                <a:gd name="T63" fmla="*/ 498 h 1333"/>
                <a:gd name="T64" fmla="*/ 761 w 1066"/>
                <a:gd name="T65" fmla="*/ 437 h 1333"/>
                <a:gd name="T66" fmla="*/ 742 w 1066"/>
                <a:gd name="T67" fmla="*/ 440 h 1333"/>
                <a:gd name="T68" fmla="*/ 698 w 1066"/>
                <a:gd name="T69" fmla="*/ 439 h 1333"/>
                <a:gd name="T70" fmla="*/ 756 w 1066"/>
                <a:gd name="T71" fmla="*/ 388 h 1333"/>
                <a:gd name="T72" fmla="*/ 791 w 1066"/>
                <a:gd name="T73" fmla="*/ 478 h 1333"/>
                <a:gd name="T74" fmla="*/ 764 w 1066"/>
                <a:gd name="T75" fmla="*/ 499 h 1333"/>
                <a:gd name="T76" fmla="*/ 813 w 1066"/>
                <a:gd name="T77" fmla="*/ 503 h 1333"/>
                <a:gd name="T78" fmla="*/ 809 w 1066"/>
                <a:gd name="T79" fmla="*/ 542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6" h="1333">
                  <a:moveTo>
                    <a:pt x="813" y="600"/>
                  </a:moveTo>
                  <a:cubicBezTo>
                    <a:pt x="253" y="600"/>
                    <a:pt x="253" y="600"/>
                    <a:pt x="253" y="600"/>
                  </a:cubicBezTo>
                  <a:cubicBezTo>
                    <a:pt x="253" y="787"/>
                    <a:pt x="253" y="787"/>
                    <a:pt x="253" y="787"/>
                  </a:cubicBezTo>
                  <a:cubicBezTo>
                    <a:pt x="813" y="787"/>
                    <a:pt x="813" y="787"/>
                    <a:pt x="813" y="787"/>
                  </a:cubicBezTo>
                  <a:lnTo>
                    <a:pt x="813" y="600"/>
                  </a:lnTo>
                  <a:close/>
                  <a:moveTo>
                    <a:pt x="1066" y="0"/>
                  </a:moveTo>
                  <a:cubicBezTo>
                    <a:pt x="0" y="0"/>
                    <a:pt x="0" y="0"/>
                    <a:pt x="0" y="0"/>
                  </a:cubicBezTo>
                  <a:cubicBezTo>
                    <a:pt x="0" y="1333"/>
                    <a:pt x="0" y="1333"/>
                    <a:pt x="0" y="1333"/>
                  </a:cubicBezTo>
                  <a:cubicBezTo>
                    <a:pt x="773" y="1333"/>
                    <a:pt x="773" y="1333"/>
                    <a:pt x="773" y="1333"/>
                  </a:cubicBezTo>
                  <a:cubicBezTo>
                    <a:pt x="970" y="1333"/>
                    <a:pt x="1066" y="1244"/>
                    <a:pt x="1066" y="1050"/>
                  </a:cubicBezTo>
                  <a:cubicBezTo>
                    <a:pt x="1066" y="1049"/>
                    <a:pt x="1066" y="1049"/>
                    <a:pt x="1066" y="1049"/>
                  </a:cubicBezTo>
                  <a:lnTo>
                    <a:pt x="1066" y="0"/>
                  </a:lnTo>
                  <a:close/>
                  <a:moveTo>
                    <a:pt x="880" y="1013"/>
                  </a:moveTo>
                  <a:cubicBezTo>
                    <a:pt x="880" y="1104"/>
                    <a:pt x="838" y="1147"/>
                    <a:pt x="746" y="1147"/>
                  </a:cubicBezTo>
                  <a:cubicBezTo>
                    <a:pt x="186" y="1147"/>
                    <a:pt x="186" y="1147"/>
                    <a:pt x="186" y="1147"/>
                  </a:cubicBezTo>
                  <a:cubicBezTo>
                    <a:pt x="186" y="187"/>
                    <a:pt x="186" y="187"/>
                    <a:pt x="186" y="187"/>
                  </a:cubicBezTo>
                  <a:cubicBezTo>
                    <a:pt x="880" y="187"/>
                    <a:pt x="880" y="187"/>
                    <a:pt x="880" y="187"/>
                  </a:cubicBezTo>
                  <a:lnTo>
                    <a:pt x="880" y="1013"/>
                  </a:lnTo>
                  <a:close/>
                  <a:moveTo>
                    <a:pt x="813" y="853"/>
                  </a:moveTo>
                  <a:cubicBezTo>
                    <a:pt x="253" y="853"/>
                    <a:pt x="253" y="853"/>
                    <a:pt x="253" y="853"/>
                  </a:cubicBezTo>
                  <a:cubicBezTo>
                    <a:pt x="253" y="1040"/>
                    <a:pt x="253" y="1040"/>
                    <a:pt x="253" y="1040"/>
                  </a:cubicBezTo>
                  <a:cubicBezTo>
                    <a:pt x="813" y="1040"/>
                    <a:pt x="813" y="1040"/>
                    <a:pt x="813" y="1040"/>
                  </a:cubicBezTo>
                  <a:lnTo>
                    <a:pt x="813" y="853"/>
                  </a:lnTo>
                  <a:close/>
                  <a:moveTo>
                    <a:pt x="252" y="383"/>
                  </a:moveTo>
                  <a:cubicBezTo>
                    <a:pt x="252" y="347"/>
                    <a:pt x="254" y="332"/>
                    <a:pt x="260" y="315"/>
                  </a:cubicBezTo>
                  <a:cubicBezTo>
                    <a:pt x="273" y="273"/>
                    <a:pt x="307" y="252"/>
                    <a:pt x="354" y="252"/>
                  </a:cubicBezTo>
                  <a:cubicBezTo>
                    <a:pt x="401" y="252"/>
                    <a:pt x="434" y="273"/>
                    <a:pt x="448" y="312"/>
                  </a:cubicBezTo>
                  <a:cubicBezTo>
                    <a:pt x="449" y="314"/>
                    <a:pt x="449" y="316"/>
                    <a:pt x="446" y="317"/>
                  </a:cubicBezTo>
                  <a:cubicBezTo>
                    <a:pt x="386" y="343"/>
                    <a:pt x="386" y="343"/>
                    <a:pt x="386" y="343"/>
                  </a:cubicBezTo>
                  <a:cubicBezTo>
                    <a:pt x="384" y="344"/>
                    <a:pt x="382" y="343"/>
                    <a:pt x="381" y="340"/>
                  </a:cubicBezTo>
                  <a:cubicBezTo>
                    <a:pt x="375" y="327"/>
                    <a:pt x="368" y="321"/>
                    <a:pt x="356" y="321"/>
                  </a:cubicBezTo>
                  <a:cubicBezTo>
                    <a:pt x="345" y="321"/>
                    <a:pt x="337" y="326"/>
                    <a:pt x="334" y="337"/>
                  </a:cubicBezTo>
                  <a:cubicBezTo>
                    <a:pt x="332" y="343"/>
                    <a:pt x="331" y="349"/>
                    <a:pt x="331" y="383"/>
                  </a:cubicBezTo>
                  <a:cubicBezTo>
                    <a:pt x="331" y="417"/>
                    <a:pt x="332" y="424"/>
                    <a:pt x="334" y="430"/>
                  </a:cubicBezTo>
                  <a:cubicBezTo>
                    <a:pt x="337" y="440"/>
                    <a:pt x="345" y="445"/>
                    <a:pt x="356" y="445"/>
                  </a:cubicBezTo>
                  <a:cubicBezTo>
                    <a:pt x="368" y="445"/>
                    <a:pt x="375" y="439"/>
                    <a:pt x="381" y="427"/>
                  </a:cubicBezTo>
                  <a:cubicBezTo>
                    <a:pt x="382" y="424"/>
                    <a:pt x="384" y="423"/>
                    <a:pt x="386" y="424"/>
                  </a:cubicBezTo>
                  <a:cubicBezTo>
                    <a:pt x="446" y="450"/>
                    <a:pt x="446" y="450"/>
                    <a:pt x="446" y="450"/>
                  </a:cubicBezTo>
                  <a:cubicBezTo>
                    <a:pt x="449" y="451"/>
                    <a:pt x="449" y="452"/>
                    <a:pt x="448" y="455"/>
                  </a:cubicBezTo>
                  <a:cubicBezTo>
                    <a:pt x="434" y="493"/>
                    <a:pt x="401" y="515"/>
                    <a:pt x="354" y="515"/>
                  </a:cubicBezTo>
                  <a:cubicBezTo>
                    <a:pt x="307" y="515"/>
                    <a:pt x="273" y="493"/>
                    <a:pt x="260" y="452"/>
                  </a:cubicBezTo>
                  <a:cubicBezTo>
                    <a:pt x="254" y="434"/>
                    <a:pt x="252" y="419"/>
                    <a:pt x="252" y="383"/>
                  </a:cubicBezTo>
                  <a:close/>
                  <a:moveTo>
                    <a:pt x="475" y="452"/>
                  </a:moveTo>
                  <a:cubicBezTo>
                    <a:pt x="468" y="430"/>
                    <a:pt x="467" y="415"/>
                    <a:pt x="467" y="383"/>
                  </a:cubicBezTo>
                  <a:cubicBezTo>
                    <a:pt x="467" y="351"/>
                    <a:pt x="468" y="336"/>
                    <a:pt x="475" y="315"/>
                  </a:cubicBezTo>
                  <a:cubicBezTo>
                    <a:pt x="489" y="272"/>
                    <a:pt x="528" y="252"/>
                    <a:pt x="573" y="252"/>
                  </a:cubicBezTo>
                  <a:cubicBezTo>
                    <a:pt x="619" y="252"/>
                    <a:pt x="658" y="272"/>
                    <a:pt x="671" y="315"/>
                  </a:cubicBezTo>
                  <a:cubicBezTo>
                    <a:pt x="678" y="336"/>
                    <a:pt x="679" y="351"/>
                    <a:pt x="679" y="383"/>
                  </a:cubicBezTo>
                  <a:cubicBezTo>
                    <a:pt x="679" y="415"/>
                    <a:pt x="678" y="430"/>
                    <a:pt x="671" y="452"/>
                  </a:cubicBezTo>
                  <a:cubicBezTo>
                    <a:pt x="658" y="494"/>
                    <a:pt x="619" y="515"/>
                    <a:pt x="573" y="515"/>
                  </a:cubicBezTo>
                  <a:cubicBezTo>
                    <a:pt x="528" y="515"/>
                    <a:pt x="489" y="494"/>
                    <a:pt x="475" y="452"/>
                  </a:cubicBezTo>
                  <a:close/>
                  <a:moveTo>
                    <a:pt x="597" y="429"/>
                  </a:moveTo>
                  <a:cubicBezTo>
                    <a:pt x="600" y="421"/>
                    <a:pt x="600" y="410"/>
                    <a:pt x="600" y="383"/>
                  </a:cubicBezTo>
                  <a:cubicBezTo>
                    <a:pt x="600" y="356"/>
                    <a:pt x="600" y="346"/>
                    <a:pt x="597" y="337"/>
                  </a:cubicBezTo>
                  <a:cubicBezTo>
                    <a:pt x="594" y="327"/>
                    <a:pt x="585" y="321"/>
                    <a:pt x="573" y="321"/>
                  </a:cubicBezTo>
                  <a:cubicBezTo>
                    <a:pt x="562" y="321"/>
                    <a:pt x="553" y="327"/>
                    <a:pt x="549" y="337"/>
                  </a:cubicBezTo>
                  <a:cubicBezTo>
                    <a:pt x="547" y="346"/>
                    <a:pt x="546" y="356"/>
                    <a:pt x="546" y="383"/>
                  </a:cubicBezTo>
                  <a:cubicBezTo>
                    <a:pt x="546" y="410"/>
                    <a:pt x="547" y="421"/>
                    <a:pt x="549" y="429"/>
                  </a:cubicBezTo>
                  <a:cubicBezTo>
                    <a:pt x="553" y="440"/>
                    <a:pt x="562" y="445"/>
                    <a:pt x="573" y="445"/>
                  </a:cubicBezTo>
                  <a:cubicBezTo>
                    <a:pt x="585" y="445"/>
                    <a:pt x="594" y="440"/>
                    <a:pt x="597" y="429"/>
                  </a:cubicBezTo>
                  <a:close/>
                  <a:moveTo>
                    <a:pt x="699" y="542"/>
                  </a:moveTo>
                  <a:cubicBezTo>
                    <a:pt x="697" y="542"/>
                    <a:pt x="695" y="540"/>
                    <a:pt x="695" y="538"/>
                  </a:cubicBezTo>
                  <a:cubicBezTo>
                    <a:pt x="695" y="506"/>
                    <a:pt x="695" y="506"/>
                    <a:pt x="695" y="506"/>
                  </a:cubicBezTo>
                  <a:cubicBezTo>
                    <a:pt x="695" y="503"/>
                    <a:pt x="696" y="500"/>
                    <a:pt x="699" y="498"/>
                  </a:cubicBezTo>
                  <a:cubicBezTo>
                    <a:pt x="754" y="451"/>
                    <a:pt x="754" y="451"/>
                    <a:pt x="754" y="451"/>
                  </a:cubicBezTo>
                  <a:cubicBezTo>
                    <a:pt x="759" y="446"/>
                    <a:pt x="761" y="442"/>
                    <a:pt x="761" y="437"/>
                  </a:cubicBezTo>
                  <a:cubicBezTo>
                    <a:pt x="761" y="432"/>
                    <a:pt x="758" y="428"/>
                    <a:pt x="753" y="428"/>
                  </a:cubicBezTo>
                  <a:cubicBezTo>
                    <a:pt x="747" y="428"/>
                    <a:pt x="742" y="431"/>
                    <a:pt x="742" y="440"/>
                  </a:cubicBezTo>
                  <a:cubicBezTo>
                    <a:pt x="742" y="443"/>
                    <a:pt x="740" y="444"/>
                    <a:pt x="738" y="444"/>
                  </a:cubicBezTo>
                  <a:cubicBezTo>
                    <a:pt x="698" y="439"/>
                    <a:pt x="698" y="439"/>
                    <a:pt x="698" y="439"/>
                  </a:cubicBezTo>
                  <a:cubicBezTo>
                    <a:pt x="696" y="439"/>
                    <a:pt x="695" y="437"/>
                    <a:pt x="695" y="435"/>
                  </a:cubicBezTo>
                  <a:cubicBezTo>
                    <a:pt x="696" y="407"/>
                    <a:pt x="719" y="388"/>
                    <a:pt x="756" y="388"/>
                  </a:cubicBezTo>
                  <a:cubicBezTo>
                    <a:pt x="786" y="388"/>
                    <a:pt x="813" y="403"/>
                    <a:pt x="813" y="436"/>
                  </a:cubicBezTo>
                  <a:cubicBezTo>
                    <a:pt x="813" y="454"/>
                    <a:pt x="806" y="465"/>
                    <a:pt x="791" y="478"/>
                  </a:cubicBezTo>
                  <a:cubicBezTo>
                    <a:pt x="764" y="498"/>
                    <a:pt x="764" y="498"/>
                    <a:pt x="764" y="498"/>
                  </a:cubicBezTo>
                  <a:cubicBezTo>
                    <a:pt x="764" y="499"/>
                    <a:pt x="764" y="499"/>
                    <a:pt x="764" y="499"/>
                  </a:cubicBezTo>
                  <a:cubicBezTo>
                    <a:pt x="809" y="499"/>
                    <a:pt x="809" y="499"/>
                    <a:pt x="809" y="499"/>
                  </a:cubicBezTo>
                  <a:cubicBezTo>
                    <a:pt x="812" y="499"/>
                    <a:pt x="813" y="500"/>
                    <a:pt x="813" y="503"/>
                  </a:cubicBezTo>
                  <a:cubicBezTo>
                    <a:pt x="813" y="538"/>
                    <a:pt x="813" y="538"/>
                    <a:pt x="813" y="538"/>
                  </a:cubicBezTo>
                  <a:cubicBezTo>
                    <a:pt x="813" y="540"/>
                    <a:pt x="812" y="542"/>
                    <a:pt x="809" y="542"/>
                  </a:cubicBezTo>
                  <a:lnTo>
                    <a:pt x="699" y="542"/>
                  </a:lnTo>
                  <a:close/>
                </a:path>
              </a:pathLst>
            </a:custGeom>
            <a:solidFill>
              <a:srgbClr val="0078DC"/>
            </a:solidFill>
            <a:ln>
              <a:noFill/>
            </a:ln>
          </p:spPr>
          <p:txBody>
            <a:bodyPr vert="horz" wrap="square" lIns="91440" tIns="45720" rIns="91440" bIns="45720" numCol="1" anchor="t" anchorCtr="0" compatLnSpc="1">
              <a:prstTxWarp prst="textNoShape">
                <a:avLst/>
              </a:prstTxWarp>
            </a:bodyPr>
            <a:lstStyle/>
            <a:p>
              <a:pPr defTabSz="914378"/>
              <a:endParaRPr lang="en-GB" sz="2000">
                <a:solidFill>
                  <a:srgbClr val="5E5E5E"/>
                </a:solidFill>
                <a:latin typeface="Arial"/>
              </a:endParaRPr>
            </a:p>
          </p:txBody>
        </p:sp>
        <p:sp>
          <p:nvSpPr>
            <p:cNvPr id="128" name="Textfeld 293">
              <a:extLst>
                <a:ext uri="{FF2B5EF4-FFF2-40B4-BE49-F238E27FC236}">
                  <a16:creationId xmlns:a16="http://schemas.microsoft.com/office/drawing/2014/main" id="{C0C72081-076C-4B24-902E-F90B69671A73}"/>
                </a:ext>
              </a:extLst>
            </p:cNvPr>
            <p:cNvSpPr txBox="1"/>
            <p:nvPr/>
          </p:nvSpPr>
          <p:spPr>
            <a:xfrm>
              <a:off x="3881214" y="1742784"/>
              <a:ext cx="702376" cy="232449"/>
            </a:xfrm>
            <a:prstGeom prst="rect">
              <a:avLst/>
            </a:prstGeom>
            <a:noFill/>
          </p:spPr>
          <p:txBody>
            <a:bodyPr wrap="square" lIns="36000" tIns="36000" rIns="36000" bIns="36000" rtlCol="0" anchor="ctr">
              <a:spAutoFit/>
            </a:bodyPr>
            <a:lstStyle/>
            <a:p>
              <a:pPr defTabSz="914378"/>
              <a:r>
                <a:rPr lang="de-DE" sz="900" dirty="0">
                  <a:solidFill>
                    <a:srgbClr val="FFFFFF"/>
                  </a:solidFill>
                  <a:latin typeface="Arial"/>
                </a:rPr>
                <a:t>CARBON</a:t>
              </a:r>
            </a:p>
          </p:txBody>
        </p:sp>
      </p:grpSp>
      <p:sp>
        <p:nvSpPr>
          <p:cNvPr id="127" name="Textfeld 293">
            <a:extLst>
              <a:ext uri="{FF2B5EF4-FFF2-40B4-BE49-F238E27FC236}">
                <a16:creationId xmlns:a16="http://schemas.microsoft.com/office/drawing/2014/main" id="{067A580A-AD89-4110-B6EC-A78047CA47EF}"/>
              </a:ext>
            </a:extLst>
          </p:cNvPr>
          <p:cNvSpPr txBox="1"/>
          <p:nvPr/>
        </p:nvSpPr>
        <p:spPr>
          <a:xfrm>
            <a:off x="5136070" y="1555628"/>
            <a:ext cx="773865" cy="349702"/>
          </a:xfrm>
          <a:prstGeom prst="rect">
            <a:avLst/>
          </a:prstGeom>
          <a:noFill/>
        </p:spPr>
        <p:txBody>
          <a:bodyPr wrap="square" lIns="36000" tIns="36000" rIns="36000" bIns="36000" rtlCol="0" anchor="ctr">
            <a:spAutoFit/>
          </a:bodyPr>
          <a:lstStyle/>
          <a:p>
            <a:pPr defTabSz="914378"/>
            <a:r>
              <a:rPr lang="de-DE" sz="900" dirty="0">
                <a:solidFill>
                  <a:srgbClr val="FFFFFF"/>
                </a:solidFill>
                <a:latin typeface="Arial"/>
              </a:rPr>
              <a:t>NATURAL GAS &amp; LNG</a:t>
            </a:r>
          </a:p>
        </p:txBody>
      </p:sp>
      <p:sp>
        <p:nvSpPr>
          <p:cNvPr id="109" name="Gas">
            <a:extLst>
              <a:ext uri="{FF2B5EF4-FFF2-40B4-BE49-F238E27FC236}">
                <a16:creationId xmlns:a16="http://schemas.microsoft.com/office/drawing/2014/main" id="{A83350F7-75BE-4970-852C-CA4259F1F16E}"/>
              </a:ext>
            </a:extLst>
          </p:cNvPr>
          <p:cNvSpPr>
            <a:spLocks noChangeAspect="1" noEditPoints="1"/>
          </p:cNvSpPr>
          <p:nvPr>
            <p:custDataLst>
              <p:tags r:id="rId2"/>
            </p:custDataLst>
          </p:nvPr>
        </p:nvSpPr>
        <p:spPr bwMode="auto">
          <a:xfrm>
            <a:off x="5021035" y="1679370"/>
            <a:ext cx="99548" cy="102218"/>
          </a:xfrm>
          <a:custGeom>
            <a:avLst/>
            <a:gdLst>
              <a:gd name="T0" fmla="*/ 259 w 793"/>
              <a:gd name="T1" fmla="*/ 907 h 907"/>
              <a:gd name="T2" fmla="*/ 0 w 793"/>
              <a:gd name="T3" fmla="*/ 618 h 907"/>
              <a:gd name="T4" fmla="*/ 396 w 793"/>
              <a:gd name="T5" fmla="*/ 0 h 907"/>
              <a:gd name="T6" fmla="*/ 793 w 793"/>
              <a:gd name="T7" fmla="*/ 618 h 907"/>
              <a:gd name="T8" fmla="*/ 535 w 793"/>
              <a:gd name="T9" fmla="*/ 907 h 907"/>
              <a:gd name="T10" fmla="*/ 563 w 793"/>
              <a:gd name="T11" fmla="*/ 808 h 907"/>
              <a:gd name="T12" fmla="*/ 396 w 793"/>
              <a:gd name="T13" fmla="*/ 644 h 907"/>
              <a:gd name="T14" fmla="*/ 229 w 793"/>
              <a:gd name="T15" fmla="*/ 808 h 907"/>
              <a:gd name="T16" fmla="*/ 259 w 793"/>
              <a:gd name="T17" fmla="*/ 907 h 907"/>
              <a:gd name="T18" fmla="*/ 131 w 793"/>
              <a:gd name="T19" fmla="*/ 634 h 907"/>
              <a:gd name="T20" fmla="*/ 135 w 793"/>
              <a:gd name="T21" fmla="*/ 682 h 907"/>
              <a:gd name="T22" fmla="*/ 396 w 793"/>
              <a:gd name="T23" fmla="*/ 516 h 907"/>
              <a:gd name="T24" fmla="*/ 657 w 793"/>
              <a:gd name="T25" fmla="*/ 682 h 907"/>
              <a:gd name="T26" fmla="*/ 661 w 793"/>
              <a:gd name="T27" fmla="*/ 634 h 907"/>
              <a:gd name="T28" fmla="*/ 396 w 793"/>
              <a:gd name="T29" fmla="*/ 172 h 907"/>
              <a:gd name="T30" fmla="*/ 131 w 793"/>
              <a:gd name="T31" fmla="*/ 634 h 907"/>
              <a:gd name="T32" fmla="*/ 393 w 793"/>
              <a:gd name="T33" fmla="*/ 902 h 907"/>
              <a:gd name="T34" fmla="*/ 303 w 793"/>
              <a:gd name="T35" fmla="*/ 811 h 907"/>
              <a:gd name="T36" fmla="*/ 303 w 793"/>
              <a:gd name="T37" fmla="*/ 808 h 907"/>
              <a:gd name="T38" fmla="*/ 393 w 793"/>
              <a:gd name="T39" fmla="*/ 716 h 907"/>
              <a:gd name="T40" fmla="*/ 399 w 793"/>
              <a:gd name="T41" fmla="*/ 716 h 907"/>
              <a:gd name="T42" fmla="*/ 491 w 793"/>
              <a:gd name="T43" fmla="*/ 808 h 907"/>
              <a:gd name="T44" fmla="*/ 491 w 793"/>
              <a:gd name="T45" fmla="*/ 811 h 907"/>
              <a:gd name="T46" fmla="*/ 399 w 793"/>
              <a:gd name="T47" fmla="*/ 902 h 907"/>
              <a:gd name="T48" fmla="*/ 393 w 793"/>
              <a:gd name="T49" fmla="*/ 90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3" h="907">
                <a:moveTo>
                  <a:pt x="259" y="907"/>
                </a:moveTo>
                <a:cubicBezTo>
                  <a:pt x="97" y="878"/>
                  <a:pt x="0" y="772"/>
                  <a:pt x="0" y="618"/>
                </a:cubicBezTo>
                <a:cubicBezTo>
                  <a:pt x="0" y="379"/>
                  <a:pt x="155" y="222"/>
                  <a:pt x="396" y="0"/>
                </a:cubicBezTo>
                <a:cubicBezTo>
                  <a:pt x="615" y="191"/>
                  <a:pt x="793" y="368"/>
                  <a:pt x="793" y="618"/>
                </a:cubicBezTo>
                <a:cubicBezTo>
                  <a:pt x="793" y="772"/>
                  <a:pt x="695" y="878"/>
                  <a:pt x="535" y="907"/>
                </a:cubicBezTo>
                <a:cubicBezTo>
                  <a:pt x="553" y="876"/>
                  <a:pt x="563" y="851"/>
                  <a:pt x="563" y="808"/>
                </a:cubicBezTo>
                <a:cubicBezTo>
                  <a:pt x="563" y="706"/>
                  <a:pt x="500" y="644"/>
                  <a:pt x="396" y="644"/>
                </a:cubicBezTo>
                <a:cubicBezTo>
                  <a:pt x="293" y="644"/>
                  <a:pt x="229" y="706"/>
                  <a:pt x="229" y="808"/>
                </a:cubicBezTo>
                <a:cubicBezTo>
                  <a:pt x="229" y="851"/>
                  <a:pt x="239" y="876"/>
                  <a:pt x="259" y="907"/>
                </a:cubicBezTo>
                <a:close/>
                <a:moveTo>
                  <a:pt x="131" y="634"/>
                </a:moveTo>
                <a:cubicBezTo>
                  <a:pt x="131" y="650"/>
                  <a:pt x="132" y="666"/>
                  <a:pt x="135" y="682"/>
                </a:cubicBezTo>
                <a:cubicBezTo>
                  <a:pt x="169" y="575"/>
                  <a:pt x="272" y="516"/>
                  <a:pt x="396" y="516"/>
                </a:cubicBezTo>
                <a:cubicBezTo>
                  <a:pt x="519" y="516"/>
                  <a:pt x="623" y="575"/>
                  <a:pt x="657" y="682"/>
                </a:cubicBezTo>
                <a:cubicBezTo>
                  <a:pt x="660" y="666"/>
                  <a:pt x="661" y="650"/>
                  <a:pt x="661" y="634"/>
                </a:cubicBezTo>
                <a:cubicBezTo>
                  <a:pt x="661" y="450"/>
                  <a:pt x="528" y="300"/>
                  <a:pt x="396" y="172"/>
                </a:cubicBezTo>
                <a:cubicBezTo>
                  <a:pt x="264" y="300"/>
                  <a:pt x="131" y="450"/>
                  <a:pt x="131" y="634"/>
                </a:cubicBezTo>
                <a:close/>
                <a:moveTo>
                  <a:pt x="393" y="902"/>
                </a:moveTo>
                <a:cubicBezTo>
                  <a:pt x="331" y="902"/>
                  <a:pt x="303" y="874"/>
                  <a:pt x="303" y="811"/>
                </a:cubicBezTo>
                <a:cubicBezTo>
                  <a:pt x="303" y="808"/>
                  <a:pt x="303" y="808"/>
                  <a:pt x="303" y="808"/>
                </a:cubicBezTo>
                <a:cubicBezTo>
                  <a:pt x="303" y="746"/>
                  <a:pt x="331" y="716"/>
                  <a:pt x="393" y="716"/>
                </a:cubicBezTo>
                <a:cubicBezTo>
                  <a:pt x="399" y="716"/>
                  <a:pt x="399" y="716"/>
                  <a:pt x="399" y="716"/>
                </a:cubicBezTo>
                <a:cubicBezTo>
                  <a:pt x="461" y="716"/>
                  <a:pt x="491" y="746"/>
                  <a:pt x="491" y="808"/>
                </a:cubicBezTo>
                <a:cubicBezTo>
                  <a:pt x="491" y="811"/>
                  <a:pt x="491" y="811"/>
                  <a:pt x="491" y="811"/>
                </a:cubicBezTo>
                <a:cubicBezTo>
                  <a:pt x="491" y="874"/>
                  <a:pt x="461" y="902"/>
                  <a:pt x="399" y="902"/>
                </a:cubicBezTo>
                <a:lnTo>
                  <a:pt x="393" y="902"/>
                </a:lnTo>
                <a:close/>
              </a:path>
            </a:pathLst>
          </a:custGeom>
          <a:solidFill>
            <a:srgbClr val="0078DC"/>
          </a:solidFill>
          <a:ln>
            <a:noFill/>
          </a:ln>
        </p:spPr>
        <p:txBody>
          <a:bodyPr vert="horz" wrap="square" lIns="91440" tIns="45720" rIns="91440" bIns="45720" numCol="1" anchor="t" anchorCtr="0" compatLnSpc="1">
            <a:prstTxWarp prst="textNoShape">
              <a:avLst/>
            </a:prstTxWarp>
          </a:bodyPr>
          <a:lstStyle/>
          <a:p>
            <a:pPr defTabSz="914378"/>
            <a:endParaRPr lang="en-GB" sz="2000">
              <a:solidFill>
                <a:srgbClr val="5E5E5E"/>
              </a:solidFill>
              <a:latin typeface="Arial"/>
              <a:cs typeface="Arial" panose="020B0604020202020204" pitchFamily="34" charset="0"/>
            </a:endParaRPr>
          </a:p>
        </p:txBody>
      </p:sp>
      <p:grpSp>
        <p:nvGrpSpPr>
          <p:cNvPr id="8" name="Group 7">
            <a:extLst>
              <a:ext uri="{FF2B5EF4-FFF2-40B4-BE49-F238E27FC236}">
                <a16:creationId xmlns:a16="http://schemas.microsoft.com/office/drawing/2014/main" id="{BF3E4F3F-B253-4C22-8755-40E85F0667D1}"/>
              </a:ext>
            </a:extLst>
          </p:cNvPr>
          <p:cNvGrpSpPr>
            <a:grpSpLocks noChangeAspect="1"/>
          </p:cNvGrpSpPr>
          <p:nvPr/>
        </p:nvGrpSpPr>
        <p:grpSpPr>
          <a:xfrm>
            <a:off x="5760440" y="1896687"/>
            <a:ext cx="1086005" cy="211203"/>
            <a:chOff x="4574056" y="1730154"/>
            <a:chExt cx="1184251" cy="232449"/>
          </a:xfrm>
        </p:grpSpPr>
        <p:sp>
          <p:nvSpPr>
            <p:cNvPr id="102" name="Coal">
              <a:extLst>
                <a:ext uri="{FF2B5EF4-FFF2-40B4-BE49-F238E27FC236}">
                  <a16:creationId xmlns:a16="http://schemas.microsoft.com/office/drawing/2014/main" id="{2718B33F-0AB2-4ADE-8297-7D16585FD170}"/>
                </a:ext>
              </a:extLst>
            </p:cNvPr>
            <p:cNvSpPr>
              <a:spLocks noChangeAspect="1"/>
            </p:cNvSpPr>
            <p:nvPr>
              <p:custDataLst>
                <p:tags r:id="rId7"/>
              </p:custDataLst>
            </p:nvPr>
          </p:nvSpPr>
          <p:spPr bwMode="auto">
            <a:xfrm>
              <a:off x="4574056" y="1790128"/>
              <a:ext cx="128778" cy="112500"/>
            </a:xfrm>
            <a:custGeom>
              <a:avLst/>
              <a:gdLst>
                <a:gd name="T0" fmla="*/ 1164 w 1247"/>
                <a:gd name="T1" fmla="*/ 561 h 1089"/>
                <a:gd name="T2" fmla="*/ 1119 w 1247"/>
                <a:gd name="T3" fmla="*/ 216 h 1089"/>
                <a:gd name="T4" fmla="*/ 960 w 1247"/>
                <a:gd name="T5" fmla="*/ 61 h 1089"/>
                <a:gd name="T6" fmla="*/ 805 w 1247"/>
                <a:gd name="T7" fmla="*/ 52 h 1089"/>
                <a:gd name="T8" fmla="*/ 730 w 1247"/>
                <a:gd name="T9" fmla="*/ 126 h 1089"/>
                <a:gd name="T10" fmla="*/ 852 w 1247"/>
                <a:gd name="T11" fmla="*/ 248 h 1089"/>
                <a:gd name="T12" fmla="*/ 624 w 1247"/>
                <a:gd name="T13" fmla="*/ 477 h 1089"/>
                <a:gd name="T14" fmla="*/ 395 w 1247"/>
                <a:gd name="T15" fmla="*/ 248 h 1089"/>
                <a:gd name="T16" fmla="*/ 517 w 1247"/>
                <a:gd name="T17" fmla="*/ 126 h 1089"/>
                <a:gd name="T18" fmla="*/ 443 w 1247"/>
                <a:gd name="T19" fmla="*/ 52 h 1089"/>
                <a:gd name="T20" fmla="*/ 288 w 1247"/>
                <a:gd name="T21" fmla="*/ 61 h 1089"/>
                <a:gd name="T22" fmla="*/ 129 w 1247"/>
                <a:gd name="T23" fmla="*/ 216 h 1089"/>
                <a:gd name="T24" fmla="*/ 84 w 1247"/>
                <a:gd name="T25" fmla="*/ 561 h 1089"/>
                <a:gd name="T26" fmla="*/ 263 w 1247"/>
                <a:gd name="T27" fmla="*/ 381 h 1089"/>
                <a:gd name="T28" fmla="*/ 492 w 1247"/>
                <a:gd name="T29" fmla="*/ 609 h 1089"/>
                <a:gd name="T30" fmla="*/ 144 w 1247"/>
                <a:gd name="T31" fmla="*/ 957 h 1089"/>
                <a:gd name="T32" fmla="*/ 276 w 1247"/>
                <a:gd name="T33" fmla="*/ 1089 h 1089"/>
                <a:gd name="T34" fmla="*/ 624 w 1247"/>
                <a:gd name="T35" fmla="*/ 741 h 1089"/>
                <a:gd name="T36" fmla="*/ 971 w 1247"/>
                <a:gd name="T37" fmla="*/ 1089 h 1089"/>
                <a:gd name="T38" fmla="*/ 1103 w 1247"/>
                <a:gd name="T39" fmla="*/ 957 h 1089"/>
                <a:gd name="T40" fmla="*/ 756 w 1247"/>
                <a:gd name="T41" fmla="*/ 609 h 1089"/>
                <a:gd name="T42" fmla="*/ 984 w 1247"/>
                <a:gd name="T43" fmla="*/ 381 h 1089"/>
                <a:gd name="T44" fmla="*/ 1164 w 1247"/>
                <a:gd name="T45" fmla="*/ 561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7" h="1089">
                  <a:moveTo>
                    <a:pt x="1164" y="561"/>
                  </a:moveTo>
                  <a:cubicBezTo>
                    <a:pt x="1164" y="561"/>
                    <a:pt x="1247" y="344"/>
                    <a:pt x="1119" y="216"/>
                  </a:cubicBezTo>
                  <a:cubicBezTo>
                    <a:pt x="1116" y="213"/>
                    <a:pt x="995" y="98"/>
                    <a:pt x="960" y="61"/>
                  </a:cubicBezTo>
                  <a:cubicBezTo>
                    <a:pt x="924" y="24"/>
                    <a:pt x="856" y="0"/>
                    <a:pt x="805" y="52"/>
                  </a:cubicBezTo>
                  <a:cubicBezTo>
                    <a:pt x="753" y="104"/>
                    <a:pt x="730" y="126"/>
                    <a:pt x="730" y="126"/>
                  </a:cubicBezTo>
                  <a:cubicBezTo>
                    <a:pt x="852" y="248"/>
                    <a:pt x="852" y="248"/>
                    <a:pt x="852" y="248"/>
                  </a:cubicBezTo>
                  <a:cubicBezTo>
                    <a:pt x="624" y="477"/>
                    <a:pt x="624" y="477"/>
                    <a:pt x="624" y="477"/>
                  </a:cubicBezTo>
                  <a:cubicBezTo>
                    <a:pt x="395" y="248"/>
                    <a:pt x="395" y="248"/>
                    <a:pt x="395" y="248"/>
                  </a:cubicBezTo>
                  <a:cubicBezTo>
                    <a:pt x="517" y="126"/>
                    <a:pt x="517" y="126"/>
                    <a:pt x="517" y="126"/>
                  </a:cubicBezTo>
                  <a:cubicBezTo>
                    <a:pt x="517" y="126"/>
                    <a:pt x="494" y="104"/>
                    <a:pt x="443" y="52"/>
                  </a:cubicBezTo>
                  <a:cubicBezTo>
                    <a:pt x="391" y="0"/>
                    <a:pt x="323" y="24"/>
                    <a:pt x="288" y="61"/>
                  </a:cubicBezTo>
                  <a:cubicBezTo>
                    <a:pt x="253" y="98"/>
                    <a:pt x="131" y="213"/>
                    <a:pt x="129" y="216"/>
                  </a:cubicBezTo>
                  <a:cubicBezTo>
                    <a:pt x="0" y="344"/>
                    <a:pt x="84" y="561"/>
                    <a:pt x="84" y="561"/>
                  </a:cubicBezTo>
                  <a:cubicBezTo>
                    <a:pt x="263" y="381"/>
                    <a:pt x="263" y="381"/>
                    <a:pt x="263" y="381"/>
                  </a:cubicBezTo>
                  <a:cubicBezTo>
                    <a:pt x="492" y="609"/>
                    <a:pt x="492" y="609"/>
                    <a:pt x="492" y="609"/>
                  </a:cubicBezTo>
                  <a:cubicBezTo>
                    <a:pt x="144" y="957"/>
                    <a:pt x="144" y="957"/>
                    <a:pt x="144" y="957"/>
                  </a:cubicBezTo>
                  <a:cubicBezTo>
                    <a:pt x="276" y="1089"/>
                    <a:pt x="276" y="1089"/>
                    <a:pt x="276" y="1089"/>
                  </a:cubicBezTo>
                  <a:cubicBezTo>
                    <a:pt x="624" y="741"/>
                    <a:pt x="624" y="741"/>
                    <a:pt x="624" y="741"/>
                  </a:cubicBezTo>
                  <a:cubicBezTo>
                    <a:pt x="971" y="1089"/>
                    <a:pt x="971" y="1089"/>
                    <a:pt x="971" y="1089"/>
                  </a:cubicBezTo>
                  <a:cubicBezTo>
                    <a:pt x="1103" y="957"/>
                    <a:pt x="1103" y="957"/>
                    <a:pt x="1103" y="957"/>
                  </a:cubicBezTo>
                  <a:cubicBezTo>
                    <a:pt x="756" y="609"/>
                    <a:pt x="756" y="609"/>
                    <a:pt x="756" y="609"/>
                  </a:cubicBezTo>
                  <a:cubicBezTo>
                    <a:pt x="984" y="381"/>
                    <a:pt x="984" y="381"/>
                    <a:pt x="984" y="381"/>
                  </a:cubicBezTo>
                  <a:lnTo>
                    <a:pt x="1164" y="561"/>
                  </a:lnTo>
                  <a:close/>
                </a:path>
              </a:pathLst>
            </a:custGeom>
            <a:solidFill>
              <a:srgbClr val="0078DC"/>
            </a:solidFill>
            <a:ln>
              <a:noFill/>
            </a:ln>
          </p:spPr>
          <p:txBody>
            <a:bodyPr vert="horz" wrap="square" lIns="91440" tIns="45720" rIns="91440" bIns="45720" numCol="1" anchor="t" anchorCtr="0" compatLnSpc="1">
              <a:prstTxWarp prst="textNoShape">
                <a:avLst/>
              </a:prstTxWarp>
            </a:bodyPr>
            <a:lstStyle/>
            <a:p>
              <a:pPr defTabSz="914378"/>
              <a:endParaRPr lang="en-GB" sz="2000">
                <a:solidFill>
                  <a:srgbClr val="5E5E5E"/>
                </a:solidFill>
                <a:latin typeface="Arial"/>
              </a:endParaRPr>
            </a:p>
          </p:txBody>
        </p:sp>
        <p:sp>
          <p:nvSpPr>
            <p:cNvPr id="134" name="Textfeld 293">
              <a:extLst>
                <a:ext uri="{FF2B5EF4-FFF2-40B4-BE49-F238E27FC236}">
                  <a16:creationId xmlns:a16="http://schemas.microsoft.com/office/drawing/2014/main" id="{FB57E463-B8DF-4451-95F4-5E381E253035}"/>
                </a:ext>
              </a:extLst>
            </p:cNvPr>
            <p:cNvSpPr txBox="1"/>
            <p:nvPr/>
          </p:nvSpPr>
          <p:spPr>
            <a:xfrm>
              <a:off x="4712563" y="1730154"/>
              <a:ext cx="1045744" cy="232449"/>
            </a:xfrm>
            <a:prstGeom prst="rect">
              <a:avLst/>
            </a:prstGeom>
            <a:noFill/>
          </p:spPr>
          <p:txBody>
            <a:bodyPr wrap="square" lIns="36000" tIns="36000" rIns="36000" bIns="36000" rtlCol="0" anchor="ctr">
              <a:spAutoFit/>
            </a:bodyPr>
            <a:lstStyle/>
            <a:p>
              <a:pPr defTabSz="914378"/>
              <a:r>
                <a:rPr lang="de-DE" sz="900" dirty="0">
                  <a:solidFill>
                    <a:srgbClr val="FFFFFF"/>
                  </a:solidFill>
                  <a:latin typeface="Arial"/>
                </a:rPr>
                <a:t> COAL</a:t>
              </a:r>
            </a:p>
          </p:txBody>
        </p:sp>
      </p:grpSp>
      <p:grpSp>
        <p:nvGrpSpPr>
          <p:cNvPr id="19" name="Group 18">
            <a:extLst>
              <a:ext uri="{FF2B5EF4-FFF2-40B4-BE49-F238E27FC236}">
                <a16:creationId xmlns:a16="http://schemas.microsoft.com/office/drawing/2014/main" id="{F80053D0-EC51-433F-A0CC-EE9ECA2E06FE}"/>
              </a:ext>
            </a:extLst>
          </p:cNvPr>
          <p:cNvGrpSpPr>
            <a:grpSpLocks noChangeAspect="1"/>
          </p:cNvGrpSpPr>
          <p:nvPr/>
        </p:nvGrpSpPr>
        <p:grpSpPr>
          <a:xfrm>
            <a:off x="5004974" y="2089634"/>
            <a:ext cx="762049" cy="349702"/>
            <a:chOff x="3750248" y="1957560"/>
            <a:chExt cx="830988" cy="384880"/>
          </a:xfrm>
        </p:grpSpPr>
        <p:sp>
          <p:nvSpPr>
            <p:cNvPr id="208" name="Textfeld 293">
              <a:extLst>
                <a:ext uri="{FF2B5EF4-FFF2-40B4-BE49-F238E27FC236}">
                  <a16:creationId xmlns:a16="http://schemas.microsoft.com/office/drawing/2014/main" id="{6E1615B3-AC9F-40F4-99AE-46293CAE20A2}"/>
                </a:ext>
              </a:extLst>
            </p:cNvPr>
            <p:cNvSpPr txBox="1"/>
            <p:nvPr/>
          </p:nvSpPr>
          <p:spPr>
            <a:xfrm>
              <a:off x="3881214" y="1957560"/>
              <a:ext cx="700022" cy="384880"/>
            </a:xfrm>
            <a:prstGeom prst="rect">
              <a:avLst/>
            </a:prstGeom>
            <a:noFill/>
          </p:spPr>
          <p:txBody>
            <a:bodyPr wrap="square" lIns="36000" tIns="36000" rIns="36000" bIns="36000" rtlCol="0" anchor="ctr">
              <a:spAutoFit/>
            </a:bodyPr>
            <a:lstStyle/>
            <a:p>
              <a:pPr defTabSz="914378"/>
              <a:r>
                <a:rPr lang="de-DE" sz="900" dirty="0">
                  <a:solidFill>
                    <a:srgbClr val="FFFFFF"/>
                  </a:solidFill>
                  <a:latin typeface="Arial"/>
                </a:rPr>
                <a:t>CLEAN GASES</a:t>
              </a:r>
            </a:p>
          </p:txBody>
        </p:sp>
        <p:grpSp>
          <p:nvGrpSpPr>
            <p:cNvPr id="5" name="Group 4">
              <a:extLst>
                <a:ext uri="{FF2B5EF4-FFF2-40B4-BE49-F238E27FC236}">
                  <a16:creationId xmlns:a16="http://schemas.microsoft.com/office/drawing/2014/main" id="{5AA6FEDF-3569-4961-B4C4-1F868A25E0AB}"/>
                </a:ext>
              </a:extLst>
            </p:cNvPr>
            <p:cNvGrpSpPr>
              <a:grpSpLocks noChangeAspect="1"/>
            </p:cNvGrpSpPr>
            <p:nvPr/>
          </p:nvGrpSpPr>
          <p:grpSpPr>
            <a:xfrm>
              <a:off x="3750248" y="2090574"/>
              <a:ext cx="133203" cy="118852"/>
              <a:chOff x="3735962" y="2067574"/>
              <a:chExt cx="133203" cy="118852"/>
            </a:xfrm>
          </p:grpSpPr>
          <p:grpSp>
            <p:nvGrpSpPr>
              <p:cNvPr id="107" name="LNG">
                <a:extLst>
                  <a:ext uri="{FF2B5EF4-FFF2-40B4-BE49-F238E27FC236}">
                    <a16:creationId xmlns:a16="http://schemas.microsoft.com/office/drawing/2014/main" id="{1155A72F-6E47-48D5-B18D-17E7D3107A7E}"/>
                  </a:ext>
                </a:extLst>
              </p:cNvPr>
              <p:cNvGrpSpPr>
                <a:grpSpLocks noChangeAspect="1"/>
              </p:cNvGrpSpPr>
              <p:nvPr>
                <p:custDataLst>
                  <p:tags r:id="rId5"/>
                </p:custDataLst>
              </p:nvPr>
            </p:nvGrpSpPr>
            <p:grpSpPr>
              <a:xfrm>
                <a:off x="3735962" y="2073926"/>
                <a:ext cx="115057" cy="112500"/>
                <a:chOff x="7388373" y="1498046"/>
                <a:chExt cx="665622" cy="650831"/>
              </a:xfrm>
              <a:solidFill>
                <a:schemeClr val="bg1"/>
              </a:solidFill>
            </p:grpSpPr>
            <p:sp>
              <p:nvSpPr>
                <p:cNvPr id="105" name="Freihandform: Form 3">
                  <a:extLst>
                    <a:ext uri="{FF2B5EF4-FFF2-40B4-BE49-F238E27FC236}">
                      <a16:creationId xmlns:a16="http://schemas.microsoft.com/office/drawing/2014/main" id="{B89DD086-209E-44AD-A02F-7490602823DB}"/>
                    </a:ext>
                  </a:extLst>
                </p:cNvPr>
                <p:cNvSpPr/>
                <p:nvPr/>
              </p:nvSpPr>
              <p:spPr>
                <a:xfrm>
                  <a:off x="7388373" y="1498046"/>
                  <a:ext cx="571942" cy="650831"/>
                </a:xfrm>
                <a:custGeom>
                  <a:avLst/>
                  <a:gdLst>
                    <a:gd name="connsiteX0" fmla="*/ 422434 w 1104900"/>
                    <a:gd name="connsiteY0" fmla="*/ 1118711 h 1257300"/>
                    <a:gd name="connsiteX1" fmla="*/ 422434 w 1104900"/>
                    <a:gd name="connsiteY1" fmla="*/ 1122521 h 1257300"/>
                    <a:gd name="connsiteX2" fmla="*/ 547211 w 1104900"/>
                    <a:gd name="connsiteY2" fmla="*/ 1247299 h 1257300"/>
                    <a:gd name="connsiteX3" fmla="*/ 554831 w 1104900"/>
                    <a:gd name="connsiteY3" fmla="*/ 1247299 h 1257300"/>
                    <a:gd name="connsiteX4" fmla="*/ 681514 w 1104900"/>
                    <a:gd name="connsiteY4" fmla="*/ 1122521 h 1257300"/>
                    <a:gd name="connsiteX5" fmla="*/ 681514 w 1104900"/>
                    <a:gd name="connsiteY5" fmla="*/ 1118711 h 1257300"/>
                    <a:gd name="connsiteX6" fmla="*/ 554831 w 1104900"/>
                    <a:gd name="connsiteY6" fmla="*/ 992029 h 1257300"/>
                    <a:gd name="connsiteX7" fmla="*/ 547211 w 1104900"/>
                    <a:gd name="connsiteY7" fmla="*/ 992029 h 1257300"/>
                    <a:gd name="connsiteX8" fmla="*/ 422434 w 1104900"/>
                    <a:gd name="connsiteY8" fmla="*/ 1118711 h 1257300"/>
                    <a:gd name="connsiteX9" fmla="*/ 708184 w 1104900"/>
                    <a:gd name="connsiteY9" fmla="*/ 149066 h 1257300"/>
                    <a:gd name="connsiteX10" fmla="*/ 551021 w 1104900"/>
                    <a:gd name="connsiteY10" fmla="*/ 7144 h 1257300"/>
                    <a:gd name="connsiteX11" fmla="*/ 7144 w 1104900"/>
                    <a:gd name="connsiteY11" fmla="*/ 855821 h 1257300"/>
                    <a:gd name="connsiteX12" fmla="*/ 362426 w 1104900"/>
                    <a:gd name="connsiteY12" fmla="*/ 1253966 h 1257300"/>
                    <a:gd name="connsiteX13" fmla="*/ 322421 w 1104900"/>
                    <a:gd name="connsiteY13" fmla="*/ 1118711 h 1257300"/>
                    <a:gd name="connsiteX14" fmla="*/ 551974 w 1104900"/>
                    <a:gd name="connsiteY14" fmla="*/ 892969 h 1257300"/>
                    <a:gd name="connsiteX15" fmla="*/ 781526 w 1104900"/>
                    <a:gd name="connsiteY15" fmla="*/ 1118711 h 1257300"/>
                    <a:gd name="connsiteX16" fmla="*/ 743426 w 1104900"/>
                    <a:gd name="connsiteY16" fmla="*/ 1253966 h 1257300"/>
                    <a:gd name="connsiteX17" fmla="*/ 1098709 w 1104900"/>
                    <a:gd name="connsiteY17" fmla="*/ 855821 h 1257300"/>
                    <a:gd name="connsiteX18" fmla="*/ 1079659 w 1104900"/>
                    <a:gd name="connsiteY18" fmla="*/ 694849 h 1257300"/>
                    <a:gd name="connsiteX19" fmla="*/ 1000601 w 1104900"/>
                    <a:gd name="connsiteY19" fmla="*/ 700564 h 1257300"/>
                    <a:gd name="connsiteX20" fmla="*/ 980599 w 1104900"/>
                    <a:gd name="connsiteY20" fmla="*/ 700564 h 1257300"/>
                    <a:gd name="connsiteX21" fmla="*/ 884396 w 1104900"/>
                    <a:gd name="connsiteY21" fmla="*/ 691991 h 1257300"/>
                    <a:gd name="connsiteX22" fmla="*/ 917734 w 1104900"/>
                    <a:gd name="connsiteY22" fmla="*/ 878681 h 1257300"/>
                    <a:gd name="connsiteX23" fmla="*/ 912019 w 1104900"/>
                    <a:gd name="connsiteY23" fmla="*/ 944404 h 1257300"/>
                    <a:gd name="connsiteX24" fmla="*/ 552926 w 1104900"/>
                    <a:gd name="connsiteY24" fmla="*/ 716756 h 1257300"/>
                    <a:gd name="connsiteX25" fmla="*/ 193834 w 1104900"/>
                    <a:gd name="connsiteY25" fmla="*/ 944404 h 1257300"/>
                    <a:gd name="connsiteX26" fmla="*/ 188119 w 1104900"/>
                    <a:gd name="connsiteY26" fmla="*/ 878681 h 1257300"/>
                    <a:gd name="connsiteX27" fmla="*/ 552926 w 1104900"/>
                    <a:gd name="connsiteY27" fmla="*/ 244316 h 1257300"/>
                    <a:gd name="connsiteX28" fmla="*/ 655796 w 1104900"/>
                    <a:gd name="connsiteY28" fmla="*/ 348139 h 1257300"/>
                    <a:gd name="connsiteX29" fmla="*/ 708184 w 1104900"/>
                    <a:gd name="connsiteY29" fmla="*/ 149066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4900" h="1257300">
                      <a:moveTo>
                        <a:pt x="422434" y="1118711"/>
                      </a:moveTo>
                      <a:lnTo>
                        <a:pt x="422434" y="1122521"/>
                      </a:lnTo>
                      <a:cubicBezTo>
                        <a:pt x="422434" y="1208246"/>
                        <a:pt x="460534" y="1247299"/>
                        <a:pt x="547211" y="1247299"/>
                      </a:cubicBezTo>
                      <a:lnTo>
                        <a:pt x="554831" y="1247299"/>
                      </a:lnTo>
                      <a:cubicBezTo>
                        <a:pt x="640556" y="1247299"/>
                        <a:pt x="681514" y="1209199"/>
                        <a:pt x="681514" y="1122521"/>
                      </a:cubicBezTo>
                      <a:lnTo>
                        <a:pt x="681514" y="1118711"/>
                      </a:lnTo>
                      <a:cubicBezTo>
                        <a:pt x="681514" y="1032986"/>
                        <a:pt x="641509" y="992029"/>
                        <a:pt x="554831" y="992029"/>
                      </a:cubicBezTo>
                      <a:lnTo>
                        <a:pt x="547211" y="992029"/>
                      </a:lnTo>
                      <a:cubicBezTo>
                        <a:pt x="461486" y="992029"/>
                        <a:pt x="422434" y="1032034"/>
                        <a:pt x="422434" y="1118711"/>
                      </a:cubicBezTo>
                      <a:moveTo>
                        <a:pt x="708184" y="149066"/>
                      </a:moveTo>
                      <a:cubicBezTo>
                        <a:pt x="658654" y="102394"/>
                        <a:pt x="606266" y="54769"/>
                        <a:pt x="551021" y="7144"/>
                      </a:cubicBezTo>
                      <a:cubicBezTo>
                        <a:pt x="219551" y="310991"/>
                        <a:pt x="7144" y="527209"/>
                        <a:pt x="7144" y="855821"/>
                      </a:cubicBezTo>
                      <a:cubicBezTo>
                        <a:pt x="7144" y="1068229"/>
                        <a:pt x="140494" y="1213009"/>
                        <a:pt x="362426" y="1253966"/>
                      </a:cubicBezTo>
                      <a:cubicBezTo>
                        <a:pt x="334804" y="1212056"/>
                        <a:pt x="322421" y="1176814"/>
                        <a:pt x="322421" y="1118711"/>
                      </a:cubicBezTo>
                      <a:cubicBezTo>
                        <a:pt x="322421" y="977741"/>
                        <a:pt x="410051" y="892969"/>
                        <a:pt x="551974" y="892969"/>
                      </a:cubicBezTo>
                      <a:cubicBezTo>
                        <a:pt x="694849" y="892969"/>
                        <a:pt x="781526" y="977741"/>
                        <a:pt x="781526" y="1118711"/>
                      </a:cubicBezTo>
                      <a:cubicBezTo>
                        <a:pt x="781526" y="1177766"/>
                        <a:pt x="769144" y="1212056"/>
                        <a:pt x="743426" y="1253966"/>
                      </a:cubicBezTo>
                      <a:cubicBezTo>
                        <a:pt x="963454" y="1213961"/>
                        <a:pt x="1098709" y="1069181"/>
                        <a:pt x="1098709" y="855821"/>
                      </a:cubicBezTo>
                      <a:cubicBezTo>
                        <a:pt x="1098709" y="799624"/>
                        <a:pt x="1092041" y="746284"/>
                        <a:pt x="1079659" y="694849"/>
                      </a:cubicBezTo>
                      <a:cubicBezTo>
                        <a:pt x="1054894" y="698659"/>
                        <a:pt x="1029176" y="700564"/>
                        <a:pt x="1000601" y="700564"/>
                      </a:cubicBezTo>
                      <a:lnTo>
                        <a:pt x="980599" y="700564"/>
                      </a:lnTo>
                      <a:cubicBezTo>
                        <a:pt x="945356" y="700564"/>
                        <a:pt x="912971" y="697706"/>
                        <a:pt x="884396" y="691991"/>
                      </a:cubicBezTo>
                      <a:cubicBezTo>
                        <a:pt x="905351" y="751046"/>
                        <a:pt x="917734" y="812959"/>
                        <a:pt x="917734" y="878681"/>
                      </a:cubicBezTo>
                      <a:cubicBezTo>
                        <a:pt x="917734" y="900589"/>
                        <a:pt x="915829" y="922496"/>
                        <a:pt x="912019" y="944404"/>
                      </a:cubicBezTo>
                      <a:cubicBezTo>
                        <a:pt x="864394" y="797719"/>
                        <a:pt x="721519" y="716756"/>
                        <a:pt x="552926" y="716756"/>
                      </a:cubicBezTo>
                      <a:cubicBezTo>
                        <a:pt x="382429" y="716756"/>
                        <a:pt x="241459" y="797719"/>
                        <a:pt x="193834" y="944404"/>
                      </a:cubicBezTo>
                      <a:cubicBezTo>
                        <a:pt x="190024" y="922496"/>
                        <a:pt x="188119" y="900589"/>
                        <a:pt x="188119" y="878681"/>
                      </a:cubicBezTo>
                      <a:cubicBezTo>
                        <a:pt x="188119" y="625316"/>
                        <a:pt x="370999" y="420529"/>
                        <a:pt x="552926" y="244316"/>
                      </a:cubicBezTo>
                      <a:cubicBezTo>
                        <a:pt x="587216" y="277654"/>
                        <a:pt x="622459" y="312896"/>
                        <a:pt x="655796" y="348139"/>
                      </a:cubicBezTo>
                      <a:cubicBezTo>
                        <a:pt x="654844" y="266224"/>
                        <a:pt x="672941" y="199549"/>
                        <a:pt x="708184" y="149066"/>
                      </a:cubicBezTo>
                    </a:path>
                  </a:pathLst>
                </a:custGeom>
                <a:solidFill>
                  <a:srgbClr val="0078DC"/>
                </a:solidFill>
                <a:ln w="9525" cap="flat">
                  <a:noFill/>
                  <a:prstDash val="solid"/>
                  <a:miter/>
                </a:ln>
              </p:spPr>
              <p:txBody>
                <a:bodyPr rtlCol="0" anchor="ctr"/>
                <a:lstStyle/>
                <a:p>
                  <a:pPr defTabSz="914378"/>
                  <a:endParaRPr lang="en-GB" sz="2000">
                    <a:solidFill>
                      <a:srgbClr val="5E5E5E"/>
                    </a:solidFill>
                    <a:latin typeface="Arial"/>
                  </a:endParaRPr>
                </a:p>
              </p:txBody>
            </p:sp>
            <p:sp>
              <p:nvSpPr>
                <p:cNvPr id="106" name="Freihandform: Form 4">
                  <a:extLst>
                    <a:ext uri="{FF2B5EF4-FFF2-40B4-BE49-F238E27FC236}">
                      <a16:creationId xmlns:a16="http://schemas.microsoft.com/office/drawing/2014/main" id="{324A9439-B289-4B5D-922D-5417AB63AA04}"/>
                    </a:ext>
                  </a:extLst>
                </p:cNvPr>
                <p:cNvSpPr/>
                <p:nvPr/>
              </p:nvSpPr>
              <p:spPr>
                <a:xfrm>
                  <a:off x="7743371" y="1533053"/>
                  <a:ext cx="310624" cy="305693"/>
                </a:xfrm>
                <a:custGeom>
                  <a:avLst/>
                  <a:gdLst>
                    <a:gd name="connsiteX0" fmla="*/ 597694 w 600075"/>
                    <a:gd name="connsiteY0" fmla="*/ 307181 h 590550"/>
                    <a:gd name="connsiteX1" fmla="*/ 597694 w 600075"/>
                    <a:gd name="connsiteY1" fmla="*/ 292894 h 590550"/>
                    <a:gd name="connsiteX2" fmla="*/ 526256 w 600075"/>
                    <a:gd name="connsiteY2" fmla="*/ 79534 h 590550"/>
                    <a:gd name="connsiteX3" fmla="*/ 310991 w 600075"/>
                    <a:gd name="connsiteY3" fmla="*/ 7144 h 590550"/>
                    <a:gd name="connsiteX4" fmla="*/ 292894 w 600075"/>
                    <a:gd name="connsiteY4" fmla="*/ 7144 h 590550"/>
                    <a:gd name="connsiteX5" fmla="*/ 78581 w 600075"/>
                    <a:gd name="connsiteY5" fmla="*/ 79534 h 590550"/>
                    <a:gd name="connsiteX6" fmla="*/ 7144 w 600075"/>
                    <a:gd name="connsiteY6" fmla="*/ 292894 h 590550"/>
                    <a:gd name="connsiteX7" fmla="*/ 7144 w 600075"/>
                    <a:gd name="connsiteY7" fmla="*/ 307181 h 590550"/>
                    <a:gd name="connsiteX8" fmla="*/ 78581 w 600075"/>
                    <a:gd name="connsiteY8" fmla="*/ 520541 h 590550"/>
                    <a:gd name="connsiteX9" fmla="*/ 292894 w 600075"/>
                    <a:gd name="connsiteY9" fmla="*/ 592931 h 590550"/>
                    <a:gd name="connsiteX10" fmla="*/ 310991 w 600075"/>
                    <a:gd name="connsiteY10" fmla="*/ 592931 h 590550"/>
                    <a:gd name="connsiteX11" fmla="*/ 526256 w 600075"/>
                    <a:gd name="connsiteY11" fmla="*/ 520541 h 590550"/>
                    <a:gd name="connsiteX12" fmla="*/ 597694 w 600075"/>
                    <a:gd name="connsiteY12" fmla="*/ 307181 h 590550"/>
                    <a:gd name="connsiteX13" fmla="*/ 453866 w 600075"/>
                    <a:gd name="connsiteY13" fmla="*/ 365284 h 590550"/>
                    <a:gd name="connsiteX14" fmla="*/ 510064 w 600075"/>
                    <a:gd name="connsiteY14" fmla="*/ 397669 h 590550"/>
                    <a:gd name="connsiteX15" fmla="*/ 491966 w 600075"/>
                    <a:gd name="connsiteY15" fmla="*/ 429101 h 590550"/>
                    <a:gd name="connsiteX16" fmla="*/ 435769 w 600075"/>
                    <a:gd name="connsiteY16" fmla="*/ 396716 h 590550"/>
                    <a:gd name="connsiteX17" fmla="*/ 435769 w 600075"/>
                    <a:gd name="connsiteY17" fmla="*/ 461486 h 590550"/>
                    <a:gd name="connsiteX18" fmla="*/ 399574 w 600075"/>
                    <a:gd name="connsiteY18" fmla="*/ 461486 h 590550"/>
                    <a:gd name="connsiteX19" fmla="*/ 399574 w 600075"/>
                    <a:gd name="connsiteY19" fmla="*/ 375761 h 590550"/>
                    <a:gd name="connsiteX20" fmla="*/ 321469 w 600075"/>
                    <a:gd name="connsiteY20" fmla="*/ 330994 h 590550"/>
                    <a:gd name="connsiteX21" fmla="*/ 321469 w 600075"/>
                    <a:gd name="connsiteY21" fmla="*/ 420529 h 590550"/>
                    <a:gd name="connsiteX22" fmla="*/ 395764 w 600075"/>
                    <a:gd name="connsiteY22" fmla="*/ 463391 h 590550"/>
                    <a:gd name="connsiteX23" fmla="*/ 377666 w 600075"/>
                    <a:gd name="connsiteY23" fmla="*/ 494824 h 590550"/>
                    <a:gd name="connsiteX24" fmla="*/ 321469 w 600075"/>
                    <a:gd name="connsiteY24" fmla="*/ 462439 h 590550"/>
                    <a:gd name="connsiteX25" fmla="*/ 321469 w 600075"/>
                    <a:gd name="connsiteY25" fmla="*/ 527209 h 590550"/>
                    <a:gd name="connsiteX26" fmla="*/ 285274 w 600075"/>
                    <a:gd name="connsiteY26" fmla="*/ 527209 h 590550"/>
                    <a:gd name="connsiteX27" fmla="*/ 285274 w 600075"/>
                    <a:gd name="connsiteY27" fmla="*/ 462439 h 590550"/>
                    <a:gd name="connsiteX28" fmla="*/ 229076 w 600075"/>
                    <a:gd name="connsiteY28" fmla="*/ 494824 h 590550"/>
                    <a:gd name="connsiteX29" fmla="*/ 210979 w 600075"/>
                    <a:gd name="connsiteY29" fmla="*/ 463391 h 590550"/>
                    <a:gd name="connsiteX30" fmla="*/ 285274 w 600075"/>
                    <a:gd name="connsiteY30" fmla="*/ 420529 h 590550"/>
                    <a:gd name="connsiteX31" fmla="*/ 285274 w 600075"/>
                    <a:gd name="connsiteY31" fmla="*/ 330994 h 590550"/>
                    <a:gd name="connsiteX32" fmla="*/ 207169 w 600075"/>
                    <a:gd name="connsiteY32" fmla="*/ 375761 h 590550"/>
                    <a:gd name="connsiteX33" fmla="*/ 207169 w 600075"/>
                    <a:gd name="connsiteY33" fmla="*/ 461486 h 590550"/>
                    <a:gd name="connsiteX34" fmla="*/ 170974 w 600075"/>
                    <a:gd name="connsiteY34" fmla="*/ 461486 h 590550"/>
                    <a:gd name="connsiteX35" fmla="*/ 170974 w 600075"/>
                    <a:gd name="connsiteY35" fmla="*/ 396716 h 590550"/>
                    <a:gd name="connsiteX36" fmla="*/ 114776 w 600075"/>
                    <a:gd name="connsiteY36" fmla="*/ 429101 h 590550"/>
                    <a:gd name="connsiteX37" fmla="*/ 96679 w 600075"/>
                    <a:gd name="connsiteY37" fmla="*/ 397669 h 590550"/>
                    <a:gd name="connsiteX38" fmla="*/ 152876 w 600075"/>
                    <a:gd name="connsiteY38" fmla="*/ 365284 h 590550"/>
                    <a:gd name="connsiteX39" fmla="*/ 96679 w 600075"/>
                    <a:gd name="connsiteY39" fmla="*/ 332899 h 590550"/>
                    <a:gd name="connsiteX40" fmla="*/ 114776 w 600075"/>
                    <a:gd name="connsiteY40" fmla="*/ 301466 h 590550"/>
                    <a:gd name="connsiteX41" fmla="*/ 189071 w 600075"/>
                    <a:gd name="connsiteY41" fmla="*/ 344329 h 590550"/>
                    <a:gd name="connsiteX42" fmla="*/ 267176 w 600075"/>
                    <a:gd name="connsiteY42" fmla="*/ 299561 h 590550"/>
                    <a:gd name="connsiteX43" fmla="*/ 189071 w 600075"/>
                    <a:gd name="connsiteY43" fmla="*/ 254794 h 590550"/>
                    <a:gd name="connsiteX44" fmla="*/ 114776 w 600075"/>
                    <a:gd name="connsiteY44" fmla="*/ 297656 h 590550"/>
                    <a:gd name="connsiteX45" fmla="*/ 96679 w 600075"/>
                    <a:gd name="connsiteY45" fmla="*/ 266224 h 590550"/>
                    <a:gd name="connsiteX46" fmla="*/ 152876 w 600075"/>
                    <a:gd name="connsiteY46" fmla="*/ 233839 h 590550"/>
                    <a:gd name="connsiteX47" fmla="*/ 96679 w 600075"/>
                    <a:gd name="connsiteY47" fmla="*/ 201454 h 590550"/>
                    <a:gd name="connsiteX48" fmla="*/ 114776 w 600075"/>
                    <a:gd name="connsiteY48" fmla="*/ 170021 h 590550"/>
                    <a:gd name="connsiteX49" fmla="*/ 170974 w 600075"/>
                    <a:gd name="connsiteY49" fmla="*/ 202406 h 590550"/>
                    <a:gd name="connsiteX50" fmla="*/ 170974 w 600075"/>
                    <a:gd name="connsiteY50" fmla="*/ 137636 h 590550"/>
                    <a:gd name="connsiteX51" fmla="*/ 207169 w 600075"/>
                    <a:gd name="connsiteY51" fmla="*/ 137636 h 590550"/>
                    <a:gd name="connsiteX52" fmla="*/ 207169 w 600075"/>
                    <a:gd name="connsiteY52" fmla="*/ 223361 h 590550"/>
                    <a:gd name="connsiteX53" fmla="*/ 285274 w 600075"/>
                    <a:gd name="connsiteY53" fmla="*/ 268129 h 590550"/>
                    <a:gd name="connsiteX54" fmla="*/ 285274 w 600075"/>
                    <a:gd name="connsiteY54" fmla="*/ 178594 h 590550"/>
                    <a:gd name="connsiteX55" fmla="*/ 210979 w 600075"/>
                    <a:gd name="connsiteY55" fmla="*/ 135731 h 590550"/>
                    <a:gd name="connsiteX56" fmla="*/ 229076 w 600075"/>
                    <a:gd name="connsiteY56" fmla="*/ 104299 h 590550"/>
                    <a:gd name="connsiteX57" fmla="*/ 285274 w 600075"/>
                    <a:gd name="connsiteY57" fmla="*/ 136684 h 590550"/>
                    <a:gd name="connsiteX58" fmla="*/ 285274 w 600075"/>
                    <a:gd name="connsiteY58" fmla="*/ 71914 h 590550"/>
                    <a:gd name="connsiteX59" fmla="*/ 321469 w 600075"/>
                    <a:gd name="connsiteY59" fmla="*/ 71914 h 590550"/>
                    <a:gd name="connsiteX60" fmla="*/ 321469 w 600075"/>
                    <a:gd name="connsiteY60" fmla="*/ 136684 h 590550"/>
                    <a:gd name="connsiteX61" fmla="*/ 377666 w 600075"/>
                    <a:gd name="connsiteY61" fmla="*/ 104299 h 590550"/>
                    <a:gd name="connsiteX62" fmla="*/ 395764 w 600075"/>
                    <a:gd name="connsiteY62" fmla="*/ 135731 h 590550"/>
                    <a:gd name="connsiteX63" fmla="*/ 321469 w 600075"/>
                    <a:gd name="connsiteY63" fmla="*/ 178594 h 590550"/>
                    <a:gd name="connsiteX64" fmla="*/ 321469 w 600075"/>
                    <a:gd name="connsiteY64" fmla="*/ 268129 h 590550"/>
                    <a:gd name="connsiteX65" fmla="*/ 399574 w 600075"/>
                    <a:gd name="connsiteY65" fmla="*/ 223361 h 590550"/>
                    <a:gd name="connsiteX66" fmla="*/ 399574 w 600075"/>
                    <a:gd name="connsiteY66" fmla="*/ 137636 h 590550"/>
                    <a:gd name="connsiteX67" fmla="*/ 435769 w 600075"/>
                    <a:gd name="connsiteY67" fmla="*/ 137636 h 590550"/>
                    <a:gd name="connsiteX68" fmla="*/ 435769 w 600075"/>
                    <a:gd name="connsiteY68" fmla="*/ 202406 h 590550"/>
                    <a:gd name="connsiteX69" fmla="*/ 491966 w 600075"/>
                    <a:gd name="connsiteY69" fmla="*/ 170021 h 590550"/>
                    <a:gd name="connsiteX70" fmla="*/ 510064 w 600075"/>
                    <a:gd name="connsiteY70" fmla="*/ 201454 h 590550"/>
                    <a:gd name="connsiteX71" fmla="*/ 453866 w 600075"/>
                    <a:gd name="connsiteY71" fmla="*/ 233839 h 590550"/>
                    <a:gd name="connsiteX72" fmla="*/ 510064 w 600075"/>
                    <a:gd name="connsiteY72" fmla="*/ 266224 h 590550"/>
                    <a:gd name="connsiteX73" fmla="*/ 491966 w 600075"/>
                    <a:gd name="connsiteY73" fmla="*/ 297656 h 590550"/>
                    <a:gd name="connsiteX74" fmla="*/ 417671 w 600075"/>
                    <a:gd name="connsiteY74" fmla="*/ 254794 h 590550"/>
                    <a:gd name="connsiteX75" fmla="*/ 339566 w 600075"/>
                    <a:gd name="connsiteY75" fmla="*/ 299561 h 590550"/>
                    <a:gd name="connsiteX76" fmla="*/ 417671 w 600075"/>
                    <a:gd name="connsiteY76" fmla="*/ 344329 h 590550"/>
                    <a:gd name="connsiteX77" fmla="*/ 491966 w 600075"/>
                    <a:gd name="connsiteY77" fmla="*/ 301466 h 590550"/>
                    <a:gd name="connsiteX78" fmla="*/ 510064 w 600075"/>
                    <a:gd name="connsiteY78" fmla="*/ 332899 h 590550"/>
                    <a:gd name="connsiteX79" fmla="*/ 453866 w 600075"/>
                    <a:gd name="connsiteY79" fmla="*/ 365284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0075" h="590550">
                      <a:moveTo>
                        <a:pt x="597694" y="307181"/>
                      </a:moveTo>
                      <a:lnTo>
                        <a:pt x="597694" y="292894"/>
                      </a:lnTo>
                      <a:cubicBezTo>
                        <a:pt x="597694" y="198596"/>
                        <a:pt x="573881" y="128111"/>
                        <a:pt x="526256" y="79534"/>
                      </a:cubicBezTo>
                      <a:cubicBezTo>
                        <a:pt x="478631" y="30956"/>
                        <a:pt x="407194" y="7144"/>
                        <a:pt x="310991" y="7144"/>
                      </a:cubicBezTo>
                      <a:lnTo>
                        <a:pt x="292894" y="7144"/>
                      </a:lnTo>
                      <a:cubicBezTo>
                        <a:pt x="197644" y="7144"/>
                        <a:pt x="125254" y="30956"/>
                        <a:pt x="78581" y="79534"/>
                      </a:cubicBezTo>
                      <a:cubicBezTo>
                        <a:pt x="30956" y="128111"/>
                        <a:pt x="7144" y="199549"/>
                        <a:pt x="7144" y="292894"/>
                      </a:cubicBezTo>
                      <a:lnTo>
                        <a:pt x="7144" y="307181"/>
                      </a:lnTo>
                      <a:cubicBezTo>
                        <a:pt x="7144" y="401479"/>
                        <a:pt x="30956" y="471964"/>
                        <a:pt x="78581" y="520541"/>
                      </a:cubicBezTo>
                      <a:cubicBezTo>
                        <a:pt x="126206" y="569119"/>
                        <a:pt x="197644" y="592931"/>
                        <a:pt x="292894" y="592931"/>
                      </a:cubicBezTo>
                      <a:lnTo>
                        <a:pt x="310991" y="592931"/>
                      </a:lnTo>
                      <a:cubicBezTo>
                        <a:pt x="407194" y="592931"/>
                        <a:pt x="478631" y="569119"/>
                        <a:pt x="526256" y="520541"/>
                      </a:cubicBezTo>
                      <a:cubicBezTo>
                        <a:pt x="574834" y="471964"/>
                        <a:pt x="597694" y="400526"/>
                        <a:pt x="597694" y="307181"/>
                      </a:cubicBezTo>
                      <a:moveTo>
                        <a:pt x="453866" y="365284"/>
                      </a:moveTo>
                      <a:lnTo>
                        <a:pt x="510064" y="397669"/>
                      </a:lnTo>
                      <a:lnTo>
                        <a:pt x="491966" y="429101"/>
                      </a:lnTo>
                      <a:lnTo>
                        <a:pt x="435769" y="396716"/>
                      </a:lnTo>
                      <a:lnTo>
                        <a:pt x="435769" y="461486"/>
                      </a:lnTo>
                      <a:lnTo>
                        <a:pt x="399574" y="461486"/>
                      </a:lnTo>
                      <a:lnTo>
                        <a:pt x="399574" y="375761"/>
                      </a:lnTo>
                      <a:lnTo>
                        <a:pt x="321469" y="330994"/>
                      </a:lnTo>
                      <a:lnTo>
                        <a:pt x="321469" y="420529"/>
                      </a:lnTo>
                      <a:lnTo>
                        <a:pt x="395764" y="463391"/>
                      </a:lnTo>
                      <a:lnTo>
                        <a:pt x="377666" y="494824"/>
                      </a:lnTo>
                      <a:lnTo>
                        <a:pt x="321469" y="462439"/>
                      </a:lnTo>
                      <a:lnTo>
                        <a:pt x="321469" y="527209"/>
                      </a:lnTo>
                      <a:lnTo>
                        <a:pt x="285274" y="527209"/>
                      </a:lnTo>
                      <a:lnTo>
                        <a:pt x="285274" y="462439"/>
                      </a:lnTo>
                      <a:lnTo>
                        <a:pt x="229076" y="494824"/>
                      </a:lnTo>
                      <a:lnTo>
                        <a:pt x="210979" y="463391"/>
                      </a:lnTo>
                      <a:lnTo>
                        <a:pt x="285274" y="420529"/>
                      </a:lnTo>
                      <a:lnTo>
                        <a:pt x="285274" y="330994"/>
                      </a:lnTo>
                      <a:lnTo>
                        <a:pt x="207169" y="375761"/>
                      </a:lnTo>
                      <a:lnTo>
                        <a:pt x="207169" y="461486"/>
                      </a:lnTo>
                      <a:lnTo>
                        <a:pt x="170974" y="461486"/>
                      </a:lnTo>
                      <a:lnTo>
                        <a:pt x="170974" y="396716"/>
                      </a:lnTo>
                      <a:lnTo>
                        <a:pt x="114776" y="429101"/>
                      </a:lnTo>
                      <a:lnTo>
                        <a:pt x="96679" y="397669"/>
                      </a:lnTo>
                      <a:lnTo>
                        <a:pt x="152876" y="365284"/>
                      </a:lnTo>
                      <a:lnTo>
                        <a:pt x="96679" y="332899"/>
                      </a:lnTo>
                      <a:lnTo>
                        <a:pt x="114776" y="301466"/>
                      </a:lnTo>
                      <a:lnTo>
                        <a:pt x="189071" y="344329"/>
                      </a:lnTo>
                      <a:lnTo>
                        <a:pt x="267176" y="299561"/>
                      </a:lnTo>
                      <a:lnTo>
                        <a:pt x="189071" y="254794"/>
                      </a:lnTo>
                      <a:lnTo>
                        <a:pt x="114776" y="297656"/>
                      </a:lnTo>
                      <a:lnTo>
                        <a:pt x="96679" y="266224"/>
                      </a:lnTo>
                      <a:lnTo>
                        <a:pt x="152876" y="233839"/>
                      </a:lnTo>
                      <a:lnTo>
                        <a:pt x="96679" y="201454"/>
                      </a:lnTo>
                      <a:lnTo>
                        <a:pt x="114776" y="170021"/>
                      </a:lnTo>
                      <a:lnTo>
                        <a:pt x="170974" y="202406"/>
                      </a:lnTo>
                      <a:lnTo>
                        <a:pt x="170974" y="137636"/>
                      </a:lnTo>
                      <a:lnTo>
                        <a:pt x="207169" y="137636"/>
                      </a:lnTo>
                      <a:lnTo>
                        <a:pt x="207169" y="223361"/>
                      </a:lnTo>
                      <a:lnTo>
                        <a:pt x="285274" y="268129"/>
                      </a:lnTo>
                      <a:lnTo>
                        <a:pt x="285274" y="178594"/>
                      </a:lnTo>
                      <a:lnTo>
                        <a:pt x="210979" y="135731"/>
                      </a:lnTo>
                      <a:lnTo>
                        <a:pt x="229076" y="104299"/>
                      </a:lnTo>
                      <a:lnTo>
                        <a:pt x="285274" y="136684"/>
                      </a:lnTo>
                      <a:lnTo>
                        <a:pt x="285274" y="71914"/>
                      </a:lnTo>
                      <a:lnTo>
                        <a:pt x="321469" y="71914"/>
                      </a:lnTo>
                      <a:lnTo>
                        <a:pt x="321469" y="136684"/>
                      </a:lnTo>
                      <a:lnTo>
                        <a:pt x="377666" y="104299"/>
                      </a:lnTo>
                      <a:lnTo>
                        <a:pt x="395764" y="135731"/>
                      </a:lnTo>
                      <a:lnTo>
                        <a:pt x="321469" y="178594"/>
                      </a:lnTo>
                      <a:lnTo>
                        <a:pt x="321469" y="268129"/>
                      </a:lnTo>
                      <a:lnTo>
                        <a:pt x="399574" y="223361"/>
                      </a:lnTo>
                      <a:lnTo>
                        <a:pt x="399574" y="137636"/>
                      </a:lnTo>
                      <a:lnTo>
                        <a:pt x="435769" y="137636"/>
                      </a:lnTo>
                      <a:lnTo>
                        <a:pt x="435769" y="202406"/>
                      </a:lnTo>
                      <a:lnTo>
                        <a:pt x="491966" y="170021"/>
                      </a:lnTo>
                      <a:lnTo>
                        <a:pt x="510064" y="201454"/>
                      </a:lnTo>
                      <a:lnTo>
                        <a:pt x="453866" y="233839"/>
                      </a:lnTo>
                      <a:lnTo>
                        <a:pt x="510064" y="266224"/>
                      </a:lnTo>
                      <a:lnTo>
                        <a:pt x="491966" y="297656"/>
                      </a:lnTo>
                      <a:lnTo>
                        <a:pt x="417671" y="254794"/>
                      </a:lnTo>
                      <a:lnTo>
                        <a:pt x="339566" y="299561"/>
                      </a:lnTo>
                      <a:lnTo>
                        <a:pt x="417671" y="344329"/>
                      </a:lnTo>
                      <a:lnTo>
                        <a:pt x="491966" y="301466"/>
                      </a:lnTo>
                      <a:lnTo>
                        <a:pt x="510064" y="332899"/>
                      </a:lnTo>
                      <a:lnTo>
                        <a:pt x="453866" y="365284"/>
                      </a:lnTo>
                      <a:close/>
                    </a:path>
                  </a:pathLst>
                </a:custGeom>
                <a:solidFill>
                  <a:srgbClr val="0078DC"/>
                </a:solidFill>
                <a:ln w="9525" cap="flat">
                  <a:noFill/>
                  <a:prstDash val="solid"/>
                  <a:miter/>
                </a:ln>
              </p:spPr>
              <p:txBody>
                <a:bodyPr rtlCol="0" anchor="ctr"/>
                <a:lstStyle/>
                <a:p>
                  <a:pPr defTabSz="914378"/>
                  <a:endParaRPr lang="en-GB" sz="2000">
                    <a:solidFill>
                      <a:srgbClr val="5E5E5E"/>
                    </a:solidFill>
                    <a:latin typeface="Arial"/>
                  </a:endParaRPr>
                </a:p>
              </p:txBody>
            </p:sp>
          </p:grpSp>
          <p:grpSp>
            <p:nvGrpSpPr>
              <p:cNvPr id="4" name="Group 3">
                <a:extLst>
                  <a:ext uri="{FF2B5EF4-FFF2-40B4-BE49-F238E27FC236}">
                    <a16:creationId xmlns:a16="http://schemas.microsoft.com/office/drawing/2014/main" id="{1651B452-EBB0-4385-A2E1-E1C3A77F3186}"/>
                  </a:ext>
                </a:extLst>
              </p:cNvPr>
              <p:cNvGrpSpPr>
                <a:grpSpLocks noChangeAspect="1"/>
              </p:cNvGrpSpPr>
              <p:nvPr/>
            </p:nvGrpSpPr>
            <p:grpSpPr>
              <a:xfrm>
                <a:off x="3796589" y="2067574"/>
                <a:ext cx="72576" cy="72000"/>
                <a:chOff x="4480622" y="1889023"/>
                <a:chExt cx="362871" cy="360000"/>
              </a:xfrm>
            </p:grpSpPr>
            <p:sp>
              <p:nvSpPr>
                <p:cNvPr id="167" name="Freeform 25">
                  <a:extLst>
                    <a:ext uri="{FF2B5EF4-FFF2-40B4-BE49-F238E27FC236}">
                      <a16:creationId xmlns:a16="http://schemas.microsoft.com/office/drawing/2014/main" id="{123E3DE1-4B2E-4991-AC20-27ED01AC6AE0}"/>
                    </a:ext>
                  </a:extLst>
                </p:cNvPr>
                <p:cNvSpPr>
                  <a:spLocks noChangeAspect="1"/>
                </p:cNvSpPr>
                <p:nvPr/>
              </p:nvSpPr>
              <p:spPr bwMode="auto">
                <a:xfrm>
                  <a:off x="4480622" y="1889023"/>
                  <a:ext cx="362871" cy="360000"/>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rgbClr val="0078DC"/>
                </a:solidFill>
                <a:ln w="6350">
                  <a:solidFill>
                    <a:srgbClr val="669FC7"/>
                  </a:solidFill>
                </a:ln>
                <a:effectLst/>
              </p:spPr>
              <p:txBody>
                <a:bodyPr vert="horz" wrap="square" lIns="36000" tIns="36000" rIns="36000" bIns="36000" numCol="1" anchor="ctr" anchorCtr="0" compatLnSpc="1">
                  <a:prstTxWarp prst="textNoShape">
                    <a:avLst/>
                  </a:prstTxWarp>
                </a:bodyPr>
                <a:lstStyle/>
                <a:p>
                  <a:pPr algn="ctr" defTabSz="914378">
                    <a:lnSpc>
                      <a:spcPct val="110000"/>
                    </a:lnSpc>
                    <a:spcAft>
                      <a:spcPts val="500"/>
                    </a:spcAft>
                    <a:buClr>
                      <a:srgbClr val="0078DC"/>
                    </a:buClr>
                    <a:buSzPct val="110000"/>
                  </a:pPr>
                  <a:endParaRPr lang="en-GB" sz="1050">
                    <a:solidFill>
                      <a:srgbClr val="FFFFFF"/>
                    </a:solidFill>
                    <a:latin typeface="Arial"/>
                    <a:cs typeface="Arial" panose="020B0604020202020204" pitchFamily="34" charset="0"/>
                  </a:endParaRPr>
                </a:p>
              </p:txBody>
            </p:sp>
            <p:sp>
              <p:nvSpPr>
                <p:cNvPr id="166" name="Biomass">
                  <a:extLst>
                    <a:ext uri="{FF2B5EF4-FFF2-40B4-BE49-F238E27FC236}">
                      <a16:creationId xmlns:a16="http://schemas.microsoft.com/office/drawing/2014/main" id="{0DFD84AA-179A-4DE5-9AF6-317234BE0582}"/>
                    </a:ext>
                  </a:extLst>
                </p:cNvPr>
                <p:cNvSpPr>
                  <a:spLocks noChangeAspect="1" noEditPoints="1"/>
                </p:cNvSpPr>
                <p:nvPr>
                  <p:custDataLst>
                    <p:tags r:id="rId6"/>
                  </p:custDataLst>
                </p:nvPr>
              </p:nvSpPr>
              <p:spPr bwMode="auto">
                <a:xfrm>
                  <a:off x="4559201" y="1979023"/>
                  <a:ext cx="205713" cy="180000"/>
                </a:xfrm>
                <a:custGeom>
                  <a:avLst/>
                  <a:gdLst>
                    <a:gd name="T0" fmla="*/ 1256 w 1282"/>
                    <a:gd name="T1" fmla="*/ 0 h 1120"/>
                    <a:gd name="T2" fmla="*/ 1224 w 1282"/>
                    <a:gd name="T3" fmla="*/ 0 h 1120"/>
                    <a:gd name="T4" fmla="*/ 317 w 1282"/>
                    <a:gd name="T5" fmla="*/ 265 h 1120"/>
                    <a:gd name="T6" fmla="*/ 307 w 1282"/>
                    <a:gd name="T7" fmla="*/ 275 h 1120"/>
                    <a:gd name="T8" fmla="*/ 136 w 1282"/>
                    <a:gd name="T9" fmla="*/ 609 h 1120"/>
                    <a:gd name="T10" fmla="*/ 206 w 1282"/>
                    <a:gd name="T11" fmla="*/ 827 h 1120"/>
                    <a:gd name="T12" fmla="*/ 0 w 1282"/>
                    <a:gd name="T13" fmla="*/ 920 h 1120"/>
                    <a:gd name="T14" fmla="*/ 56 w 1282"/>
                    <a:gd name="T15" fmla="*/ 1093 h 1120"/>
                    <a:gd name="T16" fmla="*/ 320 w 1282"/>
                    <a:gd name="T17" fmla="*/ 977 h 1120"/>
                    <a:gd name="T18" fmla="*/ 331 w 1282"/>
                    <a:gd name="T19" fmla="*/ 971 h 1120"/>
                    <a:gd name="T20" fmla="*/ 420 w 1282"/>
                    <a:gd name="T21" fmla="*/ 1043 h 1120"/>
                    <a:gd name="T22" fmla="*/ 420 w 1282"/>
                    <a:gd name="T23" fmla="*/ 1043 h 1120"/>
                    <a:gd name="T24" fmla="*/ 646 w 1282"/>
                    <a:gd name="T25" fmla="*/ 1120 h 1120"/>
                    <a:gd name="T26" fmla="*/ 649 w 1282"/>
                    <a:gd name="T27" fmla="*/ 1120 h 1120"/>
                    <a:gd name="T28" fmla="*/ 984 w 1282"/>
                    <a:gd name="T29" fmla="*/ 950 h 1120"/>
                    <a:gd name="T30" fmla="*/ 994 w 1282"/>
                    <a:gd name="T31" fmla="*/ 940 h 1120"/>
                    <a:gd name="T32" fmla="*/ 1256 w 1282"/>
                    <a:gd name="T33" fmla="*/ 0 h 1120"/>
                    <a:gd name="T34" fmla="*/ 1047 w 1282"/>
                    <a:gd name="T35" fmla="*/ 341 h 1120"/>
                    <a:gd name="T36" fmla="*/ 981 w 1282"/>
                    <a:gd name="T37" fmla="*/ 609 h 1120"/>
                    <a:gd name="T38" fmla="*/ 863 w 1282"/>
                    <a:gd name="T39" fmla="*/ 808 h 1120"/>
                    <a:gd name="T40" fmla="*/ 853 w 1282"/>
                    <a:gd name="T41" fmla="*/ 817 h 1120"/>
                    <a:gd name="T42" fmla="*/ 732 w 1282"/>
                    <a:gd name="T43" fmla="*/ 910 h 1120"/>
                    <a:gd name="T44" fmla="*/ 647 w 1282"/>
                    <a:gd name="T45" fmla="*/ 933 h 1120"/>
                    <a:gd name="T46" fmla="*/ 646 w 1282"/>
                    <a:gd name="T47" fmla="*/ 933 h 1120"/>
                    <a:gd name="T48" fmla="*/ 592 w 1282"/>
                    <a:gd name="T49" fmla="*/ 924 h 1120"/>
                    <a:gd name="T50" fmla="*/ 525 w 1282"/>
                    <a:gd name="T51" fmla="*/ 889 h 1120"/>
                    <a:gd name="T52" fmla="*/ 525 w 1282"/>
                    <a:gd name="T53" fmla="*/ 889 h 1120"/>
                    <a:gd name="T54" fmla="*/ 495 w 1282"/>
                    <a:gd name="T55" fmla="*/ 866 h 1120"/>
                    <a:gd name="T56" fmla="*/ 580 w 1282"/>
                    <a:gd name="T57" fmla="*/ 802 h 1120"/>
                    <a:gd name="T58" fmla="*/ 857 w 1282"/>
                    <a:gd name="T59" fmla="*/ 536 h 1120"/>
                    <a:gd name="T60" fmla="*/ 724 w 1282"/>
                    <a:gd name="T61" fmla="*/ 403 h 1120"/>
                    <a:gd name="T62" fmla="*/ 467 w 1282"/>
                    <a:gd name="T63" fmla="*/ 653 h 1120"/>
                    <a:gd name="T64" fmla="*/ 365 w 1282"/>
                    <a:gd name="T65" fmla="*/ 729 h 1120"/>
                    <a:gd name="T66" fmla="*/ 332 w 1282"/>
                    <a:gd name="T67" fmla="*/ 664 h 1120"/>
                    <a:gd name="T68" fmla="*/ 323 w 1282"/>
                    <a:gd name="T69" fmla="*/ 611 h 1120"/>
                    <a:gd name="T70" fmla="*/ 346 w 1282"/>
                    <a:gd name="T71" fmla="*/ 527 h 1120"/>
                    <a:gd name="T72" fmla="*/ 439 w 1282"/>
                    <a:gd name="T73" fmla="*/ 407 h 1120"/>
                    <a:gd name="T74" fmla="*/ 449 w 1282"/>
                    <a:gd name="T75" fmla="*/ 397 h 1120"/>
                    <a:gd name="T76" fmla="*/ 849 w 1282"/>
                    <a:gd name="T77" fmla="*/ 222 h 1120"/>
                    <a:gd name="T78" fmla="*/ 1064 w 1282"/>
                    <a:gd name="T79" fmla="*/ 193 h 1120"/>
                    <a:gd name="T80" fmla="*/ 1047 w 1282"/>
                    <a:gd name="T81" fmla="*/ 341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2" h="1120">
                      <a:moveTo>
                        <a:pt x="1256" y="0"/>
                      </a:moveTo>
                      <a:cubicBezTo>
                        <a:pt x="1256" y="0"/>
                        <a:pt x="1244" y="0"/>
                        <a:pt x="1224" y="0"/>
                      </a:cubicBezTo>
                      <a:cubicBezTo>
                        <a:pt x="1089" y="0"/>
                        <a:pt x="567" y="16"/>
                        <a:pt x="317" y="265"/>
                      </a:cubicBezTo>
                      <a:cubicBezTo>
                        <a:pt x="307" y="275"/>
                        <a:pt x="307" y="275"/>
                        <a:pt x="307" y="275"/>
                      </a:cubicBezTo>
                      <a:cubicBezTo>
                        <a:pt x="193" y="388"/>
                        <a:pt x="138" y="497"/>
                        <a:pt x="136" y="609"/>
                      </a:cubicBezTo>
                      <a:cubicBezTo>
                        <a:pt x="136" y="682"/>
                        <a:pt x="159" y="754"/>
                        <a:pt x="206" y="827"/>
                      </a:cubicBezTo>
                      <a:cubicBezTo>
                        <a:pt x="84" y="893"/>
                        <a:pt x="1" y="919"/>
                        <a:pt x="0" y="920"/>
                      </a:cubicBezTo>
                      <a:cubicBezTo>
                        <a:pt x="56" y="1093"/>
                        <a:pt x="56" y="1093"/>
                        <a:pt x="56" y="1093"/>
                      </a:cubicBezTo>
                      <a:cubicBezTo>
                        <a:pt x="61" y="1092"/>
                        <a:pt x="165" y="1064"/>
                        <a:pt x="320" y="977"/>
                      </a:cubicBezTo>
                      <a:cubicBezTo>
                        <a:pt x="324" y="975"/>
                        <a:pt x="327" y="973"/>
                        <a:pt x="331" y="971"/>
                      </a:cubicBezTo>
                      <a:cubicBezTo>
                        <a:pt x="365" y="1002"/>
                        <a:pt x="419" y="1043"/>
                        <a:pt x="420" y="1043"/>
                      </a:cubicBezTo>
                      <a:cubicBezTo>
                        <a:pt x="420" y="1043"/>
                        <a:pt x="420" y="1043"/>
                        <a:pt x="420" y="1043"/>
                      </a:cubicBezTo>
                      <a:cubicBezTo>
                        <a:pt x="495" y="1095"/>
                        <a:pt x="570" y="1120"/>
                        <a:pt x="646" y="1120"/>
                      </a:cubicBezTo>
                      <a:cubicBezTo>
                        <a:pt x="647" y="1120"/>
                        <a:pt x="648" y="1120"/>
                        <a:pt x="649" y="1120"/>
                      </a:cubicBezTo>
                      <a:cubicBezTo>
                        <a:pt x="761" y="1118"/>
                        <a:pt x="871" y="1063"/>
                        <a:pt x="984" y="950"/>
                      </a:cubicBezTo>
                      <a:cubicBezTo>
                        <a:pt x="994" y="940"/>
                        <a:pt x="994" y="940"/>
                        <a:pt x="994" y="940"/>
                      </a:cubicBezTo>
                      <a:cubicBezTo>
                        <a:pt x="1282" y="653"/>
                        <a:pt x="1256" y="0"/>
                        <a:pt x="1256" y="0"/>
                      </a:cubicBezTo>
                      <a:close/>
                      <a:moveTo>
                        <a:pt x="1047" y="341"/>
                      </a:moveTo>
                      <a:cubicBezTo>
                        <a:pt x="1032" y="443"/>
                        <a:pt x="1010" y="533"/>
                        <a:pt x="981" y="609"/>
                      </a:cubicBezTo>
                      <a:cubicBezTo>
                        <a:pt x="948" y="695"/>
                        <a:pt x="909" y="762"/>
                        <a:pt x="863" y="808"/>
                      </a:cubicBezTo>
                      <a:cubicBezTo>
                        <a:pt x="853" y="817"/>
                        <a:pt x="853" y="817"/>
                        <a:pt x="853" y="817"/>
                      </a:cubicBezTo>
                      <a:cubicBezTo>
                        <a:pt x="810" y="860"/>
                        <a:pt x="769" y="891"/>
                        <a:pt x="732" y="910"/>
                      </a:cubicBezTo>
                      <a:cubicBezTo>
                        <a:pt x="702" y="925"/>
                        <a:pt x="675" y="933"/>
                        <a:pt x="647" y="933"/>
                      </a:cubicBezTo>
                      <a:cubicBezTo>
                        <a:pt x="647" y="933"/>
                        <a:pt x="646" y="933"/>
                        <a:pt x="646" y="933"/>
                      </a:cubicBezTo>
                      <a:cubicBezTo>
                        <a:pt x="628" y="933"/>
                        <a:pt x="610" y="930"/>
                        <a:pt x="592" y="924"/>
                      </a:cubicBezTo>
                      <a:cubicBezTo>
                        <a:pt x="571" y="917"/>
                        <a:pt x="548" y="905"/>
                        <a:pt x="525" y="889"/>
                      </a:cubicBezTo>
                      <a:cubicBezTo>
                        <a:pt x="525" y="889"/>
                        <a:pt x="525" y="889"/>
                        <a:pt x="525" y="889"/>
                      </a:cubicBezTo>
                      <a:cubicBezTo>
                        <a:pt x="519" y="884"/>
                        <a:pt x="507" y="876"/>
                        <a:pt x="495" y="866"/>
                      </a:cubicBezTo>
                      <a:cubicBezTo>
                        <a:pt x="524" y="845"/>
                        <a:pt x="552" y="824"/>
                        <a:pt x="580" y="802"/>
                      </a:cubicBezTo>
                      <a:cubicBezTo>
                        <a:pt x="680" y="723"/>
                        <a:pt x="773" y="633"/>
                        <a:pt x="857" y="536"/>
                      </a:cubicBezTo>
                      <a:cubicBezTo>
                        <a:pt x="724" y="403"/>
                        <a:pt x="724" y="403"/>
                        <a:pt x="724" y="403"/>
                      </a:cubicBezTo>
                      <a:cubicBezTo>
                        <a:pt x="647" y="495"/>
                        <a:pt x="560" y="579"/>
                        <a:pt x="467" y="653"/>
                      </a:cubicBezTo>
                      <a:cubicBezTo>
                        <a:pt x="434" y="680"/>
                        <a:pt x="400" y="705"/>
                        <a:pt x="365" y="729"/>
                      </a:cubicBezTo>
                      <a:cubicBezTo>
                        <a:pt x="350" y="706"/>
                        <a:pt x="339" y="685"/>
                        <a:pt x="332" y="664"/>
                      </a:cubicBezTo>
                      <a:cubicBezTo>
                        <a:pt x="326" y="646"/>
                        <a:pt x="323" y="628"/>
                        <a:pt x="323" y="611"/>
                      </a:cubicBezTo>
                      <a:cubicBezTo>
                        <a:pt x="323" y="584"/>
                        <a:pt x="331" y="557"/>
                        <a:pt x="346" y="527"/>
                      </a:cubicBezTo>
                      <a:cubicBezTo>
                        <a:pt x="365" y="490"/>
                        <a:pt x="396" y="449"/>
                        <a:pt x="439" y="407"/>
                      </a:cubicBezTo>
                      <a:cubicBezTo>
                        <a:pt x="449" y="397"/>
                        <a:pt x="449" y="397"/>
                        <a:pt x="449" y="397"/>
                      </a:cubicBezTo>
                      <a:cubicBezTo>
                        <a:pt x="527" y="319"/>
                        <a:pt x="666" y="258"/>
                        <a:pt x="849" y="222"/>
                      </a:cubicBezTo>
                      <a:cubicBezTo>
                        <a:pt x="926" y="207"/>
                        <a:pt x="1001" y="198"/>
                        <a:pt x="1064" y="193"/>
                      </a:cubicBezTo>
                      <a:cubicBezTo>
                        <a:pt x="1061" y="238"/>
                        <a:pt x="1055" y="288"/>
                        <a:pt x="1047" y="341"/>
                      </a:cubicBezTo>
                      <a:close/>
                    </a:path>
                  </a:pathLst>
                </a:custGeom>
                <a:solidFill>
                  <a:srgbClr val="669FC7"/>
                </a:solidFill>
                <a:ln>
                  <a:noFill/>
                </a:ln>
              </p:spPr>
              <p:txBody>
                <a:bodyPr vert="horz" wrap="square" lIns="91440" tIns="45720" rIns="91440" bIns="45720" numCol="1" anchor="t" anchorCtr="0" compatLnSpc="1">
                  <a:prstTxWarp prst="textNoShape">
                    <a:avLst/>
                  </a:prstTxWarp>
                </a:bodyPr>
                <a:lstStyle/>
                <a:p>
                  <a:pPr defTabSz="914378"/>
                  <a:endParaRPr lang="en-GB" sz="2000">
                    <a:solidFill>
                      <a:srgbClr val="5E5E5E"/>
                    </a:solidFill>
                    <a:latin typeface="Arial"/>
                  </a:endParaRPr>
                </a:p>
              </p:txBody>
            </p:sp>
          </p:grpSp>
        </p:grpSp>
      </p:grpSp>
      <p:grpSp>
        <p:nvGrpSpPr>
          <p:cNvPr id="21" name="Group 20">
            <a:extLst>
              <a:ext uri="{FF2B5EF4-FFF2-40B4-BE49-F238E27FC236}">
                <a16:creationId xmlns:a16="http://schemas.microsoft.com/office/drawing/2014/main" id="{5BAEC9C7-C49C-4168-8A8A-7E87B10D7206}"/>
              </a:ext>
            </a:extLst>
          </p:cNvPr>
          <p:cNvGrpSpPr>
            <a:grpSpLocks noChangeAspect="1"/>
          </p:cNvGrpSpPr>
          <p:nvPr/>
        </p:nvGrpSpPr>
        <p:grpSpPr>
          <a:xfrm>
            <a:off x="1800328" y="1745791"/>
            <a:ext cx="938829" cy="442085"/>
            <a:chOff x="1513216" y="1472938"/>
            <a:chExt cx="1023760" cy="486555"/>
          </a:xfrm>
        </p:grpSpPr>
        <p:sp>
          <p:nvSpPr>
            <p:cNvPr id="225" name="TextBox 224">
              <a:extLst>
                <a:ext uri="{FF2B5EF4-FFF2-40B4-BE49-F238E27FC236}">
                  <a16:creationId xmlns:a16="http://schemas.microsoft.com/office/drawing/2014/main" id="{495357AA-131C-4C9E-AFDC-83D43C60D082}"/>
                </a:ext>
              </a:extLst>
            </p:cNvPr>
            <p:cNvSpPr txBox="1"/>
            <p:nvPr/>
          </p:nvSpPr>
          <p:spPr>
            <a:xfrm>
              <a:off x="1513216" y="1791547"/>
              <a:ext cx="1023760" cy="167946"/>
            </a:xfrm>
            <a:prstGeom prst="rect">
              <a:avLst/>
            </a:prstGeom>
            <a:solidFill>
              <a:schemeClr val="bg1"/>
            </a:solidFill>
          </p:spPr>
          <p:txBody>
            <a:bodyPr wrap="square" lIns="36000" tIns="36000" rIns="36000" bIns="36000" rtlCol="0" anchor="ctr">
              <a:noAutofit/>
            </a:bodyPr>
            <a:lstStyle/>
            <a:p>
              <a:pPr algn="ctr" defTabSz="914378">
                <a:lnSpc>
                  <a:spcPct val="110000"/>
                </a:lnSpc>
                <a:spcAft>
                  <a:spcPts val="500"/>
                </a:spcAft>
                <a:buClr>
                  <a:srgbClr val="0078DC"/>
                </a:buClr>
                <a:buSzPct val="110000"/>
              </a:pPr>
              <a:r>
                <a:rPr lang="en-GB" sz="900" dirty="0">
                  <a:solidFill>
                    <a:srgbClr val="0097EE"/>
                  </a:solidFill>
                  <a:latin typeface="Arial"/>
                  <a:cs typeface="Arial" panose="020B0604020202020204" pitchFamily="34" charset="0"/>
                </a:rPr>
                <a:t>WIND &amp; SOLAR</a:t>
              </a:r>
            </a:p>
          </p:txBody>
        </p:sp>
        <p:pic>
          <p:nvPicPr>
            <p:cNvPr id="178" name="Renewables">
              <a:extLst>
                <a:ext uri="{FF2B5EF4-FFF2-40B4-BE49-F238E27FC236}">
                  <a16:creationId xmlns:a16="http://schemas.microsoft.com/office/drawing/2014/main" id="{FA924F0C-0277-4F1B-867B-1D5C30E33D06}"/>
                </a:ext>
              </a:extLst>
            </p:cNvPr>
            <p:cNvPicPr>
              <a:picLocks noChangeAspect="1"/>
            </p:cNvPicPr>
            <p:nvPr>
              <p:custDataLst>
                <p:tags r:id="rId4"/>
              </p:custDataLst>
            </p:nvPr>
          </p:nvPicPr>
          <p:blipFill>
            <a:blip r:embed="rId32" cstate="print">
              <a:extLst>
                <a:ext uri="{28A0092B-C50C-407E-A947-70E740481C1C}">
                  <a14:useLocalDpi xmlns:a14="http://schemas.microsoft.com/office/drawing/2010/main" val="0"/>
                </a:ext>
              </a:extLst>
            </a:blip>
            <a:stretch>
              <a:fillRect/>
            </a:stretch>
          </p:blipFill>
          <p:spPr>
            <a:xfrm>
              <a:off x="1622543" y="1472938"/>
              <a:ext cx="511112" cy="288000"/>
            </a:xfrm>
            <a:prstGeom prst="rect">
              <a:avLst/>
            </a:prstGeom>
          </p:spPr>
        </p:pic>
      </p:grpSp>
      <p:sp>
        <p:nvSpPr>
          <p:cNvPr id="226" name="Rectangle: Rounded Corners 225">
            <a:extLst>
              <a:ext uri="{FF2B5EF4-FFF2-40B4-BE49-F238E27FC236}">
                <a16:creationId xmlns:a16="http://schemas.microsoft.com/office/drawing/2014/main" id="{449B02DE-9AA8-DAC4-40A6-E46A38B843D4}"/>
              </a:ext>
            </a:extLst>
          </p:cNvPr>
          <p:cNvSpPr/>
          <p:nvPr/>
        </p:nvSpPr>
        <p:spPr>
          <a:xfrm>
            <a:off x="967950" y="1520891"/>
            <a:ext cx="881735" cy="152596"/>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917199" hangingPunct="0"/>
            <a:r>
              <a:rPr lang="en-GB" sz="800">
                <a:solidFill>
                  <a:srgbClr val="FFFFFF"/>
                </a:solidFill>
                <a:latin typeface="Arial"/>
                <a:sym typeface="Helvetica Neue Medium"/>
              </a:rPr>
              <a:t>Total 22.5 GW</a:t>
            </a:r>
          </a:p>
        </p:txBody>
      </p:sp>
      <p:sp>
        <p:nvSpPr>
          <p:cNvPr id="13" name="object 2">
            <a:extLst>
              <a:ext uri="{FF2B5EF4-FFF2-40B4-BE49-F238E27FC236}">
                <a16:creationId xmlns:a16="http://schemas.microsoft.com/office/drawing/2014/main" id="{55D5E41C-3815-CA24-BB28-7FA6DD3EBD07}"/>
              </a:ext>
            </a:extLst>
          </p:cNvPr>
          <p:cNvSpPr txBox="1">
            <a:spLocks/>
          </p:cNvSpPr>
          <p:nvPr/>
        </p:nvSpPr>
        <p:spPr>
          <a:xfrm>
            <a:off x="504000" y="306001"/>
            <a:ext cx="7776000" cy="396452"/>
          </a:xfrm>
          <a:prstGeom prst="rect">
            <a:avLst/>
          </a:prstGeom>
        </p:spPr>
        <p:txBody>
          <a:bodyPr vert="horz" wrap="square" lIns="0" tIns="26858" rIns="0" bIns="0" rtlCol="0" anchor="t" anchorCtr="0">
            <a:spAutoFit/>
          </a:bodyPr>
          <a:lstStyle>
            <a:lvl1pPr algn="l" defTabSz="914343" rtl="0" eaLnBrk="1" latinLnBrk="0" hangingPunct="1">
              <a:spcBef>
                <a:spcPct val="0"/>
              </a:spcBef>
              <a:buNone/>
              <a:defRPr sz="2400" b="1" i="0" kern="1200">
                <a:solidFill>
                  <a:schemeClr val="bg1"/>
                </a:solidFill>
                <a:latin typeface="+mn-lt"/>
                <a:ea typeface="+mj-ea"/>
                <a:cs typeface="+mj-cs"/>
              </a:defRPr>
            </a:lvl1pPr>
          </a:lstStyle>
          <a:p>
            <a:pPr defTabSz="914321">
              <a:spcBef>
                <a:spcPts val="211"/>
              </a:spcBef>
            </a:pPr>
            <a:r>
              <a:rPr lang="en-GB" dirty="0">
                <a:solidFill>
                  <a:srgbClr val="FFFFFF"/>
                </a:solidFill>
                <a:latin typeface="Arial"/>
              </a:rPr>
              <a:t>Our business activities</a:t>
            </a:r>
            <a:endParaRPr lang="en-US" spc="-5" dirty="0">
              <a:solidFill>
                <a:srgbClr val="FFFFFF"/>
              </a:solidFill>
              <a:latin typeface="Arial"/>
            </a:endParaRPr>
          </a:p>
        </p:txBody>
      </p:sp>
      <p:grpSp>
        <p:nvGrpSpPr>
          <p:cNvPr id="17" name="Group 13">
            <a:extLst>
              <a:ext uri="{FF2B5EF4-FFF2-40B4-BE49-F238E27FC236}">
                <a16:creationId xmlns:a16="http://schemas.microsoft.com/office/drawing/2014/main" id="{BEA0D1D4-5F00-FE7C-11E5-A60AF612594B}"/>
              </a:ext>
            </a:extLst>
          </p:cNvPr>
          <p:cNvGrpSpPr/>
          <p:nvPr/>
        </p:nvGrpSpPr>
        <p:grpSpPr>
          <a:xfrm>
            <a:off x="5894505" y="3163048"/>
            <a:ext cx="1197925" cy="92717"/>
            <a:chOff x="5581949" y="2494294"/>
            <a:chExt cx="873239" cy="107377"/>
          </a:xfrm>
        </p:grpSpPr>
        <p:sp>
          <p:nvSpPr>
            <p:cNvPr id="22" name="Rectangle: Rounded Corners 152">
              <a:extLst>
                <a:ext uri="{FF2B5EF4-FFF2-40B4-BE49-F238E27FC236}">
                  <a16:creationId xmlns:a16="http://schemas.microsoft.com/office/drawing/2014/main" id="{9B6D1FDE-4F17-78FD-FB9D-BCE87659E1F5}"/>
                </a:ext>
              </a:extLst>
            </p:cNvPr>
            <p:cNvSpPr/>
            <p:nvPr/>
          </p:nvSpPr>
          <p:spPr>
            <a:xfrm flipH="1">
              <a:off x="5627188" y="2565671"/>
              <a:ext cx="828000" cy="36000"/>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sp>
          <p:nvSpPr>
            <p:cNvPr id="23" name="Rectangle: Rounded Corners 153">
              <a:extLst>
                <a:ext uri="{FF2B5EF4-FFF2-40B4-BE49-F238E27FC236}">
                  <a16:creationId xmlns:a16="http://schemas.microsoft.com/office/drawing/2014/main" id="{B6DD07BF-9C4C-22EB-F97B-C6EAB6D0C93A}"/>
                </a:ext>
              </a:extLst>
            </p:cNvPr>
            <p:cNvSpPr/>
            <p:nvPr/>
          </p:nvSpPr>
          <p:spPr>
            <a:xfrm flipH="1">
              <a:off x="5581949" y="2494294"/>
              <a:ext cx="864000" cy="36000"/>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algn="ctr" defTabSz="917199" hangingPunct="0"/>
              <a:endParaRPr lang="en-GB" sz="1200">
                <a:solidFill>
                  <a:srgbClr val="FFFFFF"/>
                </a:solidFill>
                <a:latin typeface="Arial"/>
                <a:sym typeface="Helvetica Neue Medium"/>
              </a:endParaRPr>
            </a:p>
          </p:txBody>
        </p:sp>
      </p:grpSp>
      <p:grpSp>
        <p:nvGrpSpPr>
          <p:cNvPr id="12" name="Group 11">
            <a:extLst>
              <a:ext uri="{FF2B5EF4-FFF2-40B4-BE49-F238E27FC236}">
                <a16:creationId xmlns:a16="http://schemas.microsoft.com/office/drawing/2014/main" id="{DA39D239-552C-47E8-B310-006AAE8C9C0F}"/>
              </a:ext>
            </a:extLst>
          </p:cNvPr>
          <p:cNvGrpSpPr>
            <a:grpSpLocks noChangeAspect="1"/>
          </p:cNvGrpSpPr>
          <p:nvPr/>
        </p:nvGrpSpPr>
        <p:grpSpPr>
          <a:xfrm>
            <a:off x="7056913" y="2827576"/>
            <a:ext cx="1223087" cy="457230"/>
            <a:chOff x="6416945" y="2781593"/>
            <a:chExt cx="1333734" cy="503225"/>
          </a:xfrm>
        </p:grpSpPr>
        <p:sp>
          <p:nvSpPr>
            <p:cNvPr id="97" name="TextBox 96">
              <a:extLst>
                <a:ext uri="{FF2B5EF4-FFF2-40B4-BE49-F238E27FC236}">
                  <a16:creationId xmlns:a16="http://schemas.microsoft.com/office/drawing/2014/main" id="{75128C3E-AB1B-4BF2-BF68-84FFBFDB281C}"/>
                </a:ext>
              </a:extLst>
            </p:cNvPr>
            <p:cNvSpPr txBox="1"/>
            <p:nvPr/>
          </p:nvSpPr>
          <p:spPr>
            <a:xfrm>
              <a:off x="6416945" y="3118848"/>
              <a:ext cx="1333734" cy="165970"/>
            </a:xfrm>
            <a:prstGeom prst="rect">
              <a:avLst/>
            </a:prstGeom>
            <a:solidFill>
              <a:schemeClr val="bg1"/>
            </a:solidFill>
          </p:spPr>
          <p:txBody>
            <a:bodyPr wrap="square" lIns="36000" tIns="36000" rIns="36000" bIns="36000" rtlCol="0" anchor="ctr">
              <a:noAutofit/>
            </a:bodyPr>
            <a:lstStyle/>
            <a:p>
              <a:pPr algn="ctr" defTabSz="914378">
                <a:lnSpc>
                  <a:spcPct val="110000"/>
                </a:lnSpc>
                <a:spcAft>
                  <a:spcPts val="500"/>
                </a:spcAft>
                <a:buClr>
                  <a:srgbClr val="0078DC"/>
                </a:buClr>
                <a:buSzPct val="110000"/>
              </a:pPr>
              <a:r>
                <a:rPr lang="en-GB" sz="900" dirty="0">
                  <a:solidFill>
                    <a:srgbClr val="0097EE"/>
                  </a:solidFill>
                  <a:latin typeface="Arial"/>
                  <a:cs typeface="Arial" panose="020B0604020202020204" pitchFamily="34" charset="0"/>
                </a:rPr>
                <a:t>SME CUSTOMERS</a:t>
              </a:r>
            </a:p>
          </p:txBody>
        </p:sp>
        <p:pic>
          <p:nvPicPr>
            <p:cNvPr id="132" name="SME customers">
              <a:extLst>
                <a:ext uri="{FF2B5EF4-FFF2-40B4-BE49-F238E27FC236}">
                  <a16:creationId xmlns:a16="http://schemas.microsoft.com/office/drawing/2014/main" id="{6A67CCE6-B33E-4F09-A56B-B4341EE11AC0}"/>
                </a:ext>
              </a:extLst>
            </p:cNvPr>
            <p:cNvPicPr>
              <a:picLocks noChangeAspect="1" noChangeArrowheads="1"/>
            </p:cNvPicPr>
            <p:nvPr>
              <p:custDataLst>
                <p:tags r:id="rId3"/>
              </p:custDataLst>
            </p:nvPr>
          </p:nvPicPr>
          <p:blipFill rotWithShape="1">
            <a:blip r:embed="rId33" cstate="print">
              <a:extLst>
                <a:ext uri="{28A0092B-C50C-407E-A947-70E740481C1C}">
                  <a14:useLocalDpi xmlns:a14="http://schemas.microsoft.com/office/drawing/2010/main" val="0"/>
                </a:ext>
              </a:extLst>
            </a:blip>
            <a:srcRect t="25612" b="15106"/>
            <a:stretch/>
          </p:blipFill>
          <p:spPr bwMode="auto">
            <a:xfrm>
              <a:off x="6629434" y="2781593"/>
              <a:ext cx="526981" cy="31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2" name="Group 81">
            <a:extLst>
              <a:ext uri="{FF2B5EF4-FFF2-40B4-BE49-F238E27FC236}">
                <a16:creationId xmlns:a16="http://schemas.microsoft.com/office/drawing/2014/main" id="{BB93C019-D279-4725-A4A7-7B3BFDD2D92F}"/>
              </a:ext>
            </a:extLst>
          </p:cNvPr>
          <p:cNvGrpSpPr>
            <a:grpSpLocks noChangeAspect="1"/>
          </p:cNvGrpSpPr>
          <p:nvPr/>
        </p:nvGrpSpPr>
        <p:grpSpPr>
          <a:xfrm>
            <a:off x="5301223" y="2491289"/>
            <a:ext cx="831917" cy="817740"/>
            <a:chOff x="4491380" y="3000558"/>
            <a:chExt cx="907176" cy="900000"/>
          </a:xfrm>
        </p:grpSpPr>
        <p:sp>
          <p:nvSpPr>
            <p:cNvPr id="77" name="Freeform 25">
              <a:extLst>
                <a:ext uri="{FF2B5EF4-FFF2-40B4-BE49-F238E27FC236}">
                  <a16:creationId xmlns:a16="http://schemas.microsoft.com/office/drawing/2014/main" id="{5EA59F5D-4283-4A5B-8C33-3F2DA635759D}"/>
                </a:ext>
              </a:extLst>
            </p:cNvPr>
            <p:cNvSpPr>
              <a:spLocks noChangeAspect="1"/>
            </p:cNvSpPr>
            <p:nvPr/>
          </p:nvSpPr>
          <p:spPr bwMode="auto">
            <a:xfrm>
              <a:off x="4491380" y="3000558"/>
              <a:ext cx="907176" cy="900000"/>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rgbClr val="8CCCF7"/>
            </a:solidFill>
            <a:ln w="28575">
              <a:solidFill>
                <a:srgbClr val="0078DC"/>
              </a:solidFill>
            </a:ln>
          </p:spPr>
          <p:txBody>
            <a:bodyPr vert="horz" wrap="square" lIns="36000" tIns="36000" rIns="36000" bIns="36000" numCol="1" anchor="ctr" anchorCtr="0" compatLnSpc="1">
              <a:prstTxWarp prst="textNoShape">
                <a:avLst/>
              </a:prstTxWarp>
            </a:bodyPr>
            <a:lstStyle/>
            <a:p>
              <a:pPr algn="ctr" defTabSz="914378">
                <a:lnSpc>
                  <a:spcPct val="110000"/>
                </a:lnSpc>
                <a:spcAft>
                  <a:spcPts val="500"/>
                </a:spcAft>
                <a:buClr>
                  <a:srgbClr val="0078DC"/>
                </a:buClr>
                <a:buSzPct val="110000"/>
              </a:pPr>
              <a:endParaRPr lang="en-GB" sz="1000">
                <a:solidFill>
                  <a:srgbClr val="FFFFFF"/>
                </a:solidFill>
                <a:latin typeface="Arial"/>
                <a:cs typeface="Arial" panose="020B0604020202020204" pitchFamily="34" charset="0"/>
              </a:endParaRPr>
            </a:p>
          </p:txBody>
        </p:sp>
        <p:pic>
          <p:nvPicPr>
            <p:cNvPr id="64" name="Picture 63">
              <a:extLst>
                <a:ext uri="{FF2B5EF4-FFF2-40B4-BE49-F238E27FC236}">
                  <a16:creationId xmlns:a16="http://schemas.microsoft.com/office/drawing/2014/main" id="{ADEA011E-D922-4773-B21B-179592BA2D2C}"/>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566424" y="3252558"/>
              <a:ext cx="757088" cy="396000"/>
            </a:xfrm>
            <a:prstGeom prst="rect">
              <a:avLst/>
            </a:prstGeom>
          </p:spPr>
        </p:pic>
      </p:grpSp>
    </p:spTree>
    <p:extLst>
      <p:ext uri="{BB962C8B-B14F-4D97-AF65-F5344CB8AC3E}">
        <p14:creationId xmlns:p14="http://schemas.microsoft.com/office/powerpoint/2010/main" val="146717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arallellogram 81">
            <a:extLst>
              <a:ext uri="{FF2B5EF4-FFF2-40B4-BE49-F238E27FC236}">
                <a16:creationId xmlns:a16="http://schemas.microsoft.com/office/drawing/2014/main" id="{26D9470A-49AE-FBFF-4BA9-DC1C7E28FA51}"/>
              </a:ext>
            </a:extLst>
          </p:cNvPr>
          <p:cNvSpPr/>
          <p:nvPr/>
        </p:nvSpPr>
        <p:spPr>
          <a:xfrm>
            <a:off x="-844610" y="942730"/>
            <a:ext cx="6830386" cy="3435007"/>
          </a:xfrm>
          <a:prstGeom prst="parallelogram">
            <a:avLst/>
          </a:prstGeom>
          <a:solidFill>
            <a:schemeClr val="accent4">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endParaRPr lang="en-US">
              <a:solidFill>
                <a:srgbClr val="FFFFFF"/>
              </a:solidFill>
              <a:latin typeface="Arial"/>
            </a:endParaRPr>
          </a:p>
        </p:txBody>
      </p:sp>
      <p:cxnSp>
        <p:nvCxnSpPr>
          <p:cNvPr id="88" name="Rak koppling 87">
            <a:extLst>
              <a:ext uri="{FF2B5EF4-FFF2-40B4-BE49-F238E27FC236}">
                <a16:creationId xmlns:a16="http://schemas.microsoft.com/office/drawing/2014/main" id="{9318C01C-B6C8-CBCD-20A9-816E5DEDF3C2}"/>
              </a:ext>
            </a:extLst>
          </p:cNvPr>
          <p:cNvCxnSpPr>
            <a:cxnSpLocks/>
          </p:cNvCxnSpPr>
          <p:nvPr/>
        </p:nvCxnSpPr>
        <p:spPr>
          <a:xfrm>
            <a:off x="2489201" y="1555750"/>
            <a:ext cx="11042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Rak koppling 86">
            <a:extLst>
              <a:ext uri="{FF2B5EF4-FFF2-40B4-BE49-F238E27FC236}">
                <a16:creationId xmlns:a16="http://schemas.microsoft.com/office/drawing/2014/main" id="{3BC16052-FFF7-FA55-73E5-62F43EE35DE5}"/>
              </a:ext>
            </a:extLst>
          </p:cNvPr>
          <p:cNvCxnSpPr>
            <a:cxnSpLocks/>
          </p:cNvCxnSpPr>
          <p:nvPr/>
        </p:nvCxnSpPr>
        <p:spPr>
          <a:xfrm>
            <a:off x="814922" y="2634688"/>
            <a:ext cx="84577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upp 1">
            <a:extLst>
              <a:ext uri="{FF2B5EF4-FFF2-40B4-BE49-F238E27FC236}">
                <a16:creationId xmlns:a16="http://schemas.microsoft.com/office/drawing/2014/main" id="{414E4A49-8EC9-6F10-B20C-AF490E68443F}"/>
              </a:ext>
            </a:extLst>
          </p:cNvPr>
          <p:cNvGrpSpPr/>
          <p:nvPr/>
        </p:nvGrpSpPr>
        <p:grpSpPr>
          <a:xfrm>
            <a:off x="5848900" y="296704"/>
            <a:ext cx="2077118" cy="4503692"/>
            <a:chOff x="5925209" y="438150"/>
            <a:chExt cx="2027200" cy="4395458"/>
          </a:xfrm>
          <a:effectLst>
            <a:outerShdw blurRad="203200" algn="ctr" rotWithShape="0">
              <a:prstClr val="black">
                <a:alpha val="30000"/>
              </a:prstClr>
            </a:outerShdw>
          </a:effectLst>
        </p:grpSpPr>
        <p:grpSp>
          <p:nvGrpSpPr>
            <p:cNvPr id="3" name="Group 15">
              <a:extLst>
                <a:ext uri="{FF2B5EF4-FFF2-40B4-BE49-F238E27FC236}">
                  <a16:creationId xmlns:a16="http://schemas.microsoft.com/office/drawing/2014/main" id="{E1DA03B9-A8A9-CCB6-ECA5-1F1A8EE4A6E3}"/>
                </a:ext>
              </a:extLst>
            </p:cNvPr>
            <p:cNvGrpSpPr/>
            <p:nvPr/>
          </p:nvGrpSpPr>
          <p:grpSpPr>
            <a:xfrm>
              <a:off x="5925209" y="438150"/>
              <a:ext cx="2027200" cy="4395458"/>
              <a:chOff x="6336717" y="78400"/>
              <a:chExt cx="2417122" cy="6541752"/>
            </a:xfrm>
          </p:grpSpPr>
          <p:grpSp>
            <p:nvGrpSpPr>
              <p:cNvPr id="13" name="Group 14">
                <a:extLst>
                  <a:ext uri="{FF2B5EF4-FFF2-40B4-BE49-F238E27FC236}">
                    <a16:creationId xmlns:a16="http://schemas.microsoft.com/office/drawing/2014/main" id="{1A57367B-1F5A-8F0F-F968-6562E7E137E4}"/>
                  </a:ext>
                </a:extLst>
              </p:cNvPr>
              <p:cNvGrpSpPr/>
              <p:nvPr/>
            </p:nvGrpSpPr>
            <p:grpSpPr>
              <a:xfrm>
                <a:off x="6336717" y="78400"/>
                <a:ext cx="2417122" cy="6541752"/>
                <a:chOff x="5236529" y="173020"/>
                <a:chExt cx="2534845" cy="6243939"/>
              </a:xfrm>
            </p:grpSpPr>
            <p:grpSp>
              <p:nvGrpSpPr>
                <p:cNvPr id="16" name="Group 9">
                  <a:extLst>
                    <a:ext uri="{FF2B5EF4-FFF2-40B4-BE49-F238E27FC236}">
                      <a16:creationId xmlns:a16="http://schemas.microsoft.com/office/drawing/2014/main" id="{7FC59309-35E8-E69A-4C79-DEC2FEF3465A}"/>
                    </a:ext>
                  </a:extLst>
                </p:cNvPr>
                <p:cNvGrpSpPr/>
                <p:nvPr/>
              </p:nvGrpSpPr>
              <p:grpSpPr>
                <a:xfrm>
                  <a:off x="5236529" y="173020"/>
                  <a:ext cx="2534845" cy="6243939"/>
                  <a:chOff x="5236529" y="173020"/>
                  <a:chExt cx="2534845" cy="6243939"/>
                </a:xfrm>
              </p:grpSpPr>
              <p:pic>
                <p:nvPicPr>
                  <p:cNvPr id="26" name="Bildobjekt 9">
                    <a:extLst>
                      <a:ext uri="{FF2B5EF4-FFF2-40B4-BE49-F238E27FC236}">
                        <a16:creationId xmlns:a16="http://schemas.microsoft.com/office/drawing/2014/main" id="{2C3F306C-84E2-994A-AE2C-EAC4BE48D12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6529" y="173020"/>
                    <a:ext cx="2534845" cy="6243939"/>
                  </a:xfrm>
                  <a:prstGeom prst="rect">
                    <a:avLst/>
                  </a:prstGeom>
                </p:spPr>
              </p:pic>
              <p:sp>
                <p:nvSpPr>
                  <p:cNvPr id="27" name="Oval 8">
                    <a:extLst>
                      <a:ext uri="{FF2B5EF4-FFF2-40B4-BE49-F238E27FC236}">
                        <a16:creationId xmlns:a16="http://schemas.microsoft.com/office/drawing/2014/main" id="{35CC5E7C-E62B-53A4-1553-D5C2462C7AA8}"/>
                      </a:ext>
                    </a:extLst>
                  </p:cNvPr>
                  <p:cNvSpPr/>
                  <p:nvPr/>
                </p:nvSpPr>
                <p:spPr>
                  <a:xfrm>
                    <a:off x="5850466" y="6265333"/>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grpSp>
            <p:grpSp>
              <p:nvGrpSpPr>
                <p:cNvPr id="17" name="Group 11">
                  <a:extLst>
                    <a:ext uri="{FF2B5EF4-FFF2-40B4-BE49-F238E27FC236}">
                      <a16:creationId xmlns:a16="http://schemas.microsoft.com/office/drawing/2014/main" id="{B95C867F-708D-AD11-482C-6CC3C2C2CECD}"/>
                    </a:ext>
                  </a:extLst>
                </p:cNvPr>
                <p:cNvGrpSpPr/>
                <p:nvPr/>
              </p:nvGrpSpPr>
              <p:grpSpPr>
                <a:xfrm>
                  <a:off x="5743576" y="5475436"/>
                  <a:ext cx="963950" cy="821655"/>
                  <a:chOff x="5743576" y="5475436"/>
                  <a:chExt cx="963950" cy="821655"/>
                </a:xfrm>
              </p:grpSpPr>
              <p:sp>
                <p:nvSpPr>
                  <p:cNvPr id="18" name="Oval 171">
                    <a:extLst>
                      <a:ext uri="{FF2B5EF4-FFF2-40B4-BE49-F238E27FC236}">
                        <a16:creationId xmlns:a16="http://schemas.microsoft.com/office/drawing/2014/main" id="{136F3B23-B930-8C24-2777-9FD14A555AF4}"/>
                      </a:ext>
                    </a:extLst>
                  </p:cNvPr>
                  <p:cNvSpPr/>
                  <p:nvPr/>
                </p:nvSpPr>
                <p:spPr>
                  <a:xfrm>
                    <a:off x="5743576" y="6053132"/>
                    <a:ext cx="36000" cy="3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sp>
                <p:nvSpPr>
                  <p:cNvPr id="19" name="Oval 172">
                    <a:extLst>
                      <a:ext uri="{FF2B5EF4-FFF2-40B4-BE49-F238E27FC236}">
                        <a16:creationId xmlns:a16="http://schemas.microsoft.com/office/drawing/2014/main" id="{E8E78A9C-0927-6ED0-7DEC-336633CF1D6A}"/>
                      </a:ext>
                    </a:extLst>
                  </p:cNvPr>
                  <p:cNvSpPr/>
                  <p:nvPr/>
                </p:nvSpPr>
                <p:spPr>
                  <a:xfrm>
                    <a:off x="5855816" y="6238858"/>
                    <a:ext cx="36000" cy="3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sp>
                <p:nvSpPr>
                  <p:cNvPr id="20" name="Oval 173">
                    <a:extLst>
                      <a:ext uri="{FF2B5EF4-FFF2-40B4-BE49-F238E27FC236}">
                        <a16:creationId xmlns:a16="http://schemas.microsoft.com/office/drawing/2014/main" id="{0ED6D1AA-44FF-8F87-14E4-F8F47FBC2EFF}"/>
                      </a:ext>
                    </a:extLst>
                  </p:cNvPr>
                  <p:cNvSpPr/>
                  <p:nvPr/>
                </p:nvSpPr>
                <p:spPr>
                  <a:xfrm>
                    <a:off x="6299200" y="5983239"/>
                    <a:ext cx="36000" cy="3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sp>
                <p:nvSpPr>
                  <p:cNvPr id="21" name="Oval 174">
                    <a:extLst>
                      <a:ext uri="{FF2B5EF4-FFF2-40B4-BE49-F238E27FC236}">
                        <a16:creationId xmlns:a16="http://schemas.microsoft.com/office/drawing/2014/main" id="{BE1A2C71-CC30-1450-BFF5-AF0F1934D1C0}"/>
                      </a:ext>
                    </a:extLst>
                  </p:cNvPr>
                  <p:cNvSpPr/>
                  <p:nvPr/>
                </p:nvSpPr>
                <p:spPr>
                  <a:xfrm>
                    <a:off x="5814466" y="5818998"/>
                    <a:ext cx="36000" cy="3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sp>
                <p:nvSpPr>
                  <p:cNvPr id="22" name="Oval 175">
                    <a:extLst>
                      <a:ext uri="{FF2B5EF4-FFF2-40B4-BE49-F238E27FC236}">
                        <a16:creationId xmlns:a16="http://schemas.microsoft.com/office/drawing/2014/main" id="{75993565-6BCD-03ED-315B-BCBCF0BB4198}"/>
                      </a:ext>
                    </a:extLst>
                  </p:cNvPr>
                  <p:cNvSpPr/>
                  <p:nvPr/>
                </p:nvSpPr>
                <p:spPr>
                  <a:xfrm>
                    <a:off x="5837816" y="6261091"/>
                    <a:ext cx="36000" cy="3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sp>
                <p:nvSpPr>
                  <p:cNvPr id="23" name="Oval 176">
                    <a:extLst>
                      <a:ext uri="{FF2B5EF4-FFF2-40B4-BE49-F238E27FC236}">
                        <a16:creationId xmlns:a16="http://schemas.microsoft.com/office/drawing/2014/main" id="{F27E7A8E-6820-B8CE-14F3-C3AFB5738C39}"/>
                      </a:ext>
                    </a:extLst>
                  </p:cNvPr>
                  <p:cNvSpPr/>
                  <p:nvPr/>
                </p:nvSpPr>
                <p:spPr>
                  <a:xfrm>
                    <a:off x="6328850" y="5976889"/>
                    <a:ext cx="36000" cy="3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sp>
                <p:nvSpPr>
                  <p:cNvPr id="24" name="Round Single Corner Rectangle 260">
                    <a:extLst>
                      <a:ext uri="{FF2B5EF4-FFF2-40B4-BE49-F238E27FC236}">
                        <a16:creationId xmlns:a16="http://schemas.microsoft.com/office/drawing/2014/main" id="{14E3D944-ED96-0194-DDF8-18A80F754CA8}"/>
                      </a:ext>
                    </a:extLst>
                  </p:cNvPr>
                  <p:cNvSpPr/>
                  <p:nvPr/>
                </p:nvSpPr>
                <p:spPr>
                  <a:xfrm>
                    <a:off x="6662222" y="5475436"/>
                    <a:ext cx="45304" cy="34361"/>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sp>
                <p:nvSpPr>
                  <p:cNvPr id="25" name="Round Single Corner Rectangle 261">
                    <a:extLst>
                      <a:ext uri="{FF2B5EF4-FFF2-40B4-BE49-F238E27FC236}">
                        <a16:creationId xmlns:a16="http://schemas.microsoft.com/office/drawing/2014/main" id="{BBB618F9-0CC0-1937-92FB-DA5407A8937C}"/>
                      </a:ext>
                    </a:extLst>
                  </p:cNvPr>
                  <p:cNvSpPr/>
                  <p:nvPr/>
                </p:nvSpPr>
                <p:spPr>
                  <a:xfrm>
                    <a:off x="5806090" y="6176519"/>
                    <a:ext cx="45304" cy="34361"/>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grpSp>
          </p:grpSp>
          <p:sp>
            <p:nvSpPr>
              <p:cNvPr id="14" name="TextBox 13">
                <a:extLst>
                  <a:ext uri="{FF2B5EF4-FFF2-40B4-BE49-F238E27FC236}">
                    <a16:creationId xmlns:a16="http://schemas.microsoft.com/office/drawing/2014/main" id="{CDDF0792-A8A0-6A17-F927-E4C22219E044}"/>
                  </a:ext>
                </a:extLst>
              </p:cNvPr>
              <p:cNvSpPr txBox="1"/>
              <p:nvPr/>
            </p:nvSpPr>
            <p:spPr>
              <a:xfrm>
                <a:off x="6495999" y="6288801"/>
                <a:ext cx="711200" cy="201174"/>
              </a:xfrm>
              <a:prstGeom prst="rect">
                <a:avLst/>
              </a:prstGeom>
              <a:noFill/>
            </p:spPr>
            <p:txBody>
              <a:bodyPr wrap="square" rtlCol="0">
                <a:spAutoFit/>
              </a:bodyPr>
              <a:lstStyle/>
              <a:p>
                <a:pPr defTabSz="685800"/>
                <a:r>
                  <a:rPr lang="en-GB" sz="300" b="1" err="1">
                    <a:solidFill>
                      <a:srgbClr val="5E5E5E">
                        <a:lumMod val="50000"/>
                      </a:srgbClr>
                    </a:solidFill>
                    <a:latin typeface="Calibri" panose="020F0502020204030204" pitchFamily="34" charset="0"/>
                    <a:cs typeface="Calibri" panose="020F0502020204030204" pitchFamily="34" charset="0"/>
                  </a:rPr>
                  <a:t>Barsebäck</a:t>
                </a:r>
                <a:endParaRPr lang="en-GB" sz="300" b="1">
                  <a:solidFill>
                    <a:srgbClr val="5E5E5E">
                      <a:lumMod val="50000"/>
                    </a:srgbClr>
                  </a:solidFill>
                  <a:latin typeface="Calibri" panose="020F0502020204030204" pitchFamily="34" charset="0"/>
                  <a:cs typeface="Calibri" panose="020F0502020204030204" pitchFamily="34" charset="0"/>
                </a:endParaRPr>
              </a:p>
            </p:txBody>
          </p:sp>
          <p:sp>
            <p:nvSpPr>
              <p:cNvPr id="15" name="TextBox 262">
                <a:extLst>
                  <a:ext uri="{FF2B5EF4-FFF2-40B4-BE49-F238E27FC236}">
                    <a16:creationId xmlns:a16="http://schemas.microsoft.com/office/drawing/2014/main" id="{DFCE2C23-59B8-89B2-967E-2A48E898DB35}"/>
                  </a:ext>
                </a:extLst>
              </p:cNvPr>
              <p:cNvSpPr txBox="1"/>
              <p:nvPr/>
            </p:nvSpPr>
            <p:spPr>
              <a:xfrm>
                <a:off x="7666386" y="5488381"/>
                <a:ext cx="711200" cy="201174"/>
              </a:xfrm>
              <a:prstGeom prst="rect">
                <a:avLst/>
              </a:prstGeom>
              <a:noFill/>
            </p:spPr>
            <p:txBody>
              <a:bodyPr wrap="square" rtlCol="0">
                <a:spAutoFit/>
              </a:bodyPr>
              <a:lstStyle/>
              <a:p>
                <a:pPr defTabSz="685800"/>
                <a:r>
                  <a:rPr lang="en-GB" sz="300" b="1">
                    <a:solidFill>
                      <a:srgbClr val="5E5E5E">
                        <a:lumMod val="50000"/>
                      </a:srgbClr>
                    </a:solidFill>
                    <a:latin typeface="Calibri" panose="020F0502020204030204" pitchFamily="34" charset="0"/>
                    <a:cs typeface="Calibri" panose="020F0502020204030204" pitchFamily="34" charset="0"/>
                  </a:rPr>
                  <a:t>Oskarshamn</a:t>
                </a:r>
              </a:p>
            </p:txBody>
          </p:sp>
        </p:grpSp>
        <p:cxnSp>
          <p:nvCxnSpPr>
            <p:cNvPr id="4" name="Gerade Verbindung 190">
              <a:extLst>
                <a:ext uri="{FF2B5EF4-FFF2-40B4-BE49-F238E27FC236}">
                  <a16:creationId xmlns:a16="http://schemas.microsoft.com/office/drawing/2014/main" id="{B3469F79-F1F2-9F49-81AA-B66E4BC28F67}"/>
                </a:ext>
              </a:extLst>
            </p:cNvPr>
            <p:cNvCxnSpPr/>
            <p:nvPr/>
          </p:nvCxnSpPr>
          <p:spPr bwMode="gray">
            <a:xfrm>
              <a:off x="7657998" y="1981290"/>
              <a:ext cx="0" cy="0"/>
            </a:xfrm>
            <a:prstGeom prst="line">
              <a:avLst/>
            </a:prstGeom>
            <a:ln w="6350">
              <a:solidFill>
                <a:schemeClr val="bg2">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Oval 8">
              <a:extLst>
                <a:ext uri="{FF2B5EF4-FFF2-40B4-BE49-F238E27FC236}">
                  <a16:creationId xmlns:a16="http://schemas.microsoft.com/office/drawing/2014/main" id="{FC1907E4-B609-C869-269C-B578E25E3992}"/>
                </a:ext>
              </a:extLst>
            </p:cNvPr>
            <p:cNvSpPr/>
            <p:nvPr/>
          </p:nvSpPr>
          <p:spPr>
            <a:xfrm>
              <a:off x="7067688" y="2643969"/>
              <a:ext cx="57581" cy="506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sp>
          <p:nvSpPr>
            <p:cNvPr id="7" name="Oval 8">
              <a:extLst>
                <a:ext uri="{FF2B5EF4-FFF2-40B4-BE49-F238E27FC236}">
                  <a16:creationId xmlns:a16="http://schemas.microsoft.com/office/drawing/2014/main" id="{D0489465-25C5-EC75-E637-0472A9FA0FF2}"/>
                </a:ext>
              </a:extLst>
            </p:cNvPr>
            <p:cNvSpPr/>
            <p:nvPr/>
          </p:nvSpPr>
          <p:spPr>
            <a:xfrm>
              <a:off x="6675077" y="4592220"/>
              <a:ext cx="57581" cy="506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cxnSp>
          <p:nvCxnSpPr>
            <p:cNvPr id="8" name="Gerade Verbindung 190">
              <a:extLst>
                <a:ext uri="{FF2B5EF4-FFF2-40B4-BE49-F238E27FC236}">
                  <a16:creationId xmlns:a16="http://schemas.microsoft.com/office/drawing/2014/main" id="{E02A22DA-DDE1-A150-6EC4-D7C0BDF6EC79}"/>
                </a:ext>
              </a:extLst>
            </p:cNvPr>
            <p:cNvCxnSpPr/>
            <p:nvPr/>
          </p:nvCxnSpPr>
          <p:spPr bwMode="gray">
            <a:xfrm flipH="1">
              <a:off x="7658000" y="2563418"/>
              <a:ext cx="3459" cy="112"/>
            </a:xfrm>
            <a:prstGeom prst="line">
              <a:avLst/>
            </a:prstGeom>
            <a:ln w="6350">
              <a:solidFill>
                <a:schemeClr val="bg2">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4595B3FF-C290-0F12-5BE6-F3D74998B79C}"/>
                </a:ext>
              </a:extLst>
            </p:cNvPr>
            <p:cNvSpPr/>
            <p:nvPr/>
          </p:nvSpPr>
          <p:spPr>
            <a:xfrm>
              <a:off x="6950860" y="4307412"/>
              <a:ext cx="57581" cy="506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cxnSp>
          <p:nvCxnSpPr>
            <p:cNvPr id="10" name="Gerade Verbindung 190">
              <a:extLst>
                <a:ext uri="{FF2B5EF4-FFF2-40B4-BE49-F238E27FC236}">
                  <a16:creationId xmlns:a16="http://schemas.microsoft.com/office/drawing/2014/main" id="{666167C0-6E0F-A1D1-7A53-0EA70B977423}"/>
                </a:ext>
              </a:extLst>
            </p:cNvPr>
            <p:cNvCxnSpPr/>
            <p:nvPr/>
          </p:nvCxnSpPr>
          <p:spPr bwMode="gray">
            <a:xfrm flipH="1">
              <a:off x="7648588" y="3339144"/>
              <a:ext cx="3459" cy="112"/>
            </a:xfrm>
            <a:prstGeom prst="line">
              <a:avLst/>
            </a:prstGeom>
            <a:ln w="6350">
              <a:solidFill>
                <a:schemeClr val="bg2">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aphicFrame>
        <p:nvGraphicFramePr>
          <p:cNvPr id="31" name="Inhaltsplatzhalter 4">
            <a:extLst>
              <a:ext uri="{FF2B5EF4-FFF2-40B4-BE49-F238E27FC236}">
                <a16:creationId xmlns:a16="http://schemas.microsoft.com/office/drawing/2014/main" id="{3767957B-9D07-519C-D822-FF17F8541561}"/>
              </a:ext>
            </a:extLst>
          </p:cNvPr>
          <p:cNvGraphicFramePr>
            <a:graphicFrameLocks/>
          </p:cNvGraphicFramePr>
          <p:nvPr/>
        </p:nvGraphicFramePr>
        <p:xfrm>
          <a:off x="338398" y="1520804"/>
          <a:ext cx="3638064" cy="2101893"/>
        </p:xfrm>
        <a:graphic>
          <a:graphicData uri="http://schemas.openxmlformats.org/drawingml/2006/chart">
            <c:chart xmlns:c="http://schemas.openxmlformats.org/drawingml/2006/chart" xmlns:r="http://schemas.openxmlformats.org/officeDocument/2006/relationships" r:id="rId4"/>
          </a:graphicData>
        </a:graphic>
      </p:graphicFrame>
      <p:sp>
        <p:nvSpPr>
          <p:cNvPr id="32" name="Rektangel 31">
            <a:extLst>
              <a:ext uri="{FF2B5EF4-FFF2-40B4-BE49-F238E27FC236}">
                <a16:creationId xmlns:a16="http://schemas.microsoft.com/office/drawing/2014/main" id="{6391343B-1B74-2DA8-6B00-9D3CEC091056}"/>
              </a:ext>
            </a:extLst>
          </p:cNvPr>
          <p:cNvSpPr/>
          <p:nvPr/>
        </p:nvSpPr>
        <p:spPr>
          <a:xfrm>
            <a:off x="2799830" y="1157050"/>
            <a:ext cx="914401" cy="363754"/>
          </a:xfrm>
          <a:prstGeom prst="rect">
            <a:avLst/>
          </a:prstGeom>
          <a:noFill/>
        </p:spPr>
        <p:txBody>
          <a:bodyPr vert="horz" wrap="square" lIns="0" tIns="0" rIns="0" bIns="0" rtlCol="0" anchor="t">
            <a:spAutoFit/>
          </a:bodyPr>
          <a:lstStyle/>
          <a:p>
            <a:pPr algn="ctr" defTabSz="685800">
              <a:spcAft>
                <a:spcPts val="450"/>
              </a:spcAft>
            </a:pPr>
            <a:r>
              <a:rPr lang="en-GB" sz="788" b="1" err="1">
                <a:solidFill>
                  <a:srgbClr val="FFFFFF"/>
                </a:solidFill>
                <a:latin typeface="Arial"/>
              </a:rPr>
              <a:t>Värmekraft</a:t>
            </a:r>
            <a:r>
              <a:rPr lang="en-GB" sz="788" b="1">
                <a:solidFill>
                  <a:srgbClr val="FFFFFF"/>
                </a:solidFill>
                <a:latin typeface="Arial"/>
              </a:rPr>
              <a:t> </a:t>
            </a:r>
            <a:br>
              <a:rPr lang="en-GB" sz="788" b="1">
                <a:solidFill>
                  <a:srgbClr val="FFFFFF"/>
                </a:solidFill>
                <a:latin typeface="Arial"/>
              </a:rPr>
            </a:br>
            <a:r>
              <a:rPr lang="en-GB" sz="788" b="1">
                <a:solidFill>
                  <a:srgbClr val="FFFFFF"/>
                </a:solidFill>
                <a:latin typeface="Arial"/>
              </a:rPr>
              <a:t>1% </a:t>
            </a:r>
            <a:br>
              <a:rPr lang="en-GB" sz="788" b="1">
                <a:solidFill>
                  <a:srgbClr val="FFFFFF"/>
                </a:solidFill>
                <a:latin typeface="Arial"/>
              </a:rPr>
            </a:br>
            <a:r>
              <a:rPr lang="en-GB" sz="788" b="1">
                <a:solidFill>
                  <a:srgbClr val="FFFFFF"/>
                </a:solidFill>
                <a:latin typeface="Arial"/>
              </a:rPr>
              <a:t>(0,2 TWh)</a:t>
            </a:r>
          </a:p>
        </p:txBody>
      </p:sp>
      <p:sp>
        <p:nvSpPr>
          <p:cNvPr id="33" name="Rektangel 32">
            <a:extLst>
              <a:ext uri="{FF2B5EF4-FFF2-40B4-BE49-F238E27FC236}">
                <a16:creationId xmlns:a16="http://schemas.microsoft.com/office/drawing/2014/main" id="{F0BCFA26-2155-BE02-8DA3-75168B1C8401}"/>
              </a:ext>
            </a:extLst>
          </p:cNvPr>
          <p:cNvSpPr/>
          <p:nvPr/>
        </p:nvSpPr>
        <p:spPr>
          <a:xfrm>
            <a:off x="3283446" y="2158114"/>
            <a:ext cx="1125718" cy="363754"/>
          </a:xfrm>
          <a:prstGeom prst="rect">
            <a:avLst/>
          </a:prstGeom>
          <a:noFill/>
        </p:spPr>
        <p:txBody>
          <a:bodyPr vert="horz" wrap="square" lIns="0" tIns="0" rIns="0" bIns="0" rtlCol="0" anchor="t">
            <a:spAutoFit/>
          </a:bodyPr>
          <a:lstStyle/>
          <a:p>
            <a:pPr algn="ctr" defTabSz="685800">
              <a:spcAft>
                <a:spcPts val="450"/>
              </a:spcAft>
            </a:pPr>
            <a:r>
              <a:rPr lang="en-GB" sz="788" b="1" err="1">
                <a:solidFill>
                  <a:srgbClr val="FFFFFF"/>
                </a:solidFill>
                <a:latin typeface="Arial"/>
              </a:rPr>
              <a:t>Vattenkraft</a:t>
            </a:r>
            <a:br>
              <a:rPr lang="en-GB" sz="788" b="1">
                <a:solidFill>
                  <a:srgbClr val="FFFFFF"/>
                </a:solidFill>
                <a:latin typeface="Arial"/>
              </a:rPr>
            </a:br>
            <a:r>
              <a:rPr lang="en-GB" sz="788" b="1">
                <a:solidFill>
                  <a:srgbClr val="FFFFFF"/>
                </a:solidFill>
                <a:latin typeface="Arial"/>
              </a:rPr>
              <a:t>42% </a:t>
            </a:r>
            <a:br>
              <a:rPr lang="en-GB" sz="788" b="1">
                <a:solidFill>
                  <a:srgbClr val="FFFFFF"/>
                </a:solidFill>
                <a:latin typeface="Arial"/>
              </a:rPr>
            </a:br>
            <a:r>
              <a:rPr lang="en-GB" sz="788" b="1">
                <a:solidFill>
                  <a:srgbClr val="FFFFFF"/>
                </a:solidFill>
                <a:latin typeface="Arial"/>
              </a:rPr>
              <a:t>(7.6 TWh)</a:t>
            </a:r>
          </a:p>
        </p:txBody>
      </p:sp>
      <p:grpSp>
        <p:nvGrpSpPr>
          <p:cNvPr id="34" name="Grupp 33">
            <a:extLst>
              <a:ext uri="{FF2B5EF4-FFF2-40B4-BE49-F238E27FC236}">
                <a16:creationId xmlns:a16="http://schemas.microsoft.com/office/drawing/2014/main" id="{19816DCA-21F3-A3A1-8C1C-644A66D5F6E5}"/>
              </a:ext>
            </a:extLst>
          </p:cNvPr>
          <p:cNvGrpSpPr/>
          <p:nvPr/>
        </p:nvGrpSpPr>
        <p:grpSpPr>
          <a:xfrm>
            <a:off x="209460" y="3028949"/>
            <a:ext cx="806542" cy="656973"/>
            <a:chOff x="154586" y="3596989"/>
            <a:chExt cx="937413" cy="675059"/>
          </a:xfrm>
        </p:grpSpPr>
        <p:grpSp>
          <p:nvGrpSpPr>
            <p:cNvPr id="36" name="Gruppieren 189">
              <a:extLst>
                <a:ext uri="{FF2B5EF4-FFF2-40B4-BE49-F238E27FC236}">
                  <a16:creationId xmlns:a16="http://schemas.microsoft.com/office/drawing/2014/main" id="{E8B35A42-51CF-59CC-B310-8E6D5C29532D}"/>
                </a:ext>
              </a:extLst>
            </p:cNvPr>
            <p:cNvGrpSpPr/>
            <p:nvPr/>
          </p:nvGrpSpPr>
          <p:grpSpPr>
            <a:xfrm>
              <a:off x="248822" y="3596989"/>
              <a:ext cx="716378" cy="659128"/>
              <a:chOff x="4463103" y="766"/>
              <a:chExt cx="3169060" cy="2801078"/>
            </a:xfrm>
          </p:grpSpPr>
          <p:sp>
            <p:nvSpPr>
              <p:cNvPr id="38" name="Freeform 6">
                <a:extLst>
                  <a:ext uri="{FF2B5EF4-FFF2-40B4-BE49-F238E27FC236}">
                    <a16:creationId xmlns:a16="http://schemas.microsoft.com/office/drawing/2014/main" id="{C7445B36-FE6F-7EC7-15DD-005E0FE048F0}"/>
                  </a:ext>
                </a:extLst>
              </p:cNvPr>
              <p:cNvSpPr>
                <a:spLocks/>
              </p:cNvSpPr>
              <p:nvPr/>
            </p:nvSpPr>
            <p:spPr bwMode="auto">
              <a:xfrm>
                <a:off x="4486009" y="766"/>
                <a:ext cx="3146154" cy="2801078"/>
              </a:xfrm>
              <a:custGeom>
                <a:avLst/>
                <a:gdLst>
                  <a:gd name="T0" fmla="*/ 2523 w 2523"/>
                  <a:gd name="T1" fmla="*/ 1304 h 1304"/>
                  <a:gd name="T2" fmla="*/ 0 w 2523"/>
                  <a:gd name="T3" fmla="*/ 1304 h 1304"/>
                  <a:gd name="T4" fmla="*/ 0 w 2523"/>
                  <a:gd name="T5" fmla="*/ 510 h 1304"/>
                  <a:gd name="T6" fmla="*/ 1257 w 2523"/>
                  <a:gd name="T7" fmla="*/ 0 h 1304"/>
                  <a:gd name="T8" fmla="*/ 2523 w 2523"/>
                  <a:gd name="T9" fmla="*/ 510 h 1304"/>
                  <a:gd name="T10" fmla="*/ 2523 w 2523"/>
                  <a:gd name="T11" fmla="*/ 1304 h 1304"/>
                </a:gdLst>
                <a:ahLst/>
                <a:cxnLst>
                  <a:cxn ang="0">
                    <a:pos x="T0" y="T1"/>
                  </a:cxn>
                  <a:cxn ang="0">
                    <a:pos x="T2" y="T3"/>
                  </a:cxn>
                  <a:cxn ang="0">
                    <a:pos x="T4" y="T5"/>
                  </a:cxn>
                  <a:cxn ang="0">
                    <a:pos x="T6" y="T7"/>
                  </a:cxn>
                  <a:cxn ang="0">
                    <a:pos x="T8" y="T9"/>
                  </a:cxn>
                  <a:cxn ang="0">
                    <a:pos x="T10" y="T11"/>
                  </a:cxn>
                </a:cxnLst>
                <a:rect l="0" t="0" r="r" b="b"/>
                <a:pathLst>
                  <a:path w="2523" h="1304">
                    <a:moveTo>
                      <a:pt x="2523" y="1304"/>
                    </a:moveTo>
                    <a:lnTo>
                      <a:pt x="0" y="1304"/>
                    </a:lnTo>
                    <a:lnTo>
                      <a:pt x="0" y="510"/>
                    </a:lnTo>
                    <a:lnTo>
                      <a:pt x="1257" y="0"/>
                    </a:lnTo>
                    <a:lnTo>
                      <a:pt x="2523" y="510"/>
                    </a:lnTo>
                    <a:lnTo>
                      <a:pt x="2523" y="1304"/>
                    </a:lnTo>
                    <a:close/>
                  </a:path>
                </a:pathLst>
              </a:custGeom>
              <a:solidFill>
                <a:srgbClr val="0078DC"/>
              </a:solidFill>
              <a:ln w="9525">
                <a:noFill/>
                <a:round/>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a:endParaRPr>
              </a:p>
            </p:txBody>
          </p:sp>
          <p:sp>
            <p:nvSpPr>
              <p:cNvPr id="39" name="Textfeld 192">
                <a:extLst>
                  <a:ext uri="{FF2B5EF4-FFF2-40B4-BE49-F238E27FC236}">
                    <a16:creationId xmlns:a16="http://schemas.microsoft.com/office/drawing/2014/main" id="{CDBA650F-5256-7F22-8C81-7194685F72E7}"/>
                  </a:ext>
                </a:extLst>
              </p:cNvPr>
              <p:cNvSpPr txBox="1"/>
              <p:nvPr/>
            </p:nvSpPr>
            <p:spPr>
              <a:xfrm>
                <a:off x="4463103" y="687603"/>
                <a:ext cx="3149347" cy="940771"/>
              </a:xfrm>
              <a:prstGeom prst="rect">
                <a:avLst/>
              </a:prstGeom>
              <a:noFill/>
              <a:ln>
                <a:noFill/>
              </a:ln>
            </p:spPr>
            <p:txBody>
              <a:bodyPr wrap="square" lIns="0" tIns="0" rIns="0" bIns="0" rtlCol="0">
                <a:spAutoFit/>
              </a:bodyPr>
              <a:lstStyle/>
              <a:p>
                <a:pPr algn="ctr" defTabSz="685800" fontAlgn="base">
                  <a:spcBef>
                    <a:spcPct val="0"/>
                  </a:spcBef>
                  <a:spcAft>
                    <a:spcPct val="0"/>
                  </a:spcAft>
                </a:pPr>
                <a:r>
                  <a:rPr lang="en-GB" sz="1400">
                    <a:solidFill>
                      <a:srgbClr val="FFFFFF"/>
                    </a:solidFill>
                    <a:latin typeface="Arial"/>
                    <a:cs typeface="Arial" panose="020B0604020202020204" pitchFamily="34" charset="0"/>
                  </a:rPr>
                  <a:t>15%</a:t>
                </a:r>
              </a:p>
            </p:txBody>
          </p:sp>
        </p:grpSp>
        <p:sp>
          <p:nvSpPr>
            <p:cNvPr id="37" name="TextBox 140">
              <a:extLst>
                <a:ext uri="{FF2B5EF4-FFF2-40B4-BE49-F238E27FC236}">
                  <a16:creationId xmlns:a16="http://schemas.microsoft.com/office/drawing/2014/main" id="{506AFD40-D10D-839E-DDAD-F0448BC76036}"/>
                </a:ext>
              </a:extLst>
            </p:cNvPr>
            <p:cNvSpPr txBox="1"/>
            <p:nvPr/>
          </p:nvSpPr>
          <p:spPr>
            <a:xfrm>
              <a:off x="154586" y="3892549"/>
              <a:ext cx="937413" cy="379499"/>
            </a:xfrm>
            <a:prstGeom prst="rect">
              <a:avLst/>
            </a:prstGeom>
            <a:noFill/>
          </p:spPr>
          <p:txBody>
            <a:bodyPr wrap="square" lIns="36000" rIns="36000" rtlCol="0">
              <a:spAutoFit/>
            </a:bodyPr>
            <a:lstStyle/>
            <a:p>
              <a:pPr algn="ctr" defTabSz="685800"/>
              <a:r>
                <a:rPr lang="en-GB" sz="600" err="1">
                  <a:solidFill>
                    <a:srgbClr val="FFFFFF"/>
                  </a:solidFill>
                  <a:latin typeface="Arial"/>
                </a:rPr>
                <a:t>av</a:t>
              </a:r>
              <a:r>
                <a:rPr lang="en-GB" sz="600">
                  <a:solidFill>
                    <a:srgbClr val="FFFFFF"/>
                  </a:solidFill>
                  <a:latin typeface="Arial"/>
                </a:rPr>
                <a:t> </a:t>
              </a:r>
              <a:r>
                <a:rPr lang="en-GB" sz="600" err="1">
                  <a:solidFill>
                    <a:srgbClr val="FFFFFF"/>
                  </a:solidFill>
                  <a:latin typeface="Arial"/>
                </a:rPr>
                <a:t>Sveriges</a:t>
              </a:r>
              <a:r>
                <a:rPr lang="en-GB" sz="600">
                  <a:solidFill>
                    <a:srgbClr val="FFFFFF"/>
                  </a:solidFill>
                  <a:latin typeface="Arial"/>
                </a:rPr>
                <a:t> </a:t>
              </a:r>
              <a:r>
                <a:rPr lang="en-GB" sz="600" err="1">
                  <a:solidFill>
                    <a:srgbClr val="FFFFFF"/>
                  </a:solidFill>
                  <a:latin typeface="Arial"/>
                </a:rPr>
                <a:t>konsumerade</a:t>
              </a:r>
              <a:br>
                <a:rPr lang="en-GB" sz="600">
                  <a:solidFill>
                    <a:srgbClr val="FFFFFF"/>
                  </a:solidFill>
                  <a:latin typeface="Arial"/>
                </a:rPr>
              </a:br>
              <a:r>
                <a:rPr lang="en-GB" sz="600" err="1">
                  <a:solidFill>
                    <a:srgbClr val="FFFFFF"/>
                  </a:solidFill>
                  <a:latin typeface="Arial"/>
                </a:rPr>
                <a:t>el</a:t>
              </a:r>
              <a:endParaRPr lang="en-GB" sz="600">
                <a:solidFill>
                  <a:srgbClr val="FFFFFF"/>
                </a:solidFill>
                <a:latin typeface="Arial"/>
              </a:endParaRPr>
            </a:p>
          </p:txBody>
        </p:sp>
      </p:grpSp>
      <p:sp>
        <p:nvSpPr>
          <p:cNvPr id="40" name="Rektangel 39">
            <a:extLst>
              <a:ext uri="{FF2B5EF4-FFF2-40B4-BE49-F238E27FC236}">
                <a16:creationId xmlns:a16="http://schemas.microsoft.com/office/drawing/2014/main" id="{88AF850F-277B-20F6-653F-264E0FC5A9EF}"/>
              </a:ext>
            </a:extLst>
          </p:cNvPr>
          <p:cNvSpPr/>
          <p:nvPr/>
        </p:nvSpPr>
        <p:spPr>
          <a:xfrm>
            <a:off x="4931691" y="3440603"/>
            <a:ext cx="242374" cy="369332"/>
          </a:xfrm>
          <a:prstGeom prst="rect">
            <a:avLst/>
          </a:prstGeom>
        </p:spPr>
        <p:txBody>
          <a:bodyPr wrap="none">
            <a:spAutoFit/>
          </a:bodyPr>
          <a:lstStyle/>
          <a:p>
            <a:pPr defTabSz="685800"/>
            <a:r>
              <a:rPr lang="sv-SE">
                <a:solidFill>
                  <a:srgbClr val="000000"/>
                </a:solidFill>
                <a:latin typeface="Times" pitchFamily="2" charset="0"/>
              </a:rPr>
              <a:t> </a:t>
            </a:r>
            <a:endParaRPr lang="sv-SE">
              <a:solidFill>
                <a:srgbClr val="5E5E5E"/>
              </a:solidFill>
              <a:latin typeface="Arial"/>
            </a:endParaRPr>
          </a:p>
        </p:txBody>
      </p:sp>
      <p:sp>
        <p:nvSpPr>
          <p:cNvPr id="41" name="textruta 40">
            <a:extLst>
              <a:ext uri="{FF2B5EF4-FFF2-40B4-BE49-F238E27FC236}">
                <a16:creationId xmlns:a16="http://schemas.microsoft.com/office/drawing/2014/main" id="{F1720B1B-175C-FEE7-82E3-33EEEF3068B9}"/>
              </a:ext>
            </a:extLst>
          </p:cNvPr>
          <p:cNvSpPr txBox="1"/>
          <p:nvPr/>
        </p:nvSpPr>
        <p:spPr>
          <a:xfrm>
            <a:off x="2027230" y="2003190"/>
            <a:ext cx="950655" cy="872353"/>
          </a:xfrm>
          <a:prstGeom prst="rect">
            <a:avLst/>
          </a:prstGeom>
          <a:noFill/>
        </p:spPr>
        <p:txBody>
          <a:bodyPr vert="horz" wrap="square" lIns="0" tIns="0" rIns="0" bIns="0" rtlCol="0" anchor="ctr">
            <a:noAutofit/>
          </a:bodyPr>
          <a:lstStyle/>
          <a:p>
            <a:pPr algn="ctr" defTabSz="685800">
              <a:spcAft>
                <a:spcPts val="600"/>
              </a:spcAft>
            </a:pPr>
            <a:r>
              <a:rPr lang="sv-SE" sz="1400" b="1">
                <a:solidFill>
                  <a:srgbClr val="FFFFFF"/>
                </a:solidFill>
                <a:latin typeface="Arial"/>
              </a:rPr>
              <a:t>18</a:t>
            </a:r>
            <a:br>
              <a:rPr lang="sv-SE" sz="1400" b="1">
                <a:solidFill>
                  <a:srgbClr val="FFFFFF"/>
                </a:solidFill>
                <a:latin typeface="Arial"/>
              </a:rPr>
            </a:br>
            <a:r>
              <a:rPr lang="sv-SE" sz="1400" b="1">
                <a:solidFill>
                  <a:srgbClr val="FFFFFF"/>
                </a:solidFill>
                <a:latin typeface="Arial"/>
              </a:rPr>
              <a:t>TWh</a:t>
            </a:r>
          </a:p>
        </p:txBody>
      </p:sp>
      <p:sp>
        <p:nvSpPr>
          <p:cNvPr id="42" name="Rektangel 41">
            <a:extLst>
              <a:ext uri="{FF2B5EF4-FFF2-40B4-BE49-F238E27FC236}">
                <a16:creationId xmlns:a16="http://schemas.microsoft.com/office/drawing/2014/main" id="{0FA67AF3-8411-5307-59A6-2557ED4D1533}"/>
              </a:ext>
            </a:extLst>
          </p:cNvPr>
          <p:cNvSpPr/>
          <p:nvPr/>
        </p:nvSpPr>
        <p:spPr>
          <a:xfrm>
            <a:off x="814922" y="2210491"/>
            <a:ext cx="693624" cy="363754"/>
          </a:xfrm>
          <a:prstGeom prst="rect">
            <a:avLst/>
          </a:prstGeom>
          <a:noFill/>
        </p:spPr>
        <p:txBody>
          <a:bodyPr vert="horz" wrap="square" lIns="0" tIns="0" rIns="0" bIns="0" rtlCol="0" anchor="t">
            <a:spAutoFit/>
          </a:bodyPr>
          <a:lstStyle/>
          <a:p>
            <a:pPr algn="ctr" defTabSz="685800">
              <a:spcAft>
                <a:spcPts val="450"/>
              </a:spcAft>
            </a:pPr>
            <a:r>
              <a:rPr lang="en-GB" sz="788" b="1" err="1">
                <a:solidFill>
                  <a:srgbClr val="FFFFFF"/>
                </a:solidFill>
                <a:latin typeface="Arial"/>
              </a:rPr>
              <a:t>Kärnkraft</a:t>
            </a:r>
            <a:br>
              <a:rPr lang="en-GB" sz="788" b="1">
                <a:solidFill>
                  <a:srgbClr val="FFFFFF"/>
                </a:solidFill>
                <a:latin typeface="Arial"/>
              </a:rPr>
            </a:br>
            <a:r>
              <a:rPr lang="en-GB" sz="788" b="1">
                <a:solidFill>
                  <a:srgbClr val="FFFFFF"/>
                </a:solidFill>
                <a:latin typeface="Arial"/>
              </a:rPr>
              <a:t>57% </a:t>
            </a:r>
            <a:br>
              <a:rPr lang="en-GB" sz="788" b="1">
                <a:solidFill>
                  <a:srgbClr val="FFFFFF"/>
                </a:solidFill>
                <a:latin typeface="Arial"/>
              </a:rPr>
            </a:br>
            <a:r>
              <a:rPr lang="en-GB" sz="788" b="1">
                <a:solidFill>
                  <a:srgbClr val="FFFFFF"/>
                </a:solidFill>
                <a:latin typeface="Arial"/>
              </a:rPr>
              <a:t>(10.4 TWh)</a:t>
            </a:r>
          </a:p>
        </p:txBody>
      </p:sp>
      <p:sp>
        <p:nvSpPr>
          <p:cNvPr id="28" name="Rektangel 27">
            <a:extLst>
              <a:ext uri="{FF2B5EF4-FFF2-40B4-BE49-F238E27FC236}">
                <a16:creationId xmlns:a16="http://schemas.microsoft.com/office/drawing/2014/main" id="{A512420C-716B-5C3D-B0DB-7B6923E08161}"/>
              </a:ext>
            </a:extLst>
          </p:cNvPr>
          <p:cNvSpPr/>
          <p:nvPr/>
        </p:nvSpPr>
        <p:spPr>
          <a:xfrm>
            <a:off x="7734714" y="2049745"/>
            <a:ext cx="1125856" cy="1226288"/>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lIns="360000" rIns="36000" rtlCol="0" anchor="ctr"/>
          <a:lstStyle/>
          <a:p>
            <a:pPr defTabSz="685800" fontAlgn="base">
              <a:spcBef>
                <a:spcPct val="0"/>
              </a:spcBef>
              <a:spcAft>
                <a:spcPct val="0"/>
              </a:spcAft>
            </a:pPr>
            <a:r>
              <a:rPr lang="en-GB" sz="600">
                <a:solidFill>
                  <a:srgbClr val="FFFFFF"/>
                </a:solidFill>
                <a:latin typeface="Arial" panose="020B0604020202020204" pitchFamily="34" charset="0"/>
                <a:cs typeface="Arial" panose="020B0604020202020204" pitchFamily="34" charset="0"/>
              </a:rPr>
              <a:t>76 </a:t>
            </a:r>
            <a:r>
              <a:rPr lang="en-GB" sz="600" err="1">
                <a:solidFill>
                  <a:srgbClr val="FFFFFF"/>
                </a:solidFill>
                <a:latin typeface="Arial" panose="020B0604020202020204" pitchFamily="34" charset="0"/>
                <a:cs typeface="Arial" panose="020B0604020202020204" pitchFamily="34" charset="0"/>
              </a:rPr>
              <a:t>vattenkraftverk</a:t>
            </a:r>
            <a:endParaRPr lang="en-GB" sz="600">
              <a:solidFill>
                <a:srgbClr val="FFFFFF"/>
              </a:solidFill>
              <a:latin typeface="Arial" panose="020B0604020202020204" pitchFamily="34" charset="0"/>
              <a:cs typeface="Arial" panose="020B0604020202020204" pitchFamily="34" charset="0"/>
            </a:endParaRPr>
          </a:p>
          <a:p>
            <a:pPr defTabSz="685800" fontAlgn="base">
              <a:spcBef>
                <a:spcPct val="0"/>
              </a:spcBef>
              <a:spcAft>
                <a:spcPct val="0"/>
              </a:spcAft>
            </a:pPr>
            <a:endParaRPr lang="en-GB" sz="800">
              <a:solidFill>
                <a:srgbClr val="FFFFFF"/>
              </a:solidFill>
              <a:latin typeface="Arial" panose="020B0604020202020204" pitchFamily="34" charset="0"/>
              <a:cs typeface="Arial" panose="020B0604020202020204" pitchFamily="34" charset="0"/>
            </a:endParaRPr>
          </a:p>
          <a:p>
            <a:pPr defTabSz="685800" fontAlgn="base">
              <a:spcBef>
                <a:spcPct val="0"/>
              </a:spcBef>
              <a:spcAft>
                <a:spcPct val="0"/>
              </a:spcAft>
            </a:pPr>
            <a:r>
              <a:rPr lang="en-GB" sz="600">
                <a:solidFill>
                  <a:srgbClr val="FFFFFF"/>
                </a:solidFill>
                <a:latin typeface="Arial" panose="020B0604020202020204" pitchFamily="34" charset="0"/>
                <a:cs typeface="Arial" panose="020B0604020202020204" pitchFamily="34" charset="0"/>
              </a:rPr>
              <a:t>4 </a:t>
            </a:r>
            <a:r>
              <a:rPr lang="en-GB" sz="600" err="1">
                <a:solidFill>
                  <a:srgbClr val="FFFFFF"/>
                </a:solidFill>
                <a:latin typeface="Arial" panose="020B0604020202020204" pitchFamily="34" charset="0"/>
                <a:cs typeface="Arial" panose="020B0604020202020204" pitchFamily="34" charset="0"/>
              </a:rPr>
              <a:t>kärnkraftverk</a:t>
            </a:r>
            <a:r>
              <a:rPr lang="en-GB" sz="600">
                <a:solidFill>
                  <a:srgbClr val="FFFFFF"/>
                </a:solidFill>
                <a:latin typeface="Arial" panose="020B0604020202020204" pitchFamily="34" charset="0"/>
                <a:cs typeface="Arial" panose="020B0604020202020204" pitchFamily="34" charset="0"/>
              </a:rPr>
              <a:t> med 6 </a:t>
            </a:r>
            <a:r>
              <a:rPr lang="en-GB" sz="600" err="1">
                <a:solidFill>
                  <a:srgbClr val="FFFFFF"/>
                </a:solidFill>
                <a:latin typeface="Arial" panose="020B0604020202020204" pitchFamily="34" charset="0"/>
                <a:cs typeface="Arial" panose="020B0604020202020204" pitchFamily="34" charset="0"/>
              </a:rPr>
              <a:t>reaktorer</a:t>
            </a:r>
            <a:r>
              <a:rPr lang="en-GB" sz="600">
                <a:solidFill>
                  <a:srgbClr val="FFFFFF"/>
                </a:solidFill>
                <a:latin typeface="Arial" panose="020B0604020202020204" pitchFamily="34" charset="0"/>
                <a:cs typeface="Arial" panose="020B0604020202020204" pitchFamily="34" charset="0"/>
              </a:rPr>
              <a:t> </a:t>
            </a:r>
            <a:r>
              <a:rPr lang="en-GB" sz="600" err="1">
                <a:solidFill>
                  <a:srgbClr val="FFFFFF"/>
                </a:solidFill>
                <a:latin typeface="Arial" panose="020B0604020202020204" pitchFamily="34" charset="0"/>
                <a:cs typeface="Arial" panose="020B0604020202020204" pitchFamily="34" charset="0"/>
              </a:rPr>
              <a:t>i</a:t>
            </a:r>
            <a:r>
              <a:rPr lang="en-GB" sz="600">
                <a:solidFill>
                  <a:srgbClr val="FFFFFF"/>
                </a:solidFill>
                <a:latin typeface="Arial" panose="020B0604020202020204" pitchFamily="34" charset="0"/>
                <a:cs typeface="Arial" panose="020B0604020202020204" pitchFamily="34" charset="0"/>
              </a:rPr>
              <a:t> drift</a:t>
            </a:r>
          </a:p>
          <a:p>
            <a:pPr defTabSz="685800" fontAlgn="base">
              <a:spcBef>
                <a:spcPct val="0"/>
              </a:spcBef>
              <a:spcAft>
                <a:spcPct val="0"/>
              </a:spcAft>
            </a:pPr>
            <a:endParaRPr lang="en-GB" sz="800">
              <a:solidFill>
                <a:srgbClr val="FFFFFF"/>
              </a:solidFill>
              <a:latin typeface="Arial" panose="020B0604020202020204" pitchFamily="34" charset="0"/>
              <a:cs typeface="Arial" panose="020B0604020202020204" pitchFamily="34" charset="0"/>
            </a:endParaRPr>
          </a:p>
          <a:p>
            <a:pPr defTabSz="685800" fontAlgn="base">
              <a:spcBef>
                <a:spcPct val="0"/>
              </a:spcBef>
              <a:spcAft>
                <a:spcPct val="0"/>
              </a:spcAft>
            </a:pPr>
            <a:r>
              <a:rPr lang="en-GB" sz="600" err="1">
                <a:solidFill>
                  <a:srgbClr val="FFFFFF"/>
                </a:solidFill>
                <a:latin typeface="Arial" panose="020B0604020202020204" pitchFamily="34" charset="0"/>
                <a:cs typeface="Arial" panose="020B0604020202020204" pitchFamily="34" charset="0"/>
              </a:rPr>
              <a:t>gasturbiner</a:t>
            </a:r>
            <a:r>
              <a:rPr lang="en-GB" sz="600">
                <a:solidFill>
                  <a:srgbClr val="FFFFFF"/>
                </a:solidFill>
                <a:latin typeface="Arial" panose="020B0604020202020204" pitchFamily="34" charset="0"/>
                <a:cs typeface="Arial" panose="020B0604020202020204" pitchFamily="34" charset="0"/>
              </a:rPr>
              <a:t> med </a:t>
            </a:r>
            <a:br>
              <a:rPr lang="en-GB" sz="600">
                <a:solidFill>
                  <a:srgbClr val="FFFFFF"/>
                </a:solidFill>
                <a:latin typeface="Arial" panose="020B0604020202020204" pitchFamily="34" charset="0"/>
                <a:cs typeface="Arial" panose="020B0604020202020204" pitchFamily="34" charset="0"/>
              </a:rPr>
            </a:br>
            <a:r>
              <a:rPr lang="en-GB" sz="600">
                <a:solidFill>
                  <a:srgbClr val="FFFFFF"/>
                </a:solidFill>
                <a:latin typeface="Arial" panose="020B0604020202020204" pitchFamily="34" charset="0"/>
                <a:cs typeface="Arial" panose="020B0604020202020204" pitchFamily="34" charset="0"/>
              </a:rPr>
              <a:t>7+2 OC GTs</a:t>
            </a:r>
          </a:p>
        </p:txBody>
      </p:sp>
      <p:grpSp>
        <p:nvGrpSpPr>
          <p:cNvPr id="44" name="Group 112">
            <a:extLst>
              <a:ext uri="{FF2B5EF4-FFF2-40B4-BE49-F238E27FC236}">
                <a16:creationId xmlns:a16="http://schemas.microsoft.com/office/drawing/2014/main" id="{6632C0C1-E3D3-3F43-2475-B4FF56E8FC77}"/>
              </a:ext>
            </a:extLst>
          </p:cNvPr>
          <p:cNvGrpSpPr>
            <a:grpSpLocks noChangeAspect="1"/>
          </p:cNvGrpSpPr>
          <p:nvPr/>
        </p:nvGrpSpPr>
        <p:grpSpPr bwMode="auto">
          <a:xfrm>
            <a:off x="7811832" y="2521868"/>
            <a:ext cx="201792" cy="179962"/>
            <a:chOff x="593725" y="3581560"/>
            <a:chExt cx="893406" cy="755490"/>
          </a:xfrm>
          <a:solidFill>
            <a:schemeClr val="bg1"/>
          </a:solidFill>
        </p:grpSpPr>
        <p:sp>
          <p:nvSpPr>
            <p:cNvPr id="45" name="Freeform 95">
              <a:extLst>
                <a:ext uri="{FF2B5EF4-FFF2-40B4-BE49-F238E27FC236}">
                  <a16:creationId xmlns:a16="http://schemas.microsoft.com/office/drawing/2014/main" id="{912931CB-F29C-CD17-469E-A392431B34E7}"/>
                </a:ext>
              </a:extLst>
            </p:cNvPr>
            <p:cNvSpPr>
              <a:spLocks/>
            </p:cNvSpPr>
            <p:nvPr/>
          </p:nvSpPr>
          <p:spPr bwMode="auto">
            <a:xfrm>
              <a:off x="914400" y="4103688"/>
              <a:ext cx="57150" cy="58738"/>
            </a:xfrm>
            <a:custGeom>
              <a:avLst/>
              <a:gdLst>
                <a:gd name="T0" fmla="*/ 0 w 253"/>
                <a:gd name="T1" fmla="*/ 1576767599 h 253"/>
                <a:gd name="T2" fmla="*/ 34595634 w 253"/>
                <a:gd name="T3" fmla="*/ 1251420450 h 253"/>
                <a:gd name="T4" fmla="*/ 126799612 w 253"/>
                <a:gd name="T5" fmla="*/ 963589228 h 253"/>
                <a:gd name="T6" fmla="*/ 253599224 w 253"/>
                <a:gd name="T7" fmla="*/ 688262697 h 253"/>
                <a:gd name="T8" fmla="*/ 426475221 w 253"/>
                <a:gd name="T9" fmla="*/ 463010067 h 253"/>
                <a:gd name="T10" fmla="*/ 645478825 w 253"/>
                <a:gd name="T11" fmla="*/ 262767630 h 253"/>
                <a:gd name="T12" fmla="*/ 887495237 w 253"/>
                <a:gd name="T13" fmla="*/ 112599355 h 253"/>
                <a:gd name="T14" fmla="*/ 1175689968 w 253"/>
                <a:gd name="T15" fmla="*/ 25010084 h 253"/>
                <a:gd name="T16" fmla="*/ 1463833422 w 253"/>
                <a:gd name="T17" fmla="*/ 0 h 253"/>
                <a:gd name="T18" fmla="*/ 1613696498 w 253"/>
                <a:gd name="T19" fmla="*/ 0 h 253"/>
                <a:gd name="T20" fmla="*/ 1890308756 w 253"/>
                <a:gd name="T21" fmla="*/ 62579201 h 253"/>
                <a:gd name="T22" fmla="*/ 2147483647 w 253"/>
                <a:gd name="T23" fmla="*/ 187683478 h 253"/>
                <a:gd name="T24" fmla="*/ 2147483647 w 253"/>
                <a:gd name="T25" fmla="*/ 350410741 h 253"/>
                <a:gd name="T26" fmla="*/ 2147483647 w 253"/>
                <a:gd name="T27" fmla="*/ 563104354 h 253"/>
                <a:gd name="T28" fmla="*/ 2147483647 w 253"/>
                <a:gd name="T29" fmla="*/ 813420576 h 253"/>
                <a:gd name="T30" fmla="*/ 2147483647 w 253"/>
                <a:gd name="T31" fmla="*/ 1113757184 h 253"/>
                <a:gd name="T32" fmla="*/ 2147483647 w 253"/>
                <a:gd name="T33" fmla="*/ 1414094489 h 253"/>
                <a:gd name="T34" fmla="*/ 2147483647 w 253"/>
                <a:gd name="T35" fmla="*/ 1576767599 h 253"/>
                <a:gd name="T36" fmla="*/ 2147483647 w 253"/>
                <a:gd name="T37" fmla="*/ 1889609362 h 253"/>
                <a:gd name="T38" fmla="*/ 2147483647 w 253"/>
                <a:gd name="T39" fmla="*/ 2147483647 h 253"/>
                <a:gd name="T40" fmla="*/ 2147483647 w 253"/>
                <a:gd name="T41" fmla="*/ 2147483647 h 253"/>
                <a:gd name="T42" fmla="*/ 2147483647 w 253"/>
                <a:gd name="T43" fmla="*/ 2147483647 h 253"/>
                <a:gd name="T44" fmla="*/ 2147483647 w 253"/>
                <a:gd name="T45" fmla="*/ 2147483647 h 253"/>
                <a:gd name="T46" fmla="*/ 2028640185 w 253"/>
                <a:gd name="T47" fmla="*/ 2147483647 h 253"/>
                <a:gd name="T48" fmla="*/ 1763508975 w 253"/>
                <a:gd name="T49" fmla="*/ 2147483647 h 253"/>
                <a:gd name="T50" fmla="*/ 1463833422 w 253"/>
                <a:gd name="T51" fmla="*/ 2147483647 h 253"/>
                <a:gd name="T52" fmla="*/ 1325501541 w 253"/>
                <a:gd name="T53" fmla="*/ 2147483647 h 253"/>
                <a:gd name="T54" fmla="*/ 1025826892 w 253"/>
                <a:gd name="T55" fmla="*/ 2147483647 h 253"/>
                <a:gd name="T56" fmla="*/ 772278155 w 253"/>
                <a:gd name="T57" fmla="*/ 2147483647 h 253"/>
                <a:gd name="T58" fmla="*/ 541742790 w 253"/>
                <a:gd name="T59" fmla="*/ 2147483647 h 253"/>
                <a:gd name="T60" fmla="*/ 345803159 w 253"/>
                <a:gd name="T61" fmla="*/ 2147483647 h 253"/>
                <a:gd name="T62" fmla="*/ 184407927 w 253"/>
                <a:gd name="T63" fmla="*/ 2147483647 h 253"/>
                <a:gd name="T64" fmla="*/ 69140217 w 253"/>
                <a:gd name="T65" fmla="*/ 2052282937 h 253"/>
                <a:gd name="T66" fmla="*/ 11531877 w 253"/>
                <a:gd name="T67" fmla="*/ 1751946097 h 253"/>
                <a:gd name="T68" fmla="*/ 0 w 253"/>
                <a:gd name="T69" fmla="*/ 1576767599 h 2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253"/>
                <a:gd name="T107" fmla="*/ 253 w 253"/>
                <a:gd name="T108" fmla="*/ 253 h 2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253">
                  <a:moveTo>
                    <a:pt x="0" y="126"/>
                  </a:moveTo>
                  <a:lnTo>
                    <a:pt x="0" y="126"/>
                  </a:lnTo>
                  <a:lnTo>
                    <a:pt x="1" y="113"/>
                  </a:lnTo>
                  <a:lnTo>
                    <a:pt x="3" y="100"/>
                  </a:lnTo>
                  <a:lnTo>
                    <a:pt x="6" y="89"/>
                  </a:lnTo>
                  <a:lnTo>
                    <a:pt x="11" y="77"/>
                  </a:lnTo>
                  <a:lnTo>
                    <a:pt x="16" y="65"/>
                  </a:lnTo>
                  <a:lnTo>
                    <a:pt x="22" y="55"/>
                  </a:lnTo>
                  <a:lnTo>
                    <a:pt x="30" y="45"/>
                  </a:lnTo>
                  <a:lnTo>
                    <a:pt x="37" y="37"/>
                  </a:lnTo>
                  <a:lnTo>
                    <a:pt x="47" y="28"/>
                  </a:lnTo>
                  <a:lnTo>
                    <a:pt x="56" y="21"/>
                  </a:lnTo>
                  <a:lnTo>
                    <a:pt x="67" y="15"/>
                  </a:lnTo>
                  <a:lnTo>
                    <a:pt x="77" y="9"/>
                  </a:lnTo>
                  <a:lnTo>
                    <a:pt x="89" y="5"/>
                  </a:lnTo>
                  <a:lnTo>
                    <a:pt x="102" y="2"/>
                  </a:lnTo>
                  <a:lnTo>
                    <a:pt x="115" y="0"/>
                  </a:lnTo>
                  <a:lnTo>
                    <a:pt x="127" y="0"/>
                  </a:lnTo>
                  <a:lnTo>
                    <a:pt x="140" y="0"/>
                  </a:lnTo>
                  <a:lnTo>
                    <a:pt x="153" y="2"/>
                  </a:lnTo>
                  <a:lnTo>
                    <a:pt x="164" y="5"/>
                  </a:lnTo>
                  <a:lnTo>
                    <a:pt x="176" y="9"/>
                  </a:lnTo>
                  <a:lnTo>
                    <a:pt x="188" y="15"/>
                  </a:lnTo>
                  <a:lnTo>
                    <a:pt x="198" y="21"/>
                  </a:lnTo>
                  <a:lnTo>
                    <a:pt x="208" y="28"/>
                  </a:lnTo>
                  <a:lnTo>
                    <a:pt x="216" y="37"/>
                  </a:lnTo>
                  <a:lnTo>
                    <a:pt x="225" y="45"/>
                  </a:lnTo>
                  <a:lnTo>
                    <a:pt x="232" y="55"/>
                  </a:lnTo>
                  <a:lnTo>
                    <a:pt x="238" y="65"/>
                  </a:lnTo>
                  <a:lnTo>
                    <a:pt x="244" y="77"/>
                  </a:lnTo>
                  <a:lnTo>
                    <a:pt x="248" y="89"/>
                  </a:lnTo>
                  <a:lnTo>
                    <a:pt x="251" y="100"/>
                  </a:lnTo>
                  <a:lnTo>
                    <a:pt x="253" y="113"/>
                  </a:lnTo>
                  <a:lnTo>
                    <a:pt x="253" y="126"/>
                  </a:lnTo>
                  <a:lnTo>
                    <a:pt x="253" y="140"/>
                  </a:lnTo>
                  <a:lnTo>
                    <a:pt x="251" y="151"/>
                  </a:lnTo>
                  <a:lnTo>
                    <a:pt x="248" y="164"/>
                  </a:lnTo>
                  <a:lnTo>
                    <a:pt x="244" y="176"/>
                  </a:lnTo>
                  <a:lnTo>
                    <a:pt x="238" y="186"/>
                  </a:lnTo>
                  <a:lnTo>
                    <a:pt x="232" y="197"/>
                  </a:lnTo>
                  <a:lnTo>
                    <a:pt x="225" y="206"/>
                  </a:lnTo>
                  <a:lnTo>
                    <a:pt x="216" y="216"/>
                  </a:lnTo>
                  <a:lnTo>
                    <a:pt x="208" y="224"/>
                  </a:lnTo>
                  <a:lnTo>
                    <a:pt x="198" y="232"/>
                  </a:lnTo>
                  <a:lnTo>
                    <a:pt x="188" y="238"/>
                  </a:lnTo>
                  <a:lnTo>
                    <a:pt x="176" y="243"/>
                  </a:lnTo>
                  <a:lnTo>
                    <a:pt x="164" y="248"/>
                  </a:lnTo>
                  <a:lnTo>
                    <a:pt x="153" y="251"/>
                  </a:lnTo>
                  <a:lnTo>
                    <a:pt x="140" y="252"/>
                  </a:lnTo>
                  <a:lnTo>
                    <a:pt x="127" y="253"/>
                  </a:lnTo>
                  <a:lnTo>
                    <a:pt x="115" y="252"/>
                  </a:lnTo>
                  <a:lnTo>
                    <a:pt x="102" y="251"/>
                  </a:lnTo>
                  <a:lnTo>
                    <a:pt x="89" y="248"/>
                  </a:lnTo>
                  <a:lnTo>
                    <a:pt x="77" y="243"/>
                  </a:lnTo>
                  <a:lnTo>
                    <a:pt x="67" y="238"/>
                  </a:lnTo>
                  <a:lnTo>
                    <a:pt x="56" y="232"/>
                  </a:lnTo>
                  <a:lnTo>
                    <a:pt x="47" y="224"/>
                  </a:lnTo>
                  <a:lnTo>
                    <a:pt x="37" y="216"/>
                  </a:lnTo>
                  <a:lnTo>
                    <a:pt x="30" y="206"/>
                  </a:lnTo>
                  <a:lnTo>
                    <a:pt x="22" y="197"/>
                  </a:lnTo>
                  <a:lnTo>
                    <a:pt x="16" y="186"/>
                  </a:lnTo>
                  <a:lnTo>
                    <a:pt x="11" y="176"/>
                  </a:lnTo>
                  <a:lnTo>
                    <a:pt x="6" y="164"/>
                  </a:lnTo>
                  <a:lnTo>
                    <a:pt x="3" y="151"/>
                  </a:lnTo>
                  <a:lnTo>
                    <a:pt x="1" y="140"/>
                  </a:lnTo>
                  <a:lnTo>
                    <a:pt x="0" y="126"/>
                  </a:lnTo>
                  <a:close/>
                </a:path>
              </a:pathLst>
            </a:custGeom>
            <a:grpFill/>
            <a:ln w="6350">
              <a:solidFill>
                <a:schemeClr val="bg1"/>
              </a:solidFill>
              <a:round/>
              <a:headEnd/>
              <a:tailEnd/>
            </a:ln>
          </p:spPr>
          <p:txBody>
            <a:bodyPr/>
            <a:lstStyle/>
            <a:p>
              <a:pPr defTabSz="685541"/>
              <a:endParaRPr lang="en-GB" sz="1050">
                <a:solidFill>
                  <a:srgbClr val="000000"/>
                </a:solidFill>
                <a:latin typeface="Arial"/>
              </a:endParaRPr>
            </a:p>
          </p:txBody>
        </p:sp>
        <p:sp>
          <p:nvSpPr>
            <p:cNvPr id="46" name="Rectangle 96">
              <a:extLst>
                <a:ext uri="{FF2B5EF4-FFF2-40B4-BE49-F238E27FC236}">
                  <a16:creationId xmlns:a16="http://schemas.microsoft.com/office/drawing/2014/main" id="{B1F1483C-5D3C-A251-89FE-574A37E53BEA}"/>
                </a:ext>
              </a:extLst>
            </p:cNvPr>
            <p:cNvSpPr>
              <a:spLocks noChangeArrowheads="1"/>
            </p:cNvSpPr>
            <p:nvPr/>
          </p:nvSpPr>
          <p:spPr bwMode="auto">
            <a:xfrm>
              <a:off x="650875" y="3989388"/>
              <a:ext cx="38100" cy="309563"/>
            </a:xfrm>
            <a:prstGeom prst="rect">
              <a:avLst/>
            </a:prstGeom>
            <a:grpFill/>
            <a:ln w="6350">
              <a:solidFill>
                <a:schemeClr val="bg1"/>
              </a:solidFill>
              <a:miter lim="800000"/>
              <a:headEnd/>
              <a:tailEnd/>
            </a:ln>
          </p:spPr>
          <p:txBody>
            <a:bodyPr/>
            <a:lstStyle/>
            <a:p>
              <a:pPr defTabSz="685541"/>
              <a:endParaRPr lang="en-GB" sz="1050">
                <a:solidFill>
                  <a:srgbClr val="000000"/>
                </a:solidFill>
                <a:latin typeface="Arial"/>
              </a:endParaRPr>
            </a:p>
          </p:txBody>
        </p:sp>
        <p:sp>
          <p:nvSpPr>
            <p:cNvPr id="47" name="Freeform 97">
              <a:extLst>
                <a:ext uri="{FF2B5EF4-FFF2-40B4-BE49-F238E27FC236}">
                  <a16:creationId xmlns:a16="http://schemas.microsoft.com/office/drawing/2014/main" id="{58059E1D-F2AB-22C9-1E1E-34040226B0E6}"/>
                </a:ext>
              </a:extLst>
            </p:cNvPr>
            <p:cNvSpPr>
              <a:spLocks/>
            </p:cNvSpPr>
            <p:nvPr/>
          </p:nvSpPr>
          <p:spPr bwMode="auto">
            <a:xfrm>
              <a:off x="1196975" y="3989388"/>
              <a:ext cx="38100" cy="309563"/>
            </a:xfrm>
            <a:custGeom>
              <a:avLst/>
              <a:gdLst>
                <a:gd name="T0" fmla="*/ 1936428870 w 169"/>
                <a:gd name="T1" fmla="*/ 0 h 1367"/>
                <a:gd name="T2" fmla="*/ 1936428870 w 169"/>
                <a:gd name="T3" fmla="*/ 2147483647 h 1367"/>
                <a:gd name="T4" fmla="*/ 1936428870 w 169"/>
                <a:gd name="T5" fmla="*/ 2147483647 h 1367"/>
                <a:gd name="T6" fmla="*/ 0 w 169"/>
                <a:gd name="T7" fmla="*/ 2147483647 h 1367"/>
                <a:gd name="T8" fmla="*/ 0 w 169"/>
                <a:gd name="T9" fmla="*/ 0 h 1367"/>
                <a:gd name="T10" fmla="*/ 1936428870 w 169"/>
                <a:gd name="T11" fmla="*/ 0 h 1367"/>
                <a:gd name="T12" fmla="*/ 0 60000 65536"/>
                <a:gd name="T13" fmla="*/ 0 60000 65536"/>
                <a:gd name="T14" fmla="*/ 0 60000 65536"/>
                <a:gd name="T15" fmla="*/ 0 60000 65536"/>
                <a:gd name="T16" fmla="*/ 0 60000 65536"/>
                <a:gd name="T17" fmla="*/ 0 60000 65536"/>
                <a:gd name="T18" fmla="*/ 0 w 169"/>
                <a:gd name="T19" fmla="*/ 0 h 1367"/>
                <a:gd name="T20" fmla="*/ 169 w 169"/>
                <a:gd name="T21" fmla="*/ 1367 h 1367"/>
              </a:gdLst>
              <a:ahLst/>
              <a:cxnLst>
                <a:cxn ang="T12">
                  <a:pos x="T0" y="T1"/>
                </a:cxn>
                <a:cxn ang="T13">
                  <a:pos x="T2" y="T3"/>
                </a:cxn>
                <a:cxn ang="T14">
                  <a:pos x="T4" y="T5"/>
                </a:cxn>
                <a:cxn ang="T15">
                  <a:pos x="T6" y="T7"/>
                </a:cxn>
                <a:cxn ang="T16">
                  <a:pos x="T8" y="T9"/>
                </a:cxn>
                <a:cxn ang="T17">
                  <a:pos x="T10" y="T11"/>
                </a:cxn>
              </a:cxnLst>
              <a:rect l="T18" t="T19" r="T20" b="T21"/>
              <a:pathLst>
                <a:path w="169" h="1367">
                  <a:moveTo>
                    <a:pt x="169" y="0"/>
                  </a:moveTo>
                  <a:lnTo>
                    <a:pt x="169" y="474"/>
                  </a:lnTo>
                  <a:lnTo>
                    <a:pt x="169" y="1367"/>
                  </a:lnTo>
                  <a:lnTo>
                    <a:pt x="0" y="1367"/>
                  </a:lnTo>
                  <a:lnTo>
                    <a:pt x="0" y="0"/>
                  </a:lnTo>
                  <a:lnTo>
                    <a:pt x="169" y="0"/>
                  </a:lnTo>
                  <a:close/>
                </a:path>
              </a:pathLst>
            </a:custGeom>
            <a:grpFill/>
            <a:ln w="6350">
              <a:solidFill>
                <a:schemeClr val="bg1"/>
              </a:solidFill>
              <a:round/>
              <a:headEnd/>
              <a:tailEnd/>
            </a:ln>
          </p:spPr>
          <p:txBody>
            <a:bodyPr/>
            <a:lstStyle/>
            <a:p>
              <a:pPr defTabSz="685541"/>
              <a:endParaRPr lang="en-GB" sz="1050">
                <a:solidFill>
                  <a:srgbClr val="000000"/>
                </a:solidFill>
                <a:latin typeface="Arial"/>
              </a:endParaRPr>
            </a:p>
          </p:txBody>
        </p:sp>
        <p:sp>
          <p:nvSpPr>
            <p:cNvPr id="48" name="Freeform 98">
              <a:extLst>
                <a:ext uri="{FF2B5EF4-FFF2-40B4-BE49-F238E27FC236}">
                  <a16:creationId xmlns:a16="http://schemas.microsoft.com/office/drawing/2014/main" id="{31387FF2-13C9-7A3A-D53D-45779A7CA464}"/>
                </a:ext>
              </a:extLst>
            </p:cNvPr>
            <p:cNvSpPr>
              <a:spLocks noEditPoints="1"/>
            </p:cNvSpPr>
            <p:nvPr/>
          </p:nvSpPr>
          <p:spPr bwMode="auto">
            <a:xfrm>
              <a:off x="650875" y="3713163"/>
              <a:ext cx="584200" cy="257175"/>
            </a:xfrm>
            <a:custGeom>
              <a:avLst/>
              <a:gdLst>
                <a:gd name="T0" fmla="*/ 2147483647 w 2576"/>
                <a:gd name="T1" fmla="*/ 2147483647 h 1135"/>
                <a:gd name="T2" fmla="*/ 2147483647 w 2576"/>
                <a:gd name="T3" fmla="*/ 2147483647 h 1135"/>
                <a:gd name="T4" fmla="*/ 2147483647 w 2576"/>
                <a:gd name="T5" fmla="*/ 2147483647 h 1135"/>
                <a:gd name="T6" fmla="*/ 2147483647 w 2576"/>
                <a:gd name="T7" fmla="*/ 2147483647 h 1135"/>
                <a:gd name="T8" fmla="*/ 2147483647 w 2576"/>
                <a:gd name="T9" fmla="*/ 2147483647 h 1135"/>
                <a:gd name="T10" fmla="*/ 2147483647 w 2576"/>
                <a:gd name="T11" fmla="*/ 2147483647 h 1135"/>
                <a:gd name="T12" fmla="*/ 2147483647 w 2576"/>
                <a:gd name="T13" fmla="*/ 2147483647 h 1135"/>
                <a:gd name="T14" fmla="*/ 2147483647 w 2576"/>
                <a:gd name="T15" fmla="*/ 2147483647 h 1135"/>
                <a:gd name="T16" fmla="*/ 2147483647 w 2576"/>
                <a:gd name="T17" fmla="*/ 2147483647 h 1135"/>
                <a:gd name="T18" fmla="*/ 2147483647 w 2576"/>
                <a:gd name="T19" fmla="*/ 2147483647 h 1135"/>
                <a:gd name="T20" fmla="*/ 2147483647 w 2576"/>
                <a:gd name="T21" fmla="*/ 2147483647 h 1135"/>
                <a:gd name="T22" fmla="*/ 2147483647 w 2576"/>
                <a:gd name="T23" fmla="*/ 1419223366 h 1135"/>
                <a:gd name="T24" fmla="*/ 2147483647 w 2576"/>
                <a:gd name="T25" fmla="*/ 558386503 h 1135"/>
                <a:gd name="T26" fmla="*/ 2147483647 w 2576"/>
                <a:gd name="T27" fmla="*/ 104684710 h 1135"/>
                <a:gd name="T28" fmla="*/ 2147483647 w 2576"/>
                <a:gd name="T29" fmla="*/ 23257454 h 1135"/>
                <a:gd name="T30" fmla="*/ 2147483647 w 2576"/>
                <a:gd name="T31" fmla="*/ 349017254 h 1135"/>
                <a:gd name="T32" fmla="*/ 2147483647 w 2576"/>
                <a:gd name="T33" fmla="*/ 1058602993 h 1135"/>
                <a:gd name="T34" fmla="*/ 2147483647 w 2576"/>
                <a:gd name="T35" fmla="*/ 2147483647 h 1135"/>
                <a:gd name="T36" fmla="*/ 2147483647 w 2576"/>
                <a:gd name="T37" fmla="*/ 2147483647 h 1135"/>
                <a:gd name="T38" fmla="*/ 2147483647 w 2576"/>
                <a:gd name="T39" fmla="*/ 2147483647 h 1135"/>
                <a:gd name="T40" fmla="*/ 2147483647 w 2576"/>
                <a:gd name="T41" fmla="*/ 2147483647 h 1135"/>
                <a:gd name="T42" fmla="*/ 2147483647 w 2576"/>
                <a:gd name="T43" fmla="*/ 2147483647 h 1135"/>
                <a:gd name="T44" fmla="*/ 1621282746 w 2576"/>
                <a:gd name="T45" fmla="*/ 2147483647 h 1135"/>
                <a:gd name="T46" fmla="*/ 1003124995 w 2576"/>
                <a:gd name="T47" fmla="*/ 2147483647 h 1135"/>
                <a:gd name="T48" fmla="*/ 524861092 w 2576"/>
                <a:gd name="T49" fmla="*/ 2147483647 h 1135"/>
                <a:gd name="T50" fmla="*/ 186645763 w 2576"/>
                <a:gd name="T51" fmla="*/ 2147483647 h 1135"/>
                <a:gd name="T52" fmla="*/ 23350082 w 2576"/>
                <a:gd name="T53" fmla="*/ 2147483647 h 1135"/>
                <a:gd name="T54" fmla="*/ 1982900141 w 2576"/>
                <a:gd name="T55" fmla="*/ 2147483647 h 1135"/>
                <a:gd name="T56" fmla="*/ 2052846272 w 2576"/>
                <a:gd name="T57" fmla="*/ 2147483647 h 1135"/>
                <a:gd name="T58" fmla="*/ 2147483647 w 2576"/>
                <a:gd name="T59" fmla="*/ 2147483647 h 1135"/>
                <a:gd name="T60" fmla="*/ 2147483647 w 2576"/>
                <a:gd name="T61" fmla="*/ 2147483647 h 1135"/>
                <a:gd name="T62" fmla="*/ 2147483647 w 2576"/>
                <a:gd name="T63" fmla="*/ 2147483647 h 1135"/>
                <a:gd name="T64" fmla="*/ 2147483647 w 2576"/>
                <a:gd name="T65" fmla="*/ 2147483647 h 1135"/>
                <a:gd name="T66" fmla="*/ 2147483647 w 2576"/>
                <a:gd name="T67" fmla="*/ 2147483647 h 1135"/>
                <a:gd name="T68" fmla="*/ 2147483647 w 2576"/>
                <a:gd name="T69" fmla="*/ 2147483647 h 1135"/>
                <a:gd name="T70" fmla="*/ 2147483647 w 2576"/>
                <a:gd name="T71" fmla="*/ 2147483647 h 1135"/>
                <a:gd name="T72" fmla="*/ 2147483647 w 2576"/>
                <a:gd name="T73" fmla="*/ 2147483647 h 1135"/>
                <a:gd name="T74" fmla="*/ 2147483647 w 2576"/>
                <a:gd name="T75" fmla="*/ 2147483647 h 1135"/>
                <a:gd name="T76" fmla="*/ 2147483647 w 2576"/>
                <a:gd name="T77" fmla="*/ 1989264763 h 1135"/>
                <a:gd name="T78" fmla="*/ 2147483647 w 2576"/>
                <a:gd name="T79" fmla="*/ 2035830865 h 1135"/>
                <a:gd name="T80" fmla="*/ 2147483647 w 2576"/>
                <a:gd name="T81" fmla="*/ 2147483647 h 1135"/>
                <a:gd name="T82" fmla="*/ 2147483647 w 2576"/>
                <a:gd name="T83" fmla="*/ 2147483647 h 1135"/>
                <a:gd name="T84" fmla="*/ 2147483647 w 2576"/>
                <a:gd name="T85" fmla="*/ 2147483647 h 1135"/>
                <a:gd name="T86" fmla="*/ 2147483647 w 2576"/>
                <a:gd name="T87" fmla="*/ 2147483647 h 1135"/>
                <a:gd name="T88" fmla="*/ 2147483647 w 2576"/>
                <a:gd name="T89" fmla="*/ 2147483647 h 1135"/>
                <a:gd name="T90" fmla="*/ 2147483647 w 2576"/>
                <a:gd name="T91" fmla="*/ 2147483647 h 1135"/>
                <a:gd name="T92" fmla="*/ 2147483647 w 2576"/>
                <a:gd name="T93" fmla="*/ 2147483647 h 1135"/>
                <a:gd name="T94" fmla="*/ 2147483647 w 2576"/>
                <a:gd name="T95" fmla="*/ 2147483647 h 1135"/>
                <a:gd name="T96" fmla="*/ 2147483647 w 2576"/>
                <a:gd name="T97" fmla="*/ 2147483647 h 1135"/>
                <a:gd name="T98" fmla="*/ 2147483647 w 2576"/>
                <a:gd name="T99" fmla="*/ 2147483647 h 1135"/>
                <a:gd name="T100" fmla="*/ 1982900141 w 2576"/>
                <a:gd name="T101" fmla="*/ 2147483647 h 1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76"/>
                <a:gd name="T154" fmla="*/ 0 h 1135"/>
                <a:gd name="T155" fmla="*/ 2576 w 2576"/>
                <a:gd name="T156" fmla="*/ 1135 h 11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76" h="1135">
                  <a:moveTo>
                    <a:pt x="0" y="1080"/>
                  </a:moveTo>
                  <a:lnTo>
                    <a:pt x="0" y="1135"/>
                  </a:lnTo>
                  <a:lnTo>
                    <a:pt x="170" y="1135"/>
                  </a:lnTo>
                  <a:lnTo>
                    <a:pt x="2407" y="1135"/>
                  </a:lnTo>
                  <a:lnTo>
                    <a:pt x="2576" y="1135"/>
                  </a:lnTo>
                  <a:lnTo>
                    <a:pt x="2576" y="1080"/>
                  </a:lnTo>
                  <a:lnTo>
                    <a:pt x="2575" y="1046"/>
                  </a:lnTo>
                  <a:lnTo>
                    <a:pt x="2574" y="1013"/>
                  </a:lnTo>
                  <a:lnTo>
                    <a:pt x="2572" y="980"/>
                  </a:lnTo>
                  <a:lnTo>
                    <a:pt x="2569" y="947"/>
                  </a:lnTo>
                  <a:lnTo>
                    <a:pt x="2565" y="915"/>
                  </a:lnTo>
                  <a:lnTo>
                    <a:pt x="2560" y="884"/>
                  </a:lnTo>
                  <a:lnTo>
                    <a:pt x="2554" y="853"/>
                  </a:lnTo>
                  <a:lnTo>
                    <a:pt x="2548" y="823"/>
                  </a:lnTo>
                  <a:lnTo>
                    <a:pt x="2539" y="794"/>
                  </a:lnTo>
                  <a:lnTo>
                    <a:pt x="2532" y="765"/>
                  </a:lnTo>
                  <a:lnTo>
                    <a:pt x="2522" y="736"/>
                  </a:lnTo>
                  <a:lnTo>
                    <a:pt x="2513" y="708"/>
                  </a:lnTo>
                  <a:lnTo>
                    <a:pt x="2502" y="680"/>
                  </a:lnTo>
                  <a:lnTo>
                    <a:pt x="2491" y="654"/>
                  </a:lnTo>
                  <a:lnTo>
                    <a:pt x="2478" y="627"/>
                  </a:lnTo>
                  <a:lnTo>
                    <a:pt x="2465" y="602"/>
                  </a:lnTo>
                  <a:lnTo>
                    <a:pt x="2453" y="577"/>
                  </a:lnTo>
                  <a:lnTo>
                    <a:pt x="2438" y="552"/>
                  </a:lnTo>
                  <a:lnTo>
                    <a:pt x="2423" y="528"/>
                  </a:lnTo>
                  <a:lnTo>
                    <a:pt x="2407" y="504"/>
                  </a:lnTo>
                  <a:lnTo>
                    <a:pt x="2391" y="481"/>
                  </a:lnTo>
                  <a:lnTo>
                    <a:pt x="2374" y="459"/>
                  </a:lnTo>
                  <a:lnTo>
                    <a:pt x="2356" y="437"/>
                  </a:lnTo>
                  <a:lnTo>
                    <a:pt x="2338" y="416"/>
                  </a:lnTo>
                  <a:lnTo>
                    <a:pt x="2320" y="394"/>
                  </a:lnTo>
                  <a:lnTo>
                    <a:pt x="2301" y="374"/>
                  </a:lnTo>
                  <a:lnTo>
                    <a:pt x="2281" y="354"/>
                  </a:lnTo>
                  <a:lnTo>
                    <a:pt x="2261" y="335"/>
                  </a:lnTo>
                  <a:lnTo>
                    <a:pt x="2240" y="316"/>
                  </a:lnTo>
                  <a:lnTo>
                    <a:pt x="2218" y="298"/>
                  </a:lnTo>
                  <a:lnTo>
                    <a:pt x="2196" y="281"/>
                  </a:lnTo>
                  <a:lnTo>
                    <a:pt x="2174" y="263"/>
                  </a:lnTo>
                  <a:lnTo>
                    <a:pt x="2151" y="247"/>
                  </a:lnTo>
                  <a:lnTo>
                    <a:pt x="2127" y="231"/>
                  </a:lnTo>
                  <a:lnTo>
                    <a:pt x="2104" y="215"/>
                  </a:lnTo>
                  <a:lnTo>
                    <a:pt x="2080" y="201"/>
                  </a:lnTo>
                  <a:lnTo>
                    <a:pt x="2055" y="187"/>
                  </a:lnTo>
                  <a:lnTo>
                    <a:pt x="2030" y="173"/>
                  </a:lnTo>
                  <a:lnTo>
                    <a:pt x="2004" y="159"/>
                  </a:lnTo>
                  <a:lnTo>
                    <a:pt x="1979" y="146"/>
                  </a:lnTo>
                  <a:lnTo>
                    <a:pt x="1926" y="122"/>
                  </a:lnTo>
                  <a:lnTo>
                    <a:pt x="1872" y="101"/>
                  </a:lnTo>
                  <a:lnTo>
                    <a:pt x="1817" y="81"/>
                  </a:lnTo>
                  <a:lnTo>
                    <a:pt x="1761" y="64"/>
                  </a:lnTo>
                  <a:lnTo>
                    <a:pt x="1704" y="48"/>
                  </a:lnTo>
                  <a:lnTo>
                    <a:pt x="1646" y="35"/>
                  </a:lnTo>
                  <a:lnTo>
                    <a:pt x="1588" y="25"/>
                  </a:lnTo>
                  <a:lnTo>
                    <a:pt x="1529" y="15"/>
                  </a:lnTo>
                  <a:lnTo>
                    <a:pt x="1468" y="9"/>
                  </a:lnTo>
                  <a:lnTo>
                    <a:pt x="1409" y="4"/>
                  </a:lnTo>
                  <a:lnTo>
                    <a:pt x="1349" y="1"/>
                  </a:lnTo>
                  <a:lnTo>
                    <a:pt x="1288" y="0"/>
                  </a:lnTo>
                  <a:lnTo>
                    <a:pt x="1228" y="2"/>
                  </a:lnTo>
                  <a:lnTo>
                    <a:pt x="1167" y="7"/>
                  </a:lnTo>
                  <a:lnTo>
                    <a:pt x="1107" y="12"/>
                  </a:lnTo>
                  <a:lnTo>
                    <a:pt x="1048" y="20"/>
                  </a:lnTo>
                  <a:lnTo>
                    <a:pt x="988" y="30"/>
                  </a:lnTo>
                  <a:lnTo>
                    <a:pt x="930" y="43"/>
                  </a:lnTo>
                  <a:lnTo>
                    <a:pt x="872" y="56"/>
                  </a:lnTo>
                  <a:lnTo>
                    <a:pt x="815" y="72"/>
                  </a:lnTo>
                  <a:lnTo>
                    <a:pt x="759" y="91"/>
                  </a:lnTo>
                  <a:lnTo>
                    <a:pt x="703" y="112"/>
                  </a:lnTo>
                  <a:lnTo>
                    <a:pt x="650" y="134"/>
                  </a:lnTo>
                  <a:lnTo>
                    <a:pt x="598" y="159"/>
                  </a:lnTo>
                  <a:lnTo>
                    <a:pt x="547" y="186"/>
                  </a:lnTo>
                  <a:lnTo>
                    <a:pt x="521" y="199"/>
                  </a:lnTo>
                  <a:lnTo>
                    <a:pt x="497" y="214"/>
                  </a:lnTo>
                  <a:lnTo>
                    <a:pt x="473" y="229"/>
                  </a:lnTo>
                  <a:lnTo>
                    <a:pt x="448" y="245"/>
                  </a:lnTo>
                  <a:lnTo>
                    <a:pt x="425" y="261"/>
                  </a:lnTo>
                  <a:lnTo>
                    <a:pt x="403" y="278"/>
                  </a:lnTo>
                  <a:lnTo>
                    <a:pt x="380" y="295"/>
                  </a:lnTo>
                  <a:lnTo>
                    <a:pt x="358" y="313"/>
                  </a:lnTo>
                  <a:lnTo>
                    <a:pt x="337" y="331"/>
                  </a:lnTo>
                  <a:lnTo>
                    <a:pt x="316" y="350"/>
                  </a:lnTo>
                  <a:lnTo>
                    <a:pt x="296" y="369"/>
                  </a:lnTo>
                  <a:lnTo>
                    <a:pt x="275" y="389"/>
                  </a:lnTo>
                  <a:lnTo>
                    <a:pt x="256" y="409"/>
                  </a:lnTo>
                  <a:lnTo>
                    <a:pt x="237" y="429"/>
                  </a:lnTo>
                  <a:lnTo>
                    <a:pt x="219" y="450"/>
                  </a:lnTo>
                  <a:lnTo>
                    <a:pt x="202" y="473"/>
                  </a:lnTo>
                  <a:lnTo>
                    <a:pt x="185" y="495"/>
                  </a:lnTo>
                  <a:lnTo>
                    <a:pt x="168" y="518"/>
                  </a:lnTo>
                  <a:lnTo>
                    <a:pt x="154" y="542"/>
                  </a:lnTo>
                  <a:lnTo>
                    <a:pt x="139" y="565"/>
                  </a:lnTo>
                  <a:lnTo>
                    <a:pt x="124" y="589"/>
                  </a:lnTo>
                  <a:lnTo>
                    <a:pt x="110" y="615"/>
                  </a:lnTo>
                  <a:lnTo>
                    <a:pt x="97" y="640"/>
                  </a:lnTo>
                  <a:lnTo>
                    <a:pt x="86" y="665"/>
                  </a:lnTo>
                  <a:lnTo>
                    <a:pt x="74" y="692"/>
                  </a:lnTo>
                  <a:lnTo>
                    <a:pt x="64" y="718"/>
                  </a:lnTo>
                  <a:lnTo>
                    <a:pt x="54" y="746"/>
                  </a:lnTo>
                  <a:lnTo>
                    <a:pt x="45" y="773"/>
                  </a:lnTo>
                  <a:lnTo>
                    <a:pt x="36" y="802"/>
                  </a:lnTo>
                  <a:lnTo>
                    <a:pt x="29" y="831"/>
                  </a:lnTo>
                  <a:lnTo>
                    <a:pt x="22" y="860"/>
                  </a:lnTo>
                  <a:lnTo>
                    <a:pt x="16" y="890"/>
                  </a:lnTo>
                  <a:lnTo>
                    <a:pt x="12" y="921"/>
                  </a:lnTo>
                  <a:lnTo>
                    <a:pt x="7" y="951"/>
                  </a:lnTo>
                  <a:lnTo>
                    <a:pt x="4" y="983"/>
                  </a:lnTo>
                  <a:lnTo>
                    <a:pt x="2" y="1015"/>
                  </a:lnTo>
                  <a:lnTo>
                    <a:pt x="0" y="1047"/>
                  </a:lnTo>
                  <a:lnTo>
                    <a:pt x="0" y="1080"/>
                  </a:lnTo>
                  <a:close/>
                  <a:moveTo>
                    <a:pt x="170" y="1050"/>
                  </a:moveTo>
                  <a:lnTo>
                    <a:pt x="170" y="1050"/>
                  </a:lnTo>
                  <a:lnTo>
                    <a:pt x="171" y="1023"/>
                  </a:lnTo>
                  <a:lnTo>
                    <a:pt x="173" y="997"/>
                  </a:lnTo>
                  <a:lnTo>
                    <a:pt x="176" y="972"/>
                  </a:lnTo>
                  <a:lnTo>
                    <a:pt x="179" y="946"/>
                  </a:lnTo>
                  <a:lnTo>
                    <a:pt x="183" y="921"/>
                  </a:lnTo>
                  <a:lnTo>
                    <a:pt x="189" y="896"/>
                  </a:lnTo>
                  <a:lnTo>
                    <a:pt x="194" y="872"/>
                  </a:lnTo>
                  <a:lnTo>
                    <a:pt x="200" y="848"/>
                  </a:lnTo>
                  <a:lnTo>
                    <a:pt x="208" y="824"/>
                  </a:lnTo>
                  <a:lnTo>
                    <a:pt x="215" y="801"/>
                  </a:lnTo>
                  <a:lnTo>
                    <a:pt x="224" y="778"/>
                  </a:lnTo>
                  <a:lnTo>
                    <a:pt x="233" y="755"/>
                  </a:lnTo>
                  <a:lnTo>
                    <a:pt x="243" y="734"/>
                  </a:lnTo>
                  <a:lnTo>
                    <a:pt x="252" y="712"/>
                  </a:lnTo>
                  <a:lnTo>
                    <a:pt x="264" y="691"/>
                  </a:lnTo>
                  <a:lnTo>
                    <a:pt x="275" y="671"/>
                  </a:lnTo>
                  <a:lnTo>
                    <a:pt x="287" y="651"/>
                  </a:lnTo>
                  <a:lnTo>
                    <a:pt x="300" y="631"/>
                  </a:lnTo>
                  <a:lnTo>
                    <a:pt x="313" y="611"/>
                  </a:lnTo>
                  <a:lnTo>
                    <a:pt x="326" y="592"/>
                  </a:lnTo>
                  <a:lnTo>
                    <a:pt x="341" y="573"/>
                  </a:lnTo>
                  <a:lnTo>
                    <a:pt x="356" y="555"/>
                  </a:lnTo>
                  <a:lnTo>
                    <a:pt x="371" y="537"/>
                  </a:lnTo>
                  <a:lnTo>
                    <a:pt x="387" y="520"/>
                  </a:lnTo>
                  <a:lnTo>
                    <a:pt x="420" y="486"/>
                  </a:lnTo>
                  <a:lnTo>
                    <a:pt x="454" y="455"/>
                  </a:lnTo>
                  <a:lnTo>
                    <a:pt x="492" y="425"/>
                  </a:lnTo>
                  <a:lnTo>
                    <a:pt x="530" y="396"/>
                  </a:lnTo>
                  <a:lnTo>
                    <a:pt x="570" y="369"/>
                  </a:lnTo>
                  <a:lnTo>
                    <a:pt x="611" y="343"/>
                  </a:lnTo>
                  <a:lnTo>
                    <a:pt x="654" y="320"/>
                  </a:lnTo>
                  <a:lnTo>
                    <a:pt x="698" y="299"/>
                  </a:lnTo>
                  <a:lnTo>
                    <a:pt x="743" y="279"/>
                  </a:lnTo>
                  <a:lnTo>
                    <a:pt x="789" y="260"/>
                  </a:lnTo>
                  <a:lnTo>
                    <a:pt x="836" y="243"/>
                  </a:lnTo>
                  <a:lnTo>
                    <a:pt x="885" y="228"/>
                  </a:lnTo>
                  <a:lnTo>
                    <a:pt x="933" y="215"/>
                  </a:lnTo>
                  <a:lnTo>
                    <a:pt x="983" y="204"/>
                  </a:lnTo>
                  <a:lnTo>
                    <a:pt x="1033" y="193"/>
                  </a:lnTo>
                  <a:lnTo>
                    <a:pt x="1084" y="185"/>
                  </a:lnTo>
                  <a:lnTo>
                    <a:pt x="1135" y="178"/>
                  </a:lnTo>
                  <a:lnTo>
                    <a:pt x="1185" y="173"/>
                  </a:lnTo>
                  <a:lnTo>
                    <a:pt x="1237" y="171"/>
                  </a:lnTo>
                  <a:lnTo>
                    <a:pt x="1288" y="169"/>
                  </a:lnTo>
                  <a:lnTo>
                    <a:pt x="1340" y="169"/>
                  </a:lnTo>
                  <a:lnTo>
                    <a:pt x="1392" y="171"/>
                  </a:lnTo>
                  <a:lnTo>
                    <a:pt x="1443" y="175"/>
                  </a:lnTo>
                  <a:lnTo>
                    <a:pt x="1494" y="180"/>
                  </a:lnTo>
                  <a:lnTo>
                    <a:pt x="1545" y="188"/>
                  </a:lnTo>
                  <a:lnTo>
                    <a:pt x="1594" y="196"/>
                  </a:lnTo>
                  <a:lnTo>
                    <a:pt x="1644" y="207"/>
                  </a:lnTo>
                  <a:lnTo>
                    <a:pt x="1693" y="220"/>
                  </a:lnTo>
                  <a:lnTo>
                    <a:pt x="1741" y="234"/>
                  </a:lnTo>
                  <a:lnTo>
                    <a:pt x="1788" y="250"/>
                  </a:lnTo>
                  <a:lnTo>
                    <a:pt x="1834" y="267"/>
                  </a:lnTo>
                  <a:lnTo>
                    <a:pt x="1879" y="287"/>
                  </a:lnTo>
                  <a:lnTo>
                    <a:pt x="1924" y="309"/>
                  </a:lnTo>
                  <a:lnTo>
                    <a:pt x="1966" y="331"/>
                  </a:lnTo>
                  <a:lnTo>
                    <a:pt x="2008" y="356"/>
                  </a:lnTo>
                  <a:lnTo>
                    <a:pt x="2047" y="383"/>
                  </a:lnTo>
                  <a:lnTo>
                    <a:pt x="2086" y="411"/>
                  </a:lnTo>
                  <a:lnTo>
                    <a:pt x="2122" y="441"/>
                  </a:lnTo>
                  <a:lnTo>
                    <a:pt x="2140" y="457"/>
                  </a:lnTo>
                  <a:lnTo>
                    <a:pt x="2157" y="473"/>
                  </a:lnTo>
                  <a:lnTo>
                    <a:pt x="2174" y="490"/>
                  </a:lnTo>
                  <a:lnTo>
                    <a:pt x="2190" y="507"/>
                  </a:lnTo>
                  <a:lnTo>
                    <a:pt x="2206" y="524"/>
                  </a:lnTo>
                  <a:lnTo>
                    <a:pt x="2222" y="542"/>
                  </a:lnTo>
                  <a:lnTo>
                    <a:pt x="2236" y="561"/>
                  </a:lnTo>
                  <a:lnTo>
                    <a:pt x="2250" y="579"/>
                  </a:lnTo>
                  <a:lnTo>
                    <a:pt x="2264" y="599"/>
                  </a:lnTo>
                  <a:lnTo>
                    <a:pt x="2277" y="618"/>
                  </a:lnTo>
                  <a:lnTo>
                    <a:pt x="2289" y="638"/>
                  </a:lnTo>
                  <a:lnTo>
                    <a:pt x="2302" y="659"/>
                  </a:lnTo>
                  <a:lnTo>
                    <a:pt x="2313" y="680"/>
                  </a:lnTo>
                  <a:lnTo>
                    <a:pt x="2324" y="701"/>
                  </a:lnTo>
                  <a:lnTo>
                    <a:pt x="2334" y="724"/>
                  </a:lnTo>
                  <a:lnTo>
                    <a:pt x="2343" y="746"/>
                  </a:lnTo>
                  <a:lnTo>
                    <a:pt x="2353" y="769"/>
                  </a:lnTo>
                  <a:lnTo>
                    <a:pt x="2361" y="793"/>
                  </a:lnTo>
                  <a:lnTo>
                    <a:pt x="2369" y="816"/>
                  </a:lnTo>
                  <a:lnTo>
                    <a:pt x="2376" y="840"/>
                  </a:lnTo>
                  <a:lnTo>
                    <a:pt x="2383" y="865"/>
                  </a:lnTo>
                  <a:lnTo>
                    <a:pt x="2388" y="890"/>
                  </a:lnTo>
                  <a:lnTo>
                    <a:pt x="2393" y="915"/>
                  </a:lnTo>
                  <a:lnTo>
                    <a:pt x="2397" y="942"/>
                  </a:lnTo>
                  <a:lnTo>
                    <a:pt x="2401" y="968"/>
                  </a:lnTo>
                  <a:lnTo>
                    <a:pt x="2403" y="995"/>
                  </a:lnTo>
                  <a:lnTo>
                    <a:pt x="2405" y="1022"/>
                  </a:lnTo>
                  <a:lnTo>
                    <a:pt x="2406" y="1050"/>
                  </a:lnTo>
                  <a:lnTo>
                    <a:pt x="170" y="1050"/>
                  </a:lnTo>
                  <a:close/>
                </a:path>
              </a:pathLst>
            </a:custGeom>
            <a:grpFill/>
            <a:ln w="6350">
              <a:solidFill>
                <a:schemeClr val="bg1"/>
              </a:solidFill>
              <a:round/>
              <a:headEnd/>
              <a:tailEnd/>
            </a:ln>
          </p:spPr>
          <p:txBody>
            <a:bodyPr/>
            <a:lstStyle/>
            <a:p>
              <a:pPr defTabSz="685541"/>
              <a:endParaRPr lang="en-GB" sz="1050">
                <a:solidFill>
                  <a:srgbClr val="000000"/>
                </a:solidFill>
                <a:latin typeface="Arial"/>
              </a:endParaRPr>
            </a:p>
          </p:txBody>
        </p:sp>
        <p:sp>
          <p:nvSpPr>
            <p:cNvPr id="49" name="Freeform 99">
              <a:extLst>
                <a:ext uri="{FF2B5EF4-FFF2-40B4-BE49-F238E27FC236}">
                  <a16:creationId xmlns:a16="http://schemas.microsoft.com/office/drawing/2014/main" id="{FC9662AA-E1CB-C598-5A8A-BC46F76BA70A}"/>
                </a:ext>
              </a:extLst>
            </p:cNvPr>
            <p:cNvSpPr>
              <a:spLocks/>
            </p:cNvSpPr>
            <p:nvPr/>
          </p:nvSpPr>
          <p:spPr bwMode="auto">
            <a:xfrm>
              <a:off x="1052156" y="3581560"/>
              <a:ext cx="434975" cy="717548"/>
            </a:xfrm>
            <a:custGeom>
              <a:avLst/>
              <a:gdLst>
                <a:gd name="T0" fmla="*/ 2147483647 w 1918"/>
                <a:gd name="T1" fmla="*/ 2147483647 h 3165"/>
                <a:gd name="T2" fmla="*/ 2147483647 w 1918"/>
                <a:gd name="T3" fmla="*/ 2147483647 h 3165"/>
                <a:gd name="T4" fmla="*/ 2147483647 w 1918"/>
                <a:gd name="T5" fmla="*/ 2147483647 h 3165"/>
                <a:gd name="T6" fmla="*/ 2147483647 w 1918"/>
                <a:gd name="T7" fmla="*/ 2147483647 h 3165"/>
                <a:gd name="T8" fmla="*/ 2147483647 w 1918"/>
                <a:gd name="T9" fmla="*/ 2147483647 h 3165"/>
                <a:gd name="T10" fmla="*/ 2147483647 w 1918"/>
                <a:gd name="T11" fmla="*/ 2147483647 h 3165"/>
                <a:gd name="T12" fmla="*/ 2147483647 w 1918"/>
                <a:gd name="T13" fmla="*/ 2147483647 h 3165"/>
                <a:gd name="T14" fmla="*/ 2147483647 w 1918"/>
                <a:gd name="T15" fmla="*/ 2147483647 h 3165"/>
                <a:gd name="T16" fmla="*/ 2147483647 w 1918"/>
                <a:gd name="T17" fmla="*/ 2147483647 h 3165"/>
                <a:gd name="T18" fmla="*/ 2147483647 w 1918"/>
                <a:gd name="T19" fmla="*/ 2147483647 h 3165"/>
                <a:gd name="T20" fmla="*/ 1014748338 w 1918"/>
                <a:gd name="T21" fmla="*/ 990514783 h 3165"/>
                <a:gd name="T22" fmla="*/ 1201394748 w 1918"/>
                <a:gd name="T23" fmla="*/ 2147483647 h 3165"/>
                <a:gd name="T24" fmla="*/ 221619536 w 1918"/>
                <a:gd name="T25" fmla="*/ 2147483647 h 3165"/>
                <a:gd name="T26" fmla="*/ 2147483647 w 1918"/>
                <a:gd name="T27" fmla="*/ 0 h 3165"/>
                <a:gd name="T28" fmla="*/ 2147483647 w 1918"/>
                <a:gd name="T29" fmla="*/ 2147483647 h 3165"/>
                <a:gd name="T30" fmla="*/ 2147483647 w 1918"/>
                <a:gd name="T31" fmla="*/ 2147483647 h 3165"/>
                <a:gd name="T32" fmla="*/ 2147483647 w 1918"/>
                <a:gd name="T33" fmla="*/ 2147483647 h 3165"/>
                <a:gd name="T34" fmla="*/ 2147483647 w 1918"/>
                <a:gd name="T35" fmla="*/ 2147483647 h 3165"/>
                <a:gd name="T36" fmla="*/ 2147483647 w 1918"/>
                <a:gd name="T37" fmla="*/ 2147483647 h 3165"/>
                <a:gd name="T38" fmla="*/ 2147483647 w 1918"/>
                <a:gd name="T39" fmla="*/ 2147483647 h 3165"/>
                <a:gd name="T40" fmla="*/ 2147483647 w 1918"/>
                <a:gd name="T41" fmla="*/ 2147483647 h 3165"/>
                <a:gd name="T42" fmla="*/ 2147483647 w 1918"/>
                <a:gd name="T43" fmla="*/ 2147483647 h 3165"/>
                <a:gd name="T44" fmla="*/ 2147483647 w 1918"/>
                <a:gd name="T45" fmla="*/ 2147483647 h 3165"/>
                <a:gd name="T46" fmla="*/ 2147483647 w 1918"/>
                <a:gd name="T47" fmla="*/ 2147483647 h 3165"/>
                <a:gd name="T48" fmla="*/ 2147483647 w 1918"/>
                <a:gd name="T49" fmla="*/ 2147483647 h 3165"/>
                <a:gd name="T50" fmla="*/ 2147483647 w 1918"/>
                <a:gd name="T51" fmla="*/ 2147483647 h 3165"/>
                <a:gd name="T52" fmla="*/ 2147483647 w 1918"/>
                <a:gd name="T53" fmla="*/ 2147483647 h 3165"/>
                <a:gd name="T54" fmla="*/ 2147483647 w 1918"/>
                <a:gd name="T55" fmla="*/ 2147483647 h 3165"/>
                <a:gd name="T56" fmla="*/ 2147483647 w 1918"/>
                <a:gd name="T57" fmla="*/ 2147483647 h 3165"/>
                <a:gd name="T58" fmla="*/ 2147483647 w 1918"/>
                <a:gd name="T59" fmla="*/ 2147483647 h 3165"/>
                <a:gd name="T60" fmla="*/ 2147483647 w 1918"/>
                <a:gd name="T61" fmla="*/ 2147483647 h 3165"/>
                <a:gd name="T62" fmla="*/ 2147483647 w 1918"/>
                <a:gd name="T63" fmla="*/ 2147483647 h 3165"/>
                <a:gd name="T64" fmla="*/ 2147483647 w 1918"/>
                <a:gd name="T65" fmla="*/ 2147483647 h 3165"/>
                <a:gd name="T66" fmla="*/ 2147483647 w 1918"/>
                <a:gd name="T67" fmla="*/ 2147483647 h 3165"/>
                <a:gd name="T68" fmla="*/ 2147483647 w 1918"/>
                <a:gd name="T69" fmla="*/ 2147483647 h 31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8"/>
                <a:gd name="T106" fmla="*/ 0 h 3165"/>
                <a:gd name="T107" fmla="*/ 1918 w 1918"/>
                <a:gd name="T108" fmla="*/ 3165 h 31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8" h="3165">
                  <a:moveTo>
                    <a:pt x="1334" y="3165"/>
                  </a:moveTo>
                  <a:lnTo>
                    <a:pt x="1334" y="2206"/>
                  </a:lnTo>
                  <a:lnTo>
                    <a:pt x="1450" y="2119"/>
                  </a:lnTo>
                  <a:lnTo>
                    <a:pt x="1435" y="2041"/>
                  </a:lnTo>
                  <a:lnTo>
                    <a:pt x="1420" y="1960"/>
                  </a:lnTo>
                  <a:lnTo>
                    <a:pt x="1407" y="1879"/>
                  </a:lnTo>
                  <a:lnTo>
                    <a:pt x="1396" y="1795"/>
                  </a:lnTo>
                  <a:lnTo>
                    <a:pt x="1384" y="1709"/>
                  </a:lnTo>
                  <a:lnTo>
                    <a:pt x="1375" y="1622"/>
                  </a:lnTo>
                  <a:lnTo>
                    <a:pt x="1366" y="1531"/>
                  </a:lnTo>
                  <a:lnTo>
                    <a:pt x="1360" y="1439"/>
                  </a:lnTo>
                  <a:lnTo>
                    <a:pt x="1353" y="1346"/>
                  </a:lnTo>
                  <a:lnTo>
                    <a:pt x="1349" y="1251"/>
                  </a:lnTo>
                  <a:lnTo>
                    <a:pt x="1346" y="1152"/>
                  </a:lnTo>
                  <a:lnTo>
                    <a:pt x="1345" y="1053"/>
                  </a:lnTo>
                  <a:lnTo>
                    <a:pt x="1345" y="951"/>
                  </a:lnTo>
                  <a:lnTo>
                    <a:pt x="1347" y="847"/>
                  </a:lnTo>
                  <a:lnTo>
                    <a:pt x="1350" y="741"/>
                  </a:lnTo>
                  <a:lnTo>
                    <a:pt x="1355" y="633"/>
                  </a:lnTo>
                  <a:lnTo>
                    <a:pt x="1384" y="85"/>
                  </a:lnTo>
                  <a:lnTo>
                    <a:pt x="87" y="85"/>
                  </a:lnTo>
                  <a:lnTo>
                    <a:pt x="103" y="498"/>
                  </a:lnTo>
                  <a:lnTo>
                    <a:pt x="61" y="495"/>
                  </a:lnTo>
                  <a:lnTo>
                    <a:pt x="19" y="494"/>
                  </a:lnTo>
                  <a:lnTo>
                    <a:pt x="0" y="0"/>
                  </a:lnTo>
                  <a:lnTo>
                    <a:pt x="1473" y="0"/>
                  </a:lnTo>
                  <a:lnTo>
                    <a:pt x="1439" y="638"/>
                  </a:lnTo>
                  <a:lnTo>
                    <a:pt x="1436" y="713"/>
                  </a:lnTo>
                  <a:lnTo>
                    <a:pt x="1433" y="786"/>
                  </a:lnTo>
                  <a:lnTo>
                    <a:pt x="1431" y="859"/>
                  </a:lnTo>
                  <a:lnTo>
                    <a:pt x="1430" y="931"/>
                  </a:lnTo>
                  <a:lnTo>
                    <a:pt x="1430" y="1001"/>
                  </a:lnTo>
                  <a:lnTo>
                    <a:pt x="1430" y="1071"/>
                  </a:lnTo>
                  <a:lnTo>
                    <a:pt x="1431" y="1140"/>
                  </a:lnTo>
                  <a:lnTo>
                    <a:pt x="1433" y="1207"/>
                  </a:lnTo>
                  <a:lnTo>
                    <a:pt x="1435" y="1274"/>
                  </a:lnTo>
                  <a:lnTo>
                    <a:pt x="1438" y="1340"/>
                  </a:lnTo>
                  <a:lnTo>
                    <a:pt x="1442" y="1404"/>
                  </a:lnTo>
                  <a:lnTo>
                    <a:pt x="1447" y="1468"/>
                  </a:lnTo>
                  <a:lnTo>
                    <a:pt x="1452" y="1530"/>
                  </a:lnTo>
                  <a:lnTo>
                    <a:pt x="1457" y="1593"/>
                  </a:lnTo>
                  <a:lnTo>
                    <a:pt x="1464" y="1653"/>
                  </a:lnTo>
                  <a:lnTo>
                    <a:pt x="1471" y="1714"/>
                  </a:lnTo>
                  <a:lnTo>
                    <a:pt x="1478" y="1772"/>
                  </a:lnTo>
                  <a:lnTo>
                    <a:pt x="1486" y="1830"/>
                  </a:lnTo>
                  <a:lnTo>
                    <a:pt x="1494" y="1887"/>
                  </a:lnTo>
                  <a:lnTo>
                    <a:pt x="1504" y="1943"/>
                  </a:lnTo>
                  <a:lnTo>
                    <a:pt x="1513" y="1999"/>
                  </a:lnTo>
                  <a:lnTo>
                    <a:pt x="1523" y="2053"/>
                  </a:lnTo>
                  <a:lnTo>
                    <a:pt x="1534" y="2106"/>
                  </a:lnTo>
                  <a:lnTo>
                    <a:pt x="1545" y="2158"/>
                  </a:lnTo>
                  <a:lnTo>
                    <a:pt x="1569" y="2260"/>
                  </a:lnTo>
                  <a:lnTo>
                    <a:pt x="1594" y="2359"/>
                  </a:lnTo>
                  <a:lnTo>
                    <a:pt x="1620" y="2453"/>
                  </a:lnTo>
                  <a:lnTo>
                    <a:pt x="1648" y="2544"/>
                  </a:lnTo>
                  <a:lnTo>
                    <a:pt x="1672" y="2612"/>
                  </a:lnTo>
                  <a:lnTo>
                    <a:pt x="1697" y="2677"/>
                  </a:lnTo>
                  <a:lnTo>
                    <a:pt x="1721" y="2741"/>
                  </a:lnTo>
                  <a:lnTo>
                    <a:pt x="1746" y="2803"/>
                  </a:lnTo>
                  <a:lnTo>
                    <a:pt x="1773" y="2864"/>
                  </a:lnTo>
                  <a:lnTo>
                    <a:pt x="1799" y="2925"/>
                  </a:lnTo>
                  <a:lnTo>
                    <a:pt x="1853" y="3046"/>
                  </a:lnTo>
                  <a:lnTo>
                    <a:pt x="1886" y="3106"/>
                  </a:lnTo>
                  <a:lnTo>
                    <a:pt x="1918" y="3165"/>
                  </a:lnTo>
                  <a:lnTo>
                    <a:pt x="1334" y="3165"/>
                  </a:lnTo>
                  <a:close/>
                </a:path>
              </a:pathLst>
            </a:custGeom>
            <a:grpFill/>
            <a:ln w="6350">
              <a:solidFill>
                <a:schemeClr val="bg1"/>
              </a:solidFill>
              <a:round/>
              <a:headEnd/>
              <a:tailEnd/>
            </a:ln>
          </p:spPr>
          <p:txBody>
            <a:bodyPr/>
            <a:lstStyle/>
            <a:p>
              <a:pPr defTabSz="685541"/>
              <a:endParaRPr lang="en-GB" sz="1050">
                <a:solidFill>
                  <a:srgbClr val="000000"/>
                </a:solidFill>
                <a:latin typeface="Arial"/>
              </a:endParaRPr>
            </a:p>
          </p:txBody>
        </p:sp>
        <p:sp>
          <p:nvSpPr>
            <p:cNvPr id="50" name="Rectangle 100">
              <a:extLst>
                <a:ext uri="{FF2B5EF4-FFF2-40B4-BE49-F238E27FC236}">
                  <a16:creationId xmlns:a16="http://schemas.microsoft.com/office/drawing/2014/main" id="{3DFFF2AA-FCAC-ACE4-1FE8-16A0E1CD721E}"/>
                </a:ext>
              </a:extLst>
            </p:cNvPr>
            <p:cNvSpPr>
              <a:spLocks noChangeArrowheads="1"/>
            </p:cNvSpPr>
            <p:nvPr/>
          </p:nvSpPr>
          <p:spPr bwMode="auto">
            <a:xfrm>
              <a:off x="593725" y="4318000"/>
              <a:ext cx="796925" cy="19050"/>
            </a:xfrm>
            <a:prstGeom prst="rect">
              <a:avLst/>
            </a:prstGeom>
            <a:grpFill/>
            <a:ln w="6350">
              <a:solidFill>
                <a:schemeClr val="bg1"/>
              </a:solidFill>
              <a:miter lim="800000"/>
              <a:headEnd/>
              <a:tailEnd/>
            </a:ln>
          </p:spPr>
          <p:txBody>
            <a:bodyPr/>
            <a:lstStyle/>
            <a:p>
              <a:pPr defTabSz="685541"/>
              <a:endParaRPr lang="en-GB" sz="1050">
                <a:solidFill>
                  <a:srgbClr val="000000"/>
                </a:solidFill>
                <a:latin typeface="Arial"/>
              </a:endParaRPr>
            </a:p>
          </p:txBody>
        </p:sp>
        <p:sp>
          <p:nvSpPr>
            <p:cNvPr id="51" name="Freeform 101">
              <a:extLst>
                <a:ext uri="{FF2B5EF4-FFF2-40B4-BE49-F238E27FC236}">
                  <a16:creationId xmlns:a16="http://schemas.microsoft.com/office/drawing/2014/main" id="{70A9E857-6E90-9515-6EF0-DB8F0B8D06E0}"/>
                </a:ext>
              </a:extLst>
            </p:cNvPr>
            <p:cNvSpPr>
              <a:spLocks/>
            </p:cNvSpPr>
            <p:nvPr/>
          </p:nvSpPr>
          <p:spPr bwMode="auto">
            <a:xfrm>
              <a:off x="965200" y="4008438"/>
              <a:ext cx="122238" cy="125413"/>
            </a:xfrm>
            <a:custGeom>
              <a:avLst/>
              <a:gdLst>
                <a:gd name="T0" fmla="*/ 0 w 534"/>
                <a:gd name="T1" fmla="*/ 2147483647 h 553"/>
                <a:gd name="T2" fmla="*/ 2147483647 w 534"/>
                <a:gd name="T3" fmla="*/ 0 h 553"/>
                <a:gd name="T4" fmla="*/ 2147483647 w 534"/>
                <a:gd name="T5" fmla="*/ 0 h 553"/>
                <a:gd name="T6" fmla="*/ 2147483647 w 534"/>
                <a:gd name="T7" fmla="*/ 128323353 h 553"/>
                <a:gd name="T8" fmla="*/ 2147483647 w 534"/>
                <a:gd name="T9" fmla="*/ 244971509 h 553"/>
                <a:gd name="T10" fmla="*/ 2147483647 w 534"/>
                <a:gd name="T11" fmla="*/ 384918294 h 553"/>
                <a:gd name="T12" fmla="*/ 2147483647 w 534"/>
                <a:gd name="T13" fmla="*/ 536540390 h 553"/>
                <a:gd name="T14" fmla="*/ 2147483647 w 534"/>
                <a:gd name="T15" fmla="*/ 676538429 h 553"/>
                <a:gd name="T16" fmla="*/ 2147483647 w 534"/>
                <a:gd name="T17" fmla="*/ 828160184 h 553"/>
                <a:gd name="T18" fmla="*/ 2147483647 w 534"/>
                <a:gd name="T19" fmla="*/ 991457590 h 553"/>
                <a:gd name="T20" fmla="*/ 2147483647 w 534"/>
                <a:gd name="T21" fmla="*/ 1166429739 h 553"/>
                <a:gd name="T22" fmla="*/ 2147483647 w 534"/>
                <a:gd name="T23" fmla="*/ 1329726918 h 553"/>
                <a:gd name="T24" fmla="*/ 2147483647 w 534"/>
                <a:gd name="T25" fmla="*/ 1504647359 h 553"/>
                <a:gd name="T26" fmla="*/ 2147483647 w 534"/>
                <a:gd name="T27" fmla="*/ 1679619508 h 553"/>
                <a:gd name="T28" fmla="*/ 2147483647 w 534"/>
                <a:gd name="T29" fmla="*/ 1866266627 h 553"/>
                <a:gd name="T30" fmla="*/ 2147483647 w 534"/>
                <a:gd name="T31" fmla="*/ 2064538370 h 553"/>
                <a:gd name="T32" fmla="*/ 2147483647 w 534"/>
                <a:gd name="T33" fmla="*/ 2147483647 h 553"/>
                <a:gd name="T34" fmla="*/ 2147483647 w 534"/>
                <a:gd name="T35" fmla="*/ 2147483647 h 553"/>
                <a:gd name="T36" fmla="*/ 2147483647 w 534"/>
                <a:gd name="T37" fmla="*/ 2147483647 h 553"/>
                <a:gd name="T38" fmla="*/ 2147483647 w 534"/>
                <a:gd name="T39" fmla="*/ 2147483647 h 553"/>
                <a:gd name="T40" fmla="*/ 2147483647 w 534"/>
                <a:gd name="T41" fmla="*/ 2147483647 h 553"/>
                <a:gd name="T42" fmla="*/ 2147483647 w 534"/>
                <a:gd name="T43" fmla="*/ 2147483647 h 553"/>
                <a:gd name="T44" fmla="*/ 2147483647 w 534"/>
                <a:gd name="T45" fmla="*/ 2147483647 h 553"/>
                <a:gd name="T46" fmla="*/ 2147483647 w 534"/>
                <a:gd name="T47" fmla="*/ 2147483647 h 553"/>
                <a:gd name="T48" fmla="*/ 2147483647 w 534"/>
                <a:gd name="T49" fmla="*/ 2147483647 h 553"/>
                <a:gd name="T50" fmla="*/ 2147483647 w 534"/>
                <a:gd name="T51" fmla="*/ 2147483647 h 553"/>
                <a:gd name="T52" fmla="*/ 2147483647 w 534"/>
                <a:gd name="T53" fmla="*/ 2147483647 h 553"/>
                <a:gd name="T54" fmla="*/ 2147483647 w 534"/>
                <a:gd name="T55" fmla="*/ 2147483647 h 553"/>
                <a:gd name="T56" fmla="*/ 2147483647 w 534"/>
                <a:gd name="T57" fmla="*/ 2147483647 h 553"/>
                <a:gd name="T58" fmla="*/ 2147483647 w 534"/>
                <a:gd name="T59" fmla="*/ 2147483647 h 553"/>
                <a:gd name="T60" fmla="*/ 2147483647 w 534"/>
                <a:gd name="T61" fmla="*/ 2147483647 h 553"/>
                <a:gd name="T62" fmla="*/ 2147483647 w 534"/>
                <a:gd name="T63" fmla="*/ 2147483647 h 553"/>
                <a:gd name="T64" fmla="*/ 2147483647 w 534"/>
                <a:gd name="T65" fmla="*/ 2147483647 h 553"/>
                <a:gd name="T66" fmla="*/ 2147483647 w 534"/>
                <a:gd name="T67" fmla="*/ 2147483647 h 553"/>
                <a:gd name="T68" fmla="*/ 2147483647 w 534"/>
                <a:gd name="T69" fmla="*/ 2147483647 h 553"/>
                <a:gd name="T70" fmla="*/ 2147483647 w 534"/>
                <a:gd name="T71" fmla="*/ 2147483647 h 553"/>
                <a:gd name="T72" fmla="*/ 1199484320 w 534"/>
                <a:gd name="T73" fmla="*/ 2147483647 h 553"/>
                <a:gd name="T74" fmla="*/ 1199484320 w 534"/>
                <a:gd name="T75" fmla="*/ 2147483647 h 553"/>
                <a:gd name="T76" fmla="*/ 1199484320 w 534"/>
                <a:gd name="T77" fmla="*/ 2147483647 h 553"/>
                <a:gd name="T78" fmla="*/ 1199484320 w 534"/>
                <a:gd name="T79" fmla="*/ 2147483647 h 553"/>
                <a:gd name="T80" fmla="*/ 1163485932 w 534"/>
                <a:gd name="T81" fmla="*/ 2147483647 h 553"/>
                <a:gd name="T82" fmla="*/ 1139486091 w 534"/>
                <a:gd name="T83" fmla="*/ 2147483647 h 553"/>
                <a:gd name="T84" fmla="*/ 1103539895 w 534"/>
                <a:gd name="T85" fmla="*/ 2147483647 h 553"/>
                <a:gd name="T86" fmla="*/ 1055542045 w 534"/>
                <a:gd name="T87" fmla="*/ 2147483647 h 553"/>
                <a:gd name="T88" fmla="*/ 1007543279 w 534"/>
                <a:gd name="T89" fmla="*/ 2147483647 h 553"/>
                <a:gd name="T90" fmla="*/ 935598923 w 534"/>
                <a:gd name="T91" fmla="*/ 2147483647 h 553"/>
                <a:gd name="T92" fmla="*/ 863653881 w 534"/>
                <a:gd name="T93" fmla="*/ 2147483647 h 553"/>
                <a:gd name="T94" fmla="*/ 779656727 w 534"/>
                <a:gd name="T95" fmla="*/ 2147483647 h 553"/>
                <a:gd name="T96" fmla="*/ 683712760 w 534"/>
                <a:gd name="T97" fmla="*/ 2147483647 h 553"/>
                <a:gd name="T98" fmla="*/ 599768256 w 534"/>
                <a:gd name="T99" fmla="*/ 2147483647 h 553"/>
                <a:gd name="T100" fmla="*/ 479772829 w 534"/>
                <a:gd name="T101" fmla="*/ 2147483647 h 553"/>
                <a:gd name="T102" fmla="*/ 371829170 w 534"/>
                <a:gd name="T103" fmla="*/ 2147483647 h 553"/>
                <a:gd name="T104" fmla="*/ 251886049 w 534"/>
                <a:gd name="T105" fmla="*/ 2147483647 h 553"/>
                <a:gd name="T106" fmla="*/ 131942870 w 534"/>
                <a:gd name="T107" fmla="*/ 2147483647 h 553"/>
                <a:gd name="T108" fmla="*/ 0 w 534"/>
                <a:gd name="T109" fmla="*/ 2147483647 h 553"/>
                <a:gd name="T110" fmla="*/ 0 w 534"/>
                <a:gd name="T111" fmla="*/ 2147483647 h 5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4"/>
                <a:gd name="T169" fmla="*/ 0 h 553"/>
                <a:gd name="T170" fmla="*/ 534 w 534"/>
                <a:gd name="T171" fmla="*/ 553 h 5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4" h="553">
                  <a:moveTo>
                    <a:pt x="0" y="376"/>
                  </a:moveTo>
                  <a:lnTo>
                    <a:pt x="217" y="0"/>
                  </a:lnTo>
                  <a:lnTo>
                    <a:pt x="234" y="11"/>
                  </a:lnTo>
                  <a:lnTo>
                    <a:pt x="251" y="21"/>
                  </a:lnTo>
                  <a:lnTo>
                    <a:pt x="268" y="33"/>
                  </a:lnTo>
                  <a:lnTo>
                    <a:pt x="285" y="46"/>
                  </a:lnTo>
                  <a:lnTo>
                    <a:pt x="301" y="58"/>
                  </a:lnTo>
                  <a:lnTo>
                    <a:pt x="317" y="71"/>
                  </a:lnTo>
                  <a:lnTo>
                    <a:pt x="332" y="85"/>
                  </a:lnTo>
                  <a:lnTo>
                    <a:pt x="346" y="100"/>
                  </a:lnTo>
                  <a:lnTo>
                    <a:pt x="360" y="114"/>
                  </a:lnTo>
                  <a:lnTo>
                    <a:pt x="374" y="129"/>
                  </a:lnTo>
                  <a:lnTo>
                    <a:pt x="388" y="144"/>
                  </a:lnTo>
                  <a:lnTo>
                    <a:pt x="400" y="160"/>
                  </a:lnTo>
                  <a:lnTo>
                    <a:pt x="413" y="177"/>
                  </a:lnTo>
                  <a:lnTo>
                    <a:pt x="425" y="194"/>
                  </a:lnTo>
                  <a:lnTo>
                    <a:pt x="435" y="211"/>
                  </a:lnTo>
                  <a:lnTo>
                    <a:pt x="446" y="228"/>
                  </a:lnTo>
                  <a:lnTo>
                    <a:pt x="457" y="246"/>
                  </a:lnTo>
                  <a:lnTo>
                    <a:pt x="466" y="265"/>
                  </a:lnTo>
                  <a:lnTo>
                    <a:pt x="475" y="283"/>
                  </a:lnTo>
                  <a:lnTo>
                    <a:pt x="483" y="302"/>
                  </a:lnTo>
                  <a:lnTo>
                    <a:pt x="491" y="321"/>
                  </a:lnTo>
                  <a:lnTo>
                    <a:pt x="499" y="341"/>
                  </a:lnTo>
                  <a:lnTo>
                    <a:pt x="505" y="360"/>
                  </a:lnTo>
                  <a:lnTo>
                    <a:pt x="511" y="380"/>
                  </a:lnTo>
                  <a:lnTo>
                    <a:pt x="516" y="400"/>
                  </a:lnTo>
                  <a:lnTo>
                    <a:pt x="521" y="422"/>
                  </a:lnTo>
                  <a:lnTo>
                    <a:pt x="524" y="443"/>
                  </a:lnTo>
                  <a:lnTo>
                    <a:pt x="528" y="464"/>
                  </a:lnTo>
                  <a:lnTo>
                    <a:pt x="531" y="485"/>
                  </a:lnTo>
                  <a:lnTo>
                    <a:pt x="533" y="506"/>
                  </a:lnTo>
                  <a:lnTo>
                    <a:pt x="534" y="529"/>
                  </a:lnTo>
                  <a:lnTo>
                    <a:pt x="534" y="550"/>
                  </a:lnTo>
                  <a:lnTo>
                    <a:pt x="534" y="553"/>
                  </a:lnTo>
                  <a:lnTo>
                    <a:pt x="100" y="553"/>
                  </a:lnTo>
                  <a:lnTo>
                    <a:pt x="100" y="550"/>
                  </a:lnTo>
                  <a:lnTo>
                    <a:pt x="100" y="536"/>
                  </a:lnTo>
                  <a:lnTo>
                    <a:pt x="97" y="522"/>
                  </a:lnTo>
                  <a:lnTo>
                    <a:pt x="95" y="509"/>
                  </a:lnTo>
                  <a:lnTo>
                    <a:pt x="92" y="497"/>
                  </a:lnTo>
                  <a:lnTo>
                    <a:pt x="88" y="484"/>
                  </a:lnTo>
                  <a:lnTo>
                    <a:pt x="84" y="471"/>
                  </a:lnTo>
                  <a:lnTo>
                    <a:pt x="78" y="460"/>
                  </a:lnTo>
                  <a:lnTo>
                    <a:pt x="72" y="448"/>
                  </a:lnTo>
                  <a:lnTo>
                    <a:pt x="65" y="437"/>
                  </a:lnTo>
                  <a:lnTo>
                    <a:pt x="57" y="427"/>
                  </a:lnTo>
                  <a:lnTo>
                    <a:pt x="50" y="417"/>
                  </a:lnTo>
                  <a:lnTo>
                    <a:pt x="40" y="408"/>
                  </a:lnTo>
                  <a:lnTo>
                    <a:pt x="31" y="398"/>
                  </a:lnTo>
                  <a:lnTo>
                    <a:pt x="21" y="391"/>
                  </a:lnTo>
                  <a:lnTo>
                    <a:pt x="11" y="383"/>
                  </a:lnTo>
                  <a:lnTo>
                    <a:pt x="0" y="376"/>
                  </a:lnTo>
                  <a:close/>
                </a:path>
              </a:pathLst>
            </a:custGeom>
            <a:grpFill/>
            <a:ln w="6350">
              <a:solidFill>
                <a:schemeClr val="bg1"/>
              </a:solidFill>
              <a:round/>
              <a:headEnd/>
              <a:tailEnd/>
            </a:ln>
          </p:spPr>
          <p:txBody>
            <a:bodyPr/>
            <a:lstStyle/>
            <a:p>
              <a:pPr defTabSz="685541"/>
              <a:endParaRPr lang="en-GB" sz="1050">
                <a:solidFill>
                  <a:srgbClr val="000000"/>
                </a:solidFill>
                <a:latin typeface="Arial"/>
              </a:endParaRPr>
            </a:p>
          </p:txBody>
        </p:sp>
        <p:sp>
          <p:nvSpPr>
            <p:cNvPr id="52" name="Freeform 102">
              <a:extLst>
                <a:ext uri="{FF2B5EF4-FFF2-40B4-BE49-F238E27FC236}">
                  <a16:creationId xmlns:a16="http://schemas.microsoft.com/office/drawing/2014/main" id="{D4672116-2F2F-E918-E0B0-BF1589AEAED3}"/>
                </a:ext>
              </a:extLst>
            </p:cNvPr>
            <p:cNvSpPr>
              <a:spLocks/>
            </p:cNvSpPr>
            <p:nvPr/>
          </p:nvSpPr>
          <p:spPr bwMode="auto">
            <a:xfrm>
              <a:off x="798513" y="4008438"/>
              <a:ext cx="120650" cy="125413"/>
            </a:xfrm>
            <a:custGeom>
              <a:avLst/>
              <a:gdLst>
                <a:gd name="T0" fmla="*/ 2147483647 w 532"/>
                <a:gd name="T1" fmla="*/ 2147483647 h 553"/>
                <a:gd name="T2" fmla="*/ 0 w 532"/>
                <a:gd name="T3" fmla="*/ 2147483647 h 553"/>
                <a:gd name="T4" fmla="*/ 0 w 532"/>
                <a:gd name="T5" fmla="*/ 2147483647 h 553"/>
                <a:gd name="T6" fmla="*/ 0 w 532"/>
                <a:gd name="T7" fmla="*/ 2147483647 h 553"/>
                <a:gd name="T8" fmla="*/ 0 w 532"/>
                <a:gd name="T9" fmla="*/ 2147483647 h 553"/>
                <a:gd name="T10" fmla="*/ 11674927 w 532"/>
                <a:gd name="T11" fmla="*/ 2147483647 h 553"/>
                <a:gd name="T12" fmla="*/ 34973530 w 532"/>
                <a:gd name="T13" fmla="*/ 2147483647 h 553"/>
                <a:gd name="T14" fmla="*/ 58323603 w 532"/>
                <a:gd name="T15" fmla="*/ 2147483647 h 553"/>
                <a:gd name="T16" fmla="*/ 93297134 w 532"/>
                <a:gd name="T17" fmla="*/ 2147483647 h 553"/>
                <a:gd name="T18" fmla="*/ 139945828 w 532"/>
                <a:gd name="T19" fmla="*/ 2147483647 h 553"/>
                <a:gd name="T20" fmla="*/ 198269417 w 532"/>
                <a:gd name="T21" fmla="*/ 2147483647 h 553"/>
                <a:gd name="T22" fmla="*/ 256593063 w 532"/>
                <a:gd name="T23" fmla="*/ 2147483647 h 553"/>
                <a:gd name="T24" fmla="*/ 326591576 w 532"/>
                <a:gd name="T25" fmla="*/ 2147483647 h 553"/>
                <a:gd name="T26" fmla="*/ 408213758 w 532"/>
                <a:gd name="T27" fmla="*/ 2147483647 h 553"/>
                <a:gd name="T28" fmla="*/ 489887534 w 532"/>
                <a:gd name="T29" fmla="*/ 2147483647 h 553"/>
                <a:gd name="T30" fmla="*/ 571509490 w 532"/>
                <a:gd name="T31" fmla="*/ 2147483647 h 553"/>
                <a:gd name="T32" fmla="*/ 676532998 w 532"/>
                <a:gd name="T33" fmla="*/ 2147483647 h 553"/>
                <a:gd name="T34" fmla="*/ 769830331 w 532"/>
                <a:gd name="T35" fmla="*/ 2147483647 h 553"/>
                <a:gd name="T36" fmla="*/ 898101179 w 532"/>
                <a:gd name="T37" fmla="*/ 2147483647 h 553"/>
                <a:gd name="T38" fmla="*/ 1003124915 w 532"/>
                <a:gd name="T39" fmla="*/ 2147483647 h 553"/>
                <a:gd name="T40" fmla="*/ 1131395763 w 532"/>
                <a:gd name="T41" fmla="*/ 2147483647 h 553"/>
                <a:gd name="T42" fmla="*/ 1271392334 w 532"/>
                <a:gd name="T43" fmla="*/ 2147483647 h 553"/>
                <a:gd name="T44" fmla="*/ 1399663183 w 532"/>
                <a:gd name="T45" fmla="*/ 2064538370 h 553"/>
                <a:gd name="T46" fmla="*/ 1539660661 w 532"/>
                <a:gd name="T47" fmla="*/ 1877942504 h 553"/>
                <a:gd name="T48" fmla="*/ 1691281356 w 532"/>
                <a:gd name="T49" fmla="*/ 1691294478 h 553"/>
                <a:gd name="T50" fmla="*/ 1854576974 w 532"/>
                <a:gd name="T51" fmla="*/ 1504647359 h 553"/>
                <a:gd name="T52" fmla="*/ 2006197215 w 532"/>
                <a:gd name="T53" fmla="*/ 1329726918 h 553"/>
                <a:gd name="T54" fmla="*/ 2147483647 w 532"/>
                <a:gd name="T55" fmla="*/ 1166429739 h 553"/>
                <a:gd name="T56" fmla="*/ 2147483647 w 532"/>
                <a:gd name="T57" fmla="*/ 1003132560 h 553"/>
                <a:gd name="T58" fmla="*/ 2147483647 w 532"/>
                <a:gd name="T59" fmla="*/ 839835608 h 553"/>
                <a:gd name="T60" fmla="*/ 2147483647 w 532"/>
                <a:gd name="T61" fmla="*/ 676538429 h 553"/>
                <a:gd name="T62" fmla="*/ 2147483647 w 532"/>
                <a:gd name="T63" fmla="*/ 536540390 h 553"/>
                <a:gd name="T64" fmla="*/ 2147483647 w 532"/>
                <a:gd name="T65" fmla="*/ 396593264 h 553"/>
                <a:gd name="T66" fmla="*/ 2147483647 w 532"/>
                <a:gd name="T67" fmla="*/ 256594998 h 553"/>
                <a:gd name="T68" fmla="*/ 2147483647 w 532"/>
                <a:gd name="T69" fmla="*/ 128323353 h 553"/>
                <a:gd name="T70" fmla="*/ 2147483647 w 532"/>
                <a:gd name="T71" fmla="*/ 0 h 553"/>
                <a:gd name="T72" fmla="*/ 2147483647 w 532"/>
                <a:gd name="T73" fmla="*/ 2147483647 h 553"/>
                <a:gd name="T74" fmla="*/ 2147483647 w 532"/>
                <a:gd name="T75" fmla="*/ 2147483647 h 553"/>
                <a:gd name="T76" fmla="*/ 2147483647 w 532"/>
                <a:gd name="T77" fmla="*/ 2147483647 h 553"/>
                <a:gd name="T78" fmla="*/ 2147483647 w 532"/>
                <a:gd name="T79" fmla="*/ 2147483647 h 553"/>
                <a:gd name="T80" fmla="*/ 2147483647 w 532"/>
                <a:gd name="T81" fmla="*/ 2147483647 h 553"/>
                <a:gd name="T82" fmla="*/ 2147483647 w 532"/>
                <a:gd name="T83" fmla="*/ 2147483647 h 553"/>
                <a:gd name="T84" fmla="*/ 2147483647 w 532"/>
                <a:gd name="T85" fmla="*/ 2147483647 h 553"/>
                <a:gd name="T86" fmla="*/ 2147483647 w 532"/>
                <a:gd name="T87" fmla="*/ 2147483647 h 553"/>
                <a:gd name="T88" fmla="*/ 2147483647 w 532"/>
                <a:gd name="T89" fmla="*/ 2147483647 h 553"/>
                <a:gd name="T90" fmla="*/ 2147483647 w 532"/>
                <a:gd name="T91" fmla="*/ 2147483647 h 553"/>
                <a:gd name="T92" fmla="*/ 2147483647 w 532"/>
                <a:gd name="T93" fmla="*/ 2147483647 h 553"/>
                <a:gd name="T94" fmla="*/ 2147483647 w 532"/>
                <a:gd name="T95" fmla="*/ 2147483647 h 553"/>
                <a:gd name="T96" fmla="*/ 2147483647 w 532"/>
                <a:gd name="T97" fmla="*/ 2147483647 h 553"/>
                <a:gd name="T98" fmla="*/ 2147483647 w 532"/>
                <a:gd name="T99" fmla="*/ 2147483647 h 553"/>
                <a:gd name="T100" fmla="*/ 2147483647 w 532"/>
                <a:gd name="T101" fmla="*/ 2147483647 h 553"/>
                <a:gd name="T102" fmla="*/ 2147483647 w 532"/>
                <a:gd name="T103" fmla="*/ 2147483647 h 553"/>
                <a:gd name="T104" fmla="*/ 2147483647 w 532"/>
                <a:gd name="T105" fmla="*/ 2147483647 h 553"/>
                <a:gd name="T106" fmla="*/ 2147483647 w 532"/>
                <a:gd name="T107" fmla="*/ 2147483647 h 553"/>
                <a:gd name="T108" fmla="*/ 2147483647 w 532"/>
                <a:gd name="T109" fmla="*/ 2147483647 h 5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2"/>
                <a:gd name="T166" fmla="*/ 0 h 553"/>
                <a:gd name="T167" fmla="*/ 532 w 532"/>
                <a:gd name="T168" fmla="*/ 553 h 5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2" h="553">
                  <a:moveTo>
                    <a:pt x="434" y="553"/>
                  </a:moveTo>
                  <a:lnTo>
                    <a:pt x="0" y="553"/>
                  </a:lnTo>
                  <a:lnTo>
                    <a:pt x="0" y="550"/>
                  </a:lnTo>
                  <a:lnTo>
                    <a:pt x="0" y="529"/>
                  </a:lnTo>
                  <a:lnTo>
                    <a:pt x="1" y="506"/>
                  </a:lnTo>
                  <a:lnTo>
                    <a:pt x="3" y="485"/>
                  </a:lnTo>
                  <a:lnTo>
                    <a:pt x="5" y="464"/>
                  </a:lnTo>
                  <a:lnTo>
                    <a:pt x="8" y="443"/>
                  </a:lnTo>
                  <a:lnTo>
                    <a:pt x="12" y="422"/>
                  </a:lnTo>
                  <a:lnTo>
                    <a:pt x="17" y="401"/>
                  </a:lnTo>
                  <a:lnTo>
                    <a:pt x="22" y="380"/>
                  </a:lnTo>
                  <a:lnTo>
                    <a:pt x="28" y="360"/>
                  </a:lnTo>
                  <a:lnTo>
                    <a:pt x="35" y="341"/>
                  </a:lnTo>
                  <a:lnTo>
                    <a:pt x="42" y="321"/>
                  </a:lnTo>
                  <a:lnTo>
                    <a:pt x="49" y="302"/>
                  </a:lnTo>
                  <a:lnTo>
                    <a:pt x="58" y="283"/>
                  </a:lnTo>
                  <a:lnTo>
                    <a:pt x="66" y="265"/>
                  </a:lnTo>
                  <a:lnTo>
                    <a:pt x="77" y="247"/>
                  </a:lnTo>
                  <a:lnTo>
                    <a:pt x="86" y="229"/>
                  </a:lnTo>
                  <a:lnTo>
                    <a:pt x="97" y="211"/>
                  </a:lnTo>
                  <a:lnTo>
                    <a:pt x="109" y="194"/>
                  </a:lnTo>
                  <a:lnTo>
                    <a:pt x="120" y="177"/>
                  </a:lnTo>
                  <a:lnTo>
                    <a:pt x="132" y="161"/>
                  </a:lnTo>
                  <a:lnTo>
                    <a:pt x="145" y="145"/>
                  </a:lnTo>
                  <a:lnTo>
                    <a:pt x="159" y="129"/>
                  </a:lnTo>
                  <a:lnTo>
                    <a:pt x="172" y="114"/>
                  </a:lnTo>
                  <a:lnTo>
                    <a:pt x="186" y="100"/>
                  </a:lnTo>
                  <a:lnTo>
                    <a:pt x="201" y="86"/>
                  </a:lnTo>
                  <a:lnTo>
                    <a:pt x="216" y="72"/>
                  </a:lnTo>
                  <a:lnTo>
                    <a:pt x="232" y="58"/>
                  </a:lnTo>
                  <a:lnTo>
                    <a:pt x="247" y="46"/>
                  </a:lnTo>
                  <a:lnTo>
                    <a:pt x="264" y="34"/>
                  </a:lnTo>
                  <a:lnTo>
                    <a:pt x="281" y="22"/>
                  </a:lnTo>
                  <a:lnTo>
                    <a:pt x="298" y="11"/>
                  </a:lnTo>
                  <a:lnTo>
                    <a:pt x="315" y="0"/>
                  </a:lnTo>
                  <a:lnTo>
                    <a:pt x="532" y="376"/>
                  </a:lnTo>
                  <a:lnTo>
                    <a:pt x="522" y="383"/>
                  </a:lnTo>
                  <a:lnTo>
                    <a:pt x="511" y="391"/>
                  </a:lnTo>
                  <a:lnTo>
                    <a:pt x="502" y="399"/>
                  </a:lnTo>
                  <a:lnTo>
                    <a:pt x="492" y="408"/>
                  </a:lnTo>
                  <a:lnTo>
                    <a:pt x="484" y="417"/>
                  </a:lnTo>
                  <a:lnTo>
                    <a:pt x="475" y="427"/>
                  </a:lnTo>
                  <a:lnTo>
                    <a:pt x="468" y="437"/>
                  </a:lnTo>
                  <a:lnTo>
                    <a:pt x="460" y="449"/>
                  </a:lnTo>
                  <a:lnTo>
                    <a:pt x="455" y="460"/>
                  </a:lnTo>
                  <a:lnTo>
                    <a:pt x="450" y="472"/>
                  </a:lnTo>
                  <a:lnTo>
                    <a:pt x="445" y="484"/>
                  </a:lnTo>
                  <a:lnTo>
                    <a:pt x="440" y="497"/>
                  </a:lnTo>
                  <a:lnTo>
                    <a:pt x="438" y="509"/>
                  </a:lnTo>
                  <a:lnTo>
                    <a:pt x="435" y="523"/>
                  </a:lnTo>
                  <a:lnTo>
                    <a:pt x="434" y="536"/>
                  </a:lnTo>
                  <a:lnTo>
                    <a:pt x="434" y="550"/>
                  </a:lnTo>
                  <a:lnTo>
                    <a:pt x="434" y="553"/>
                  </a:lnTo>
                  <a:close/>
                </a:path>
              </a:pathLst>
            </a:custGeom>
            <a:grpFill/>
            <a:ln w="6350">
              <a:solidFill>
                <a:schemeClr val="bg1"/>
              </a:solidFill>
              <a:round/>
              <a:headEnd/>
              <a:tailEnd/>
            </a:ln>
          </p:spPr>
          <p:txBody>
            <a:bodyPr/>
            <a:lstStyle/>
            <a:p>
              <a:pPr defTabSz="685541"/>
              <a:endParaRPr lang="en-GB" sz="1050">
                <a:solidFill>
                  <a:srgbClr val="000000"/>
                </a:solidFill>
                <a:latin typeface="Arial"/>
              </a:endParaRPr>
            </a:p>
          </p:txBody>
        </p:sp>
        <p:sp>
          <p:nvSpPr>
            <p:cNvPr id="53" name="Freeform 103">
              <a:extLst>
                <a:ext uri="{FF2B5EF4-FFF2-40B4-BE49-F238E27FC236}">
                  <a16:creationId xmlns:a16="http://schemas.microsoft.com/office/drawing/2014/main" id="{701CF5CB-E7AB-5709-7BB7-E48B539A2CC4}"/>
                </a:ext>
              </a:extLst>
            </p:cNvPr>
            <p:cNvSpPr>
              <a:spLocks/>
            </p:cNvSpPr>
            <p:nvPr/>
          </p:nvSpPr>
          <p:spPr bwMode="auto">
            <a:xfrm>
              <a:off x="869950" y="4171950"/>
              <a:ext cx="144463" cy="104775"/>
            </a:xfrm>
            <a:custGeom>
              <a:avLst/>
              <a:gdLst>
                <a:gd name="T0" fmla="*/ 0 w 634"/>
                <a:gd name="T1" fmla="*/ 2147483647 h 460"/>
                <a:gd name="T2" fmla="*/ 2147483647 w 634"/>
                <a:gd name="T3" fmla="*/ 0 h 460"/>
                <a:gd name="T4" fmla="*/ 2147483647 w 634"/>
                <a:gd name="T5" fmla="*/ 0 h 460"/>
                <a:gd name="T6" fmla="*/ 2147483647 w 634"/>
                <a:gd name="T7" fmla="*/ 70919929 h 460"/>
                <a:gd name="T8" fmla="*/ 2147483647 w 634"/>
                <a:gd name="T9" fmla="*/ 129959288 h 460"/>
                <a:gd name="T10" fmla="*/ 2147483647 w 634"/>
                <a:gd name="T11" fmla="*/ 177273843 h 460"/>
                <a:gd name="T12" fmla="*/ 2147483647 w 634"/>
                <a:gd name="T13" fmla="*/ 236313174 h 460"/>
                <a:gd name="T14" fmla="*/ 2147483647 w 634"/>
                <a:gd name="T15" fmla="*/ 271799147 h 460"/>
                <a:gd name="T16" fmla="*/ 2147483647 w 634"/>
                <a:gd name="T17" fmla="*/ 295404493 h 460"/>
                <a:gd name="T18" fmla="*/ 2147483647 w 634"/>
                <a:gd name="T19" fmla="*/ 307233131 h 460"/>
                <a:gd name="T20" fmla="*/ 2147483647 w 634"/>
                <a:gd name="T21" fmla="*/ 307233131 h 460"/>
                <a:gd name="T22" fmla="*/ 2147483647 w 634"/>
                <a:gd name="T23" fmla="*/ 307233131 h 460"/>
                <a:gd name="T24" fmla="*/ 2147483647 w 634"/>
                <a:gd name="T25" fmla="*/ 307233131 h 460"/>
                <a:gd name="T26" fmla="*/ 2147483647 w 634"/>
                <a:gd name="T27" fmla="*/ 295404493 h 460"/>
                <a:gd name="T28" fmla="*/ 2147483647 w 634"/>
                <a:gd name="T29" fmla="*/ 271799147 h 460"/>
                <a:gd name="T30" fmla="*/ 2147483647 w 634"/>
                <a:gd name="T31" fmla="*/ 236313174 h 460"/>
                <a:gd name="T32" fmla="*/ 2147483647 w 634"/>
                <a:gd name="T33" fmla="*/ 189050550 h 460"/>
                <a:gd name="T34" fmla="*/ 2147483647 w 634"/>
                <a:gd name="T35" fmla="*/ 129959288 h 460"/>
                <a:gd name="T36" fmla="*/ 2147483647 w 634"/>
                <a:gd name="T37" fmla="*/ 70919929 h 460"/>
                <a:gd name="T38" fmla="*/ 2147483647 w 634"/>
                <a:gd name="T39" fmla="*/ 11828642 h 460"/>
                <a:gd name="T40" fmla="*/ 2147483647 w 634"/>
                <a:gd name="T41" fmla="*/ 2147483647 h 460"/>
                <a:gd name="T42" fmla="*/ 2147483647 w 634"/>
                <a:gd name="T43" fmla="*/ 2147483647 h 460"/>
                <a:gd name="T44" fmla="*/ 2147483647 w 634"/>
                <a:gd name="T45" fmla="*/ 2147483647 h 460"/>
                <a:gd name="T46" fmla="*/ 2147483647 w 634"/>
                <a:gd name="T47" fmla="*/ 2147483647 h 460"/>
                <a:gd name="T48" fmla="*/ 2147483647 w 634"/>
                <a:gd name="T49" fmla="*/ 2147483647 h 460"/>
                <a:gd name="T50" fmla="*/ 2147483647 w 634"/>
                <a:gd name="T51" fmla="*/ 2147483647 h 460"/>
                <a:gd name="T52" fmla="*/ 2147483647 w 634"/>
                <a:gd name="T53" fmla="*/ 2147483647 h 460"/>
                <a:gd name="T54" fmla="*/ 2147483647 w 634"/>
                <a:gd name="T55" fmla="*/ 2147483647 h 460"/>
                <a:gd name="T56" fmla="*/ 2147483647 w 634"/>
                <a:gd name="T57" fmla="*/ 2147483647 h 460"/>
                <a:gd name="T58" fmla="*/ 2147483647 w 634"/>
                <a:gd name="T59" fmla="*/ 2147483647 h 460"/>
                <a:gd name="T60" fmla="*/ 2147483647 w 634"/>
                <a:gd name="T61" fmla="*/ 2147483647 h 460"/>
                <a:gd name="T62" fmla="*/ 2147483647 w 634"/>
                <a:gd name="T63" fmla="*/ 2147483647 h 460"/>
                <a:gd name="T64" fmla="*/ 2147483647 w 634"/>
                <a:gd name="T65" fmla="*/ 2147483647 h 460"/>
                <a:gd name="T66" fmla="*/ 2147483647 w 634"/>
                <a:gd name="T67" fmla="*/ 2147483647 h 460"/>
                <a:gd name="T68" fmla="*/ 2147483647 w 634"/>
                <a:gd name="T69" fmla="*/ 2147483647 h 460"/>
                <a:gd name="T70" fmla="*/ 2147483647 w 634"/>
                <a:gd name="T71" fmla="*/ 2147483647 h 460"/>
                <a:gd name="T72" fmla="*/ 2147483647 w 634"/>
                <a:gd name="T73" fmla="*/ 2147483647 h 460"/>
                <a:gd name="T74" fmla="*/ 2147483647 w 634"/>
                <a:gd name="T75" fmla="*/ 2147483647 h 460"/>
                <a:gd name="T76" fmla="*/ 2147483647 w 634"/>
                <a:gd name="T77" fmla="*/ 2147483647 h 460"/>
                <a:gd name="T78" fmla="*/ 2147483647 w 634"/>
                <a:gd name="T79" fmla="*/ 2147483647 h 460"/>
                <a:gd name="T80" fmla="*/ 2147483647 w 634"/>
                <a:gd name="T81" fmla="*/ 2147483647 h 460"/>
                <a:gd name="T82" fmla="*/ 2147483647 w 634"/>
                <a:gd name="T83" fmla="*/ 2147483647 h 460"/>
                <a:gd name="T84" fmla="*/ 2147483647 w 634"/>
                <a:gd name="T85" fmla="*/ 2147483647 h 460"/>
                <a:gd name="T86" fmla="*/ 2147483647 w 634"/>
                <a:gd name="T87" fmla="*/ 2147483647 h 460"/>
                <a:gd name="T88" fmla="*/ 2147483647 w 634"/>
                <a:gd name="T89" fmla="*/ 2147483647 h 460"/>
                <a:gd name="T90" fmla="*/ 2023010767 w 634"/>
                <a:gd name="T91" fmla="*/ 2147483647 h 460"/>
                <a:gd name="T92" fmla="*/ 1786410997 w 634"/>
                <a:gd name="T93" fmla="*/ 2147483647 h 460"/>
                <a:gd name="T94" fmla="*/ 1561597490 w 634"/>
                <a:gd name="T95" fmla="*/ 2147483647 h 460"/>
                <a:gd name="T96" fmla="*/ 1324998176 w 634"/>
                <a:gd name="T97" fmla="*/ 2147483647 h 460"/>
                <a:gd name="T98" fmla="*/ 1100236620 w 634"/>
                <a:gd name="T99" fmla="*/ 2147483647 h 460"/>
                <a:gd name="T100" fmla="*/ 875474837 w 634"/>
                <a:gd name="T101" fmla="*/ 2147483647 h 460"/>
                <a:gd name="T102" fmla="*/ 638823571 w 634"/>
                <a:gd name="T103" fmla="*/ 2147483647 h 460"/>
                <a:gd name="T104" fmla="*/ 425899888 w 634"/>
                <a:gd name="T105" fmla="*/ 2147483647 h 460"/>
                <a:gd name="T106" fmla="*/ 212923854 w 634"/>
                <a:gd name="T107" fmla="*/ 2147483647 h 460"/>
                <a:gd name="T108" fmla="*/ 0 w 634"/>
                <a:gd name="T109" fmla="*/ 2147483647 h 460"/>
                <a:gd name="T110" fmla="*/ 0 w 634"/>
                <a:gd name="T111" fmla="*/ 2147483647 h 4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4"/>
                <a:gd name="T169" fmla="*/ 0 h 460"/>
                <a:gd name="T170" fmla="*/ 634 w 634"/>
                <a:gd name="T171" fmla="*/ 460 h 4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4" h="460">
                  <a:moveTo>
                    <a:pt x="0" y="377"/>
                  </a:moveTo>
                  <a:lnTo>
                    <a:pt x="218" y="0"/>
                  </a:lnTo>
                  <a:lnTo>
                    <a:pt x="229" y="6"/>
                  </a:lnTo>
                  <a:lnTo>
                    <a:pt x="241" y="11"/>
                  </a:lnTo>
                  <a:lnTo>
                    <a:pt x="253" y="15"/>
                  </a:lnTo>
                  <a:lnTo>
                    <a:pt x="265" y="20"/>
                  </a:lnTo>
                  <a:lnTo>
                    <a:pt x="278" y="23"/>
                  </a:lnTo>
                  <a:lnTo>
                    <a:pt x="291" y="25"/>
                  </a:lnTo>
                  <a:lnTo>
                    <a:pt x="304" y="26"/>
                  </a:lnTo>
                  <a:lnTo>
                    <a:pt x="318" y="26"/>
                  </a:lnTo>
                  <a:lnTo>
                    <a:pt x="331" y="26"/>
                  </a:lnTo>
                  <a:lnTo>
                    <a:pt x="345" y="25"/>
                  </a:lnTo>
                  <a:lnTo>
                    <a:pt x="357" y="23"/>
                  </a:lnTo>
                  <a:lnTo>
                    <a:pt x="370" y="20"/>
                  </a:lnTo>
                  <a:lnTo>
                    <a:pt x="383" y="16"/>
                  </a:lnTo>
                  <a:lnTo>
                    <a:pt x="395" y="11"/>
                  </a:lnTo>
                  <a:lnTo>
                    <a:pt x="406" y="6"/>
                  </a:lnTo>
                  <a:lnTo>
                    <a:pt x="417" y="1"/>
                  </a:lnTo>
                  <a:lnTo>
                    <a:pt x="634" y="377"/>
                  </a:lnTo>
                  <a:lnTo>
                    <a:pt x="617" y="386"/>
                  </a:lnTo>
                  <a:lnTo>
                    <a:pt x="599" y="396"/>
                  </a:lnTo>
                  <a:lnTo>
                    <a:pt x="581" y="404"/>
                  </a:lnTo>
                  <a:lnTo>
                    <a:pt x="562" y="413"/>
                  </a:lnTo>
                  <a:lnTo>
                    <a:pt x="543" y="420"/>
                  </a:lnTo>
                  <a:lnTo>
                    <a:pt x="524" y="426"/>
                  </a:lnTo>
                  <a:lnTo>
                    <a:pt x="505" y="433"/>
                  </a:lnTo>
                  <a:lnTo>
                    <a:pt x="485" y="439"/>
                  </a:lnTo>
                  <a:lnTo>
                    <a:pt x="464" y="443"/>
                  </a:lnTo>
                  <a:lnTo>
                    <a:pt x="444" y="449"/>
                  </a:lnTo>
                  <a:lnTo>
                    <a:pt x="424" y="452"/>
                  </a:lnTo>
                  <a:lnTo>
                    <a:pt x="403" y="455"/>
                  </a:lnTo>
                  <a:lnTo>
                    <a:pt x="382" y="457"/>
                  </a:lnTo>
                  <a:lnTo>
                    <a:pt x="361" y="459"/>
                  </a:lnTo>
                  <a:lnTo>
                    <a:pt x="339" y="460"/>
                  </a:lnTo>
                  <a:lnTo>
                    <a:pt x="318" y="460"/>
                  </a:lnTo>
                  <a:lnTo>
                    <a:pt x="296" y="460"/>
                  </a:lnTo>
                  <a:lnTo>
                    <a:pt x="275" y="459"/>
                  </a:lnTo>
                  <a:lnTo>
                    <a:pt x="254" y="457"/>
                  </a:lnTo>
                  <a:lnTo>
                    <a:pt x="232" y="455"/>
                  </a:lnTo>
                  <a:lnTo>
                    <a:pt x="212" y="452"/>
                  </a:lnTo>
                  <a:lnTo>
                    <a:pt x="191" y="449"/>
                  </a:lnTo>
                  <a:lnTo>
                    <a:pt x="171" y="443"/>
                  </a:lnTo>
                  <a:lnTo>
                    <a:pt x="151" y="439"/>
                  </a:lnTo>
                  <a:lnTo>
                    <a:pt x="132" y="433"/>
                  </a:lnTo>
                  <a:lnTo>
                    <a:pt x="112" y="426"/>
                  </a:lnTo>
                  <a:lnTo>
                    <a:pt x="93" y="420"/>
                  </a:lnTo>
                  <a:lnTo>
                    <a:pt x="74" y="411"/>
                  </a:lnTo>
                  <a:lnTo>
                    <a:pt x="54" y="404"/>
                  </a:lnTo>
                  <a:lnTo>
                    <a:pt x="36" y="396"/>
                  </a:lnTo>
                  <a:lnTo>
                    <a:pt x="18" y="386"/>
                  </a:lnTo>
                  <a:lnTo>
                    <a:pt x="0" y="377"/>
                  </a:lnTo>
                  <a:close/>
                </a:path>
              </a:pathLst>
            </a:custGeom>
            <a:grpFill/>
            <a:ln w="6350">
              <a:solidFill>
                <a:schemeClr val="bg1"/>
              </a:solidFill>
              <a:round/>
              <a:headEnd/>
              <a:tailEnd/>
            </a:ln>
          </p:spPr>
          <p:txBody>
            <a:bodyPr/>
            <a:lstStyle/>
            <a:p>
              <a:pPr defTabSz="685541"/>
              <a:endParaRPr lang="en-GB" sz="1050">
                <a:solidFill>
                  <a:srgbClr val="000000"/>
                </a:solidFill>
                <a:latin typeface="Arial"/>
              </a:endParaRPr>
            </a:p>
          </p:txBody>
        </p:sp>
      </p:grpSp>
      <p:sp>
        <p:nvSpPr>
          <p:cNvPr id="54" name="Freeform 129">
            <a:extLst>
              <a:ext uri="{FF2B5EF4-FFF2-40B4-BE49-F238E27FC236}">
                <a16:creationId xmlns:a16="http://schemas.microsoft.com/office/drawing/2014/main" id="{286503B7-1D4C-ABE6-57C7-CDD53E7C1E76}"/>
              </a:ext>
            </a:extLst>
          </p:cNvPr>
          <p:cNvSpPr>
            <a:spLocks noChangeAspect="1" noEditPoints="1"/>
          </p:cNvSpPr>
          <p:nvPr/>
        </p:nvSpPr>
        <p:spPr bwMode="auto">
          <a:xfrm>
            <a:off x="7824329" y="2254031"/>
            <a:ext cx="176799" cy="180000"/>
          </a:xfrm>
          <a:custGeom>
            <a:avLst/>
            <a:gdLst>
              <a:gd name="T0" fmla="*/ 2147483647 w 4680"/>
              <a:gd name="T1" fmla="*/ 2147483647 h 4763"/>
              <a:gd name="T2" fmla="*/ 2147483647 w 4680"/>
              <a:gd name="T3" fmla="*/ 2147483647 h 4763"/>
              <a:gd name="T4" fmla="*/ 2147483647 w 4680"/>
              <a:gd name="T5" fmla="*/ 2147483647 h 4763"/>
              <a:gd name="T6" fmla="*/ 2147483647 w 4680"/>
              <a:gd name="T7" fmla="*/ 2147483647 h 4763"/>
              <a:gd name="T8" fmla="*/ 2147483647 w 4680"/>
              <a:gd name="T9" fmla="*/ 2147483647 h 4763"/>
              <a:gd name="T10" fmla="*/ 2147483647 w 4680"/>
              <a:gd name="T11" fmla="*/ 2147483647 h 4763"/>
              <a:gd name="T12" fmla="*/ 2147483647 w 4680"/>
              <a:gd name="T13" fmla="*/ 2147483647 h 4763"/>
              <a:gd name="T14" fmla="*/ 2147483647 w 4680"/>
              <a:gd name="T15" fmla="*/ 2147483647 h 4763"/>
              <a:gd name="T16" fmla="*/ 2147483647 w 4680"/>
              <a:gd name="T17" fmla="*/ 2147483647 h 4763"/>
              <a:gd name="T18" fmla="*/ 2147483647 w 4680"/>
              <a:gd name="T19" fmla="*/ 2147483647 h 4763"/>
              <a:gd name="T20" fmla="*/ 2147483647 w 4680"/>
              <a:gd name="T21" fmla="*/ 2147483647 h 4763"/>
              <a:gd name="T22" fmla="*/ 2147483647 w 4680"/>
              <a:gd name="T23" fmla="*/ 2147483647 h 4763"/>
              <a:gd name="T24" fmla="*/ 2147483647 w 4680"/>
              <a:gd name="T25" fmla="*/ 2147483647 h 4763"/>
              <a:gd name="T26" fmla="*/ 2147483647 w 4680"/>
              <a:gd name="T27" fmla="*/ 2147483647 h 4763"/>
              <a:gd name="T28" fmla="*/ 2147483647 w 4680"/>
              <a:gd name="T29" fmla="*/ 2147483647 h 4763"/>
              <a:gd name="T30" fmla="*/ 2147483647 w 4680"/>
              <a:gd name="T31" fmla="*/ 2147483647 h 4763"/>
              <a:gd name="T32" fmla="*/ 2147483647 w 4680"/>
              <a:gd name="T33" fmla="*/ 2147483647 h 4763"/>
              <a:gd name="T34" fmla="*/ 2147483647 w 4680"/>
              <a:gd name="T35" fmla="*/ 2147483647 h 4763"/>
              <a:gd name="T36" fmla="*/ 2147483647 w 4680"/>
              <a:gd name="T37" fmla="*/ 2147483647 h 4763"/>
              <a:gd name="T38" fmla="*/ 2147483647 w 4680"/>
              <a:gd name="T39" fmla="*/ 2147483647 h 4763"/>
              <a:gd name="T40" fmla="*/ 2147483647 w 4680"/>
              <a:gd name="T41" fmla="*/ 2147483647 h 4763"/>
              <a:gd name="T42" fmla="*/ 2147483647 w 4680"/>
              <a:gd name="T43" fmla="*/ 2147483647 h 4763"/>
              <a:gd name="T44" fmla="*/ 2147483647 w 4680"/>
              <a:gd name="T45" fmla="*/ 2147483647 h 4763"/>
              <a:gd name="T46" fmla="*/ 2147483647 w 4680"/>
              <a:gd name="T47" fmla="*/ 2147483647 h 4763"/>
              <a:gd name="T48" fmla="*/ 2147483647 w 4680"/>
              <a:gd name="T49" fmla="*/ 2147483647 h 4763"/>
              <a:gd name="T50" fmla="*/ 2147483647 w 4680"/>
              <a:gd name="T51" fmla="*/ 2147483647 h 4763"/>
              <a:gd name="T52" fmla="*/ 2147483647 w 4680"/>
              <a:gd name="T53" fmla="*/ 2147483647 h 4763"/>
              <a:gd name="T54" fmla="*/ 2147483647 w 4680"/>
              <a:gd name="T55" fmla="*/ 2147483647 h 4763"/>
              <a:gd name="T56" fmla="*/ 2147483647 w 4680"/>
              <a:gd name="T57" fmla="*/ 2147483647 h 4763"/>
              <a:gd name="T58" fmla="*/ 0 w 4680"/>
              <a:gd name="T59" fmla="*/ 2147483647 h 4763"/>
              <a:gd name="T60" fmla="*/ 2147483647 w 4680"/>
              <a:gd name="T61" fmla="*/ 2147483647 h 4763"/>
              <a:gd name="T62" fmla="*/ 2147483647 w 4680"/>
              <a:gd name="T63" fmla="*/ 2147483647 h 4763"/>
              <a:gd name="T64" fmla="*/ 2147483647 w 4680"/>
              <a:gd name="T65" fmla="*/ 2147483647 h 4763"/>
              <a:gd name="T66" fmla="*/ 2147483647 w 4680"/>
              <a:gd name="T67" fmla="*/ 2147483647 h 4763"/>
              <a:gd name="T68" fmla="*/ 2147483647 w 4680"/>
              <a:gd name="T69" fmla="*/ 2147483647 h 4763"/>
              <a:gd name="T70" fmla="*/ 2147483647 w 4680"/>
              <a:gd name="T71" fmla="*/ 2147483647 h 4763"/>
              <a:gd name="T72" fmla="*/ 2147483647 w 4680"/>
              <a:gd name="T73" fmla="*/ 2147483647 h 4763"/>
              <a:gd name="T74" fmla="*/ 2147483647 w 4680"/>
              <a:gd name="T75" fmla="*/ 2147483647 h 4763"/>
              <a:gd name="T76" fmla="*/ 2147483647 w 4680"/>
              <a:gd name="T77" fmla="*/ 2147483647 h 4763"/>
              <a:gd name="T78" fmla="*/ 2147483647 w 4680"/>
              <a:gd name="T79" fmla="*/ 2147483647 h 4763"/>
              <a:gd name="T80" fmla="*/ 2147483647 w 4680"/>
              <a:gd name="T81" fmla="*/ 2147483647 h 4763"/>
              <a:gd name="T82" fmla="*/ 2147483647 w 4680"/>
              <a:gd name="T83" fmla="*/ 2147483647 h 4763"/>
              <a:gd name="T84" fmla="*/ 2147483647 w 4680"/>
              <a:gd name="T85" fmla="*/ 2147483647 h 4763"/>
              <a:gd name="T86" fmla="*/ 2147483647 w 4680"/>
              <a:gd name="T87" fmla="*/ 2147483647 h 4763"/>
              <a:gd name="T88" fmla="*/ 2147483647 w 4680"/>
              <a:gd name="T89" fmla="*/ 2147483647 h 4763"/>
              <a:gd name="T90" fmla="*/ 2147483647 w 4680"/>
              <a:gd name="T91" fmla="*/ 2147483647 h 4763"/>
              <a:gd name="T92" fmla="*/ 2147483647 w 4680"/>
              <a:gd name="T93" fmla="*/ 2147483647 h 4763"/>
              <a:gd name="T94" fmla="*/ 2147483647 w 4680"/>
              <a:gd name="T95" fmla="*/ 2147483647 h 4763"/>
              <a:gd name="T96" fmla="*/ 2147483647 w 4680"/>
              <a:gd name="T97" fmla="*/ 2147483647 h 4763"/>
              <a:gd name="T98" fmla="*/ 2147483647 w 4680"/>
              <a:gd name="T99" fmla="*/ 2147483647 h 4763"/>
              <a:gd name="T100" fmla="*/ 2147483647 w 4680"/>
              <a:gd name="T101" fmla="*/ 2147483647 h 4763"/>
              <a:gd name="T102" fmla="*/ 2147483647 w 4680"/>
              <a:gd name="T103" fmla="*/ 2147483647 h 4763"/>
              <a:gd name="T104" fmla="*/ 2147483647 w 4680"/>
              <a:gd name="T105" fmla="*/ 2147483647 h 4763"/>
              <a:gd name="T106" fmla="*/ 2147483647 w 4680"/>
              <a:gd name="T107" fmla="*/ 2147483647 h 4763"/>
              <a:gd name="T108" fmla="*/ 2147483647 w 4680"/>
              <a:gd name="T109" fmla="*/ 2147483647 h 4763"/>
              <a:gd name="T110" fmla="*/ 2147483647 w 4680"/>
              <a:gd name="T111" fmla="*/ 2147483647 h 4763"/>
              <a:gd name="T112" fmla="*/ 2147483647 w 4680"/>
              <a:gd name="T113" fmla="*/ 2147483647 h 4763"/>
              <a:gd name="T114" fmla="*/ 2147483647 w 4680"/>
              <a:gd name="T115" fmla="*/ 2147483647 h 4763"/>
              <a:gd name="T116" fmla="*/ 2147483647 w 4680"/>
              <a:gd name="T117" fmla="*/ 2147483647 h 4763"/>
              <a:gd name="T118" fmla="*/ 2147483647 w 4680"/>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80"/>
              <a:gd name="T181" fmla="*/ 0 h 4763"/>
              <a:gd name="T182" fmla="*/ 4680 w 4680"/>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80" h="4763">
                <a:moveTo>
                  <a:pt x="1659" y="2920"/>
                </a:moveTo>
                <a:lnTo>
                  <a:pt x="1659" y="2920"/>
                </a:lnTo>
                <a:lnTo>
                  <a:pt x="1673" y="2898"/>
                </a:lnTo>
                <a:lnTo>
                  <a:pt x="1688" y="2875"/>
                </a:lnTo>
                <a:lnTo>
                  <a:pt x="1707" y="2853"/>
                </a:lnTo>
                <a:lnTo>
                  <a:pt x="1727" y="2830"/>
                </a:lnTo>
                <a:lnTo>
                  <a:pt x="1749" y="2807"/>
                </a:lnTo>
                <a:lnTo>
                  <a:pt x="1773" y="2785"/>
                </a:lnTo>
                <a:lnTo>
                  <a:pt x="1798" y="2762"/>
                </a:lnTo>
                <a:lnTo>
                  <a:pt x="1825" y="2740"/>
                </a:lnTo>
                <a:lnTo>
                  <a:pt x="1881" y="2698"/>
                </a:lnTo>
                <a:lnTo>
                  <a:pt x="1940" y="2658"/>
                </a:lnTo>
                <a:lnTo>
                  <a:pt x="1999" y="2618"/>
                </a:lnTo>
                <a:lnTo>
                  <a:pt x="2058" y="2584"/>
                </a:lnTo>
                <a:lnTo>
                  <a:pt x="2067" y="2601"/>
                </a:lnTo>
                <a:lnTo>
                  <a:pt x="2074" y="2618"/>
                </a:lnTo>
                <a:lnTo>
                  <a:pt x="2084" y="2636"/>
                </a:lnTo>
                <a:lnTo>
                  <a:pt x="2094" y="2651"/>
                </a:lnTo>
                <a:lnTo>
                  <a:pt x="2105" y="2667"/>
                </a:lnTo>
                <a:lnTo>
                  <a:pt x="2117" y="2683"/>
                </a:lnTo>
                <a:lnTo>
                  <a:pt x="2129" y="2696"/>
                </a:lnTo>
                <a:lnTo>
                  <a:pt x="2143" y="2710"/>
                </a:lnTo>
                <a:lnTo>
                  <a:pt x="2171" y="2735"/>
                </a:lnTo>
                <a:lnTo>
                  <a:pt x="2202" y="2755"/>
                </a:lnTo>
                <a:lnTo>
                  <a:pt x="2219" y="2766"/>
                </a:lnTo>
                <a:lnTo>
                  <a:pt x="2237" y="2773"/>
                </a:lnTo>
                <a:lnTo>
                  <a:pt x="2254" y="2781"/>
                </a:lnTo>
                <a:lnTo>
                  <a:pt x="2271" y="2788"/>
                </a:lnTo>
                <a:lnTo>
                  <a:pt x="2225" y="2884"/>
                </a:lnTo>
                <a:lnTo>
                  <a:pt x="2166" y="2997"/>
                </a:lnTo>
                <a:lnTo>
                  <a:pt x="2081" y="3160"/>
                </a:lnTo>
                <a:lnTo>
                  <a:pt x="2042" y="3231"/>
                </a:lnTo>
                <a:lnTo>
                  <a:pt x="2023" y="3262"/>
                </a:lnTo>
                <a:lnTo>
                  <a:pt x="2004" y="3292"/>
                </a:lnTo>
                <a:lnTo>
                  <a:pt x="1987" y="3316"/>
                </a:lnTo>
                <a:lnTo>
                  <a:pt x="1970" y="3337"/>
                </a:lnTo>
                <a:lnTo>
                  <a:pt x="1950" y="3354"/>
                </a:lnTo>
                <a:lnTo>
                  <a:pt x="1933" y="3368"/>
                </a:lnTo>
                <a:lnTo>
                  <a:pt x="1924" y="3373"/>
                </a:lnTo>
                <a:lnTo>
                  <a:pt x="1914" y="3377"/>
                </a:lnTo>
                <a:lnTo>
                  <a:pt x="1905" y="3378"/>
                </a:lnTo>
                <a:lnTo>
                  <a:pt x="1897" y="3378"/>
                </a:lnTo>
                <a:lnTo>
                  <a:pt x="1886" y="3378"/>
                </a:lnTo>
                <a:lnTo>
                  <a:pt x="1878" y="3377"/>
                </a:lnTo>
                <a:lnTo>
                  <a:pt x="1867" y="3375"/>
                </a:lnTo>
                <a:lnTo>
                  <a:pt x="1857" y="3370"/>
                </a:lnTo>
                <a:lnTo>
                  <a:pt x="1836" y="3358"/>
                </a:lnTo>
                <a:lnTo>
                  <a:pt x="1813" y="3344"/>
                </a:lnTo>
                <a:lnTo>
                  <a:pt x="1789" y="3326"/>
                </a:lnTo>
                <a:lnTo>
                  <a:pt x="1765" y="3309"/>
                </a:lnTo>
                <a:lnTo>
                  <a:pt x="1740" y="3286"/>
                </a:lnTo>
                <a:lnTo>
                  <a:pt x="1716" y="3264"/>
                </a:lnTo>
                <a:lnTo>
                  <a:pt x="1694" y="3238"/>
                </a:lnTo>
                <a:lnTo>
                  <a:pt x="1673" y="3210"/>
                </a:lnTo>
                <a:lnTo>
                  <a:pt x="1655" y="3181"/>
                </a:lnTo>
                <a:lnTo>
                  <a:pt x="1647" y="3165"/>
                </a:lnTo>
                <a:lnTo>
                  <a:pt x="1640" y="3149"/>
                </a:lnTo>
                <a:lnTo>
                  <a:pt x="1635" y="3132"/>
                </a:lnTo>
                <a:lnTo>
                  <a:pt x="1629" y="3116"/>
                </a:lnTo>
                <a:lnTo>
                  <a:pt x="1626" y="3099"/>
                </a:lnTo>
                <a:lnTo>
                  <a:pt x="1624" y="3080"/>
                </a:lnTo>
                <a:lnTo>
                  <a:pt x="1622" y="3063"/>
                </a:lnTo>
                <a:lnTo>
                  <a:pt x="1622" y="3043"/>
                </a:lnTo>
                <a:lnTo>
                  <a:pt x="1624" y="3023"/>
                </a:lnTo>
                <a:lnTo>
                  <a:pt x="1628" y="3004"/>
                </a:lnTo>
                <a:lnTo>
                  <a:pt x="1633" y="2983"/>
                </a:lnTo>
                <a:lnTo>
                  <a:pt x="1640" y="2964"/>
                </a:lnTo>
                <a:lnTo>
                  <a:pt x="1648" y="2941"/>
                </a:lnTo>
                <a:lnTo>
                  <a:pt x="1659" y="2920"/>
                </a:lnTo>
                <a:close/>
                <a:moveTo>
                  <a:pt x="1704" y="1912"/>
                </a:moveTo>
                <a:lnTo>
                  <a:pt x="1704" y="1912"/>
                </a:lnTo>
                <a:lnTo>
                  <a:pt x="1732" y="1917"/>
                </a:lnTo>
                <a:lnTo>
                  <a:pt x="1760" y="1926"/>
                </a:lnTo>
                <a:lnTo>
                  <a:pt x="1787" y="1936"/>
                </a:lnTo>
                <a:lnTo>
                  <a:pt x="1815" y="1950"/>
                </a:lnTo>
                <a:lnTo>
                  <a:pt x="1845" y="1964"/>
                </a:lnTo>
                <a:lnTo>
                  <a:pt x="1874" y="1982"/>
                </a:lnTo>
                <a:lnTo>
                  <a:pt x="1904" y="1999"/>
                </a:lnTo>
                <a:lnTo>
                  <a:pt x="1935" y="2018"/>
                </a:lnTo>
                <a:lnTo>
                  <a:pt x="1994" y="2060"/>
                </a:lnTo>
                <a:lnTo>
                  <a:pt x="2051" y="2105"/>
                </a:lnTo>
                <a:lnTo>
                  <a:pt x="2108" y="2152"/>
                </a:lnTo>
                <a:lnTo>
                  <a:pt x="2160" y="2198"/>
                </a:lnTo>
                <a:lnTo>
                  <a:pt x="2134" y="2223"/>
                </a:lnTo>
                <a:lnTo>
                  <a:pt x="2110" y="2250"/>
                </a:lnTo>
                <a:lnTo>
                  <a:pt x="2089" y="2280"/>
                </a:lnTo>
                <a:lnTo>
                  <a:pt x="2072" y="2311"/>
                </a:lnTo>
                <a:lnTo>
                  <a:pt x="2056" y="2346"/>
                </a:lnTo>
                <a:lnTo>
                  <a:pt x="2046" y="2381"/>
                </a:lnTo>
                <a:lnTo>
                  <a:pt x="2039" y="2417"/>
                </a:lnTo>
                <a:lnTo>
                  <a:pt x="2037" y="2436"/>
                </a:lnTo>
                <a:lnTo>
                  <a:pt x="2037" y="2455"/>
                </a:lnTo>
                <a:lnTo>
                  <a:pt x="1923" y="2440"/>
                </a:lnTo>
                <a:lnTo>
                  <a:pt x="1789" y="2417"/>
                </a:lnTo>
                <a:lnTo>
                  <a:pt x="1607" y="2386"/>
                </a:lnTo>
                <a:lnTo>
                  <a:pt x="1527" y="2372"/>
                </a:lnTo>
                <a:lnTo>
                  <a:pt x="1492" y="2363"/>
                </a:lnTo>
                <a:lnTo>
                  <a:pt x="1459" y="2355"/>
                </a:lnTo>
                <a:lnTo>
                  <a:pt x="1430" y="2346"/>
                </a:lnTo>
                <a:lnTo>
                  <a:pt x="1404" y="2334"/>
                </a:lnTo>
                <a:lnTo>
                  <a:pt x="1381" y="2323"/>
                </a:lnTo>
                <a:lnTo>
                  <a:pt x="1364" y="2309"/>
                </a:lnTo>
                <a:lnTo>
                  <a:pt x="1357" y="2303"/>
                </a:lnTo>
                <a:lnTo>
                  <a:pt x="1350" y="2296"/>
                </a:lnTo>
                <a:lnTo>
                  <a:pt x="1345" y="2287"/>
                </a:lnTo>
                <a:lnTo>
                  <a:pt x="1341" y="2278"/>
                </a:lnTo>
                <a:lnTo>
                  <a:pt x="1338" y="2270"/>
                </a:lnTo>
                <a:lnTo>
                  <a:pt x="1338" y="2259"/>
                </a:lnTo>
                <a:lnTo>
                  <a:pt x="1338" y="2249"/>
                </a:lnTo>
                <a:lnTo>
                  <a:pt x="1338" y="2238"/>
                </a:lnTo>
                <a:lnTo>
                  <a:pt x="1343" y="2216"/>
                </a:lnTo>
                <a:lnTo>
                  <a:pt x="1350" y="2190"/>
                </a:lnTo>
                <a:lnTo>
                  <a:pt x="1359" y="2160"/>
                </a:lnTo>
                <a:lnTo>
                  <a:pt x="1367" y="2131"/>
                </a:lnTo>
                <a:lnTo>
                  <a:pt x="1381" y="2101"/>
                </a:lnTo>
                <a:lnTo>
                  <a:pt x="1395" y="2072"/>
                </a:lnTo>
                <a:lnTo>
                  <a:pt x="1413" y="2042"/>
                </a:lnTo>
                <a:lnTo>
                  <a:pt x="1433" y="2015"/>
                </a:lnTo>
                <a:lnTo>
                  <a:pt x="1456" y="1988"/>
                </a:lnTo>
                <a:lnTo>
                  <a:pt x="1468" y="1976"/>
                </a:lnTo>
                <a:lnTo>
                  <a:pt x="1480" y="1964"/>
                </a:lnTo>
                <a:lnTo>
                  <a:pt x="1496" y="1954"/>
                </a:lnTo>
                <a:lnTo>
                  <a:pt x="1510" y="1943"/>
                </a:lnTo>
                <a:lnTo>
                  <a:pt x="1525" y="1935"/>
                </a:lnTo>
                <a:lnTo>
                  <a:pt x="1541" y="1928"/>
                </a:lnTo>
                <a:lnTo>
                  <a:pt x="1558" y="1921"/>
                </a:lnTo>
                <a:lnTo>
                  <a:pt x="1577" y="1916"/>
                </a:lnTo>
                <a:lnTo>
                  <a:pt x="1596" y="1910"/>
                </a:lnTo>
                <a:lnTo>
                  <a:pt x="1616" y="1909"/>
                </a:lnTo>
                <a:lnTo>
                  <a:pt x="1636" y="1907"/>
                </a:lnTo>
                <a:lnTo>
                  <a:pt x="1659" y="1907"/>
                </a:lnTo>
                <a:lnTo>
                  <a:pt x="1681" y="1909"/>
                </a:lnTo>
                <a:lnTo>
                  <a:pt x="1704" y="1912"/>
                </a:lnTo>
                <a:close/>
                <a:moveTo>
                  <a:pt x="2678" y="1643"/>
                </a:moveTo>
                <a:lnTo>
                  <a:pt x="2678" y="1643"/>
                </a:lnTo>
                <a:lnTo>
                  <a:pt x="2681" y="1671"/>
                </a:lnTo>
                <a:lnTo>
                  <a:pt x="2681" y="1699"/>
                </a:lnTo>
                <a:lnTo>
                  <a:pt x="2679" y="1728"/>
                </a:lnTo>
                <a:lnTo>
                  <a:pt x="2676" y="1759"/>
                </a:lnTo>
                <a:lnTo>
                  <a:pt x="2671" y="1792"/>
                </a:lnTo>
                <a:lnTo>
                  <a:pt x="2665" y="1825"/>
                </a:lnTo>
                <a:lnTo>
                  <a:pt x="2657" y="1858"/>
                </a:lnTo>
                <a:lnTo>
                  <a:pt x="2648" y="1893"/>
                </a:lnTo>
                <a:lnTo>
                  <a:pt x="2627" y="1962"/>
                </a:lnTo>
                <a:lnTo>
                  <a:pt x="2601" y="2032"/>
                </a:lnTo>
                <a:lnTo>
                  <a:pt x="2575" y="2098"/>
                </a:lnTo>
                <a:lnTo>
                  <a:pt x="2547" y="2164"/>
                </a:lnTo>
                <a:lnTo>
                  <a:pt x="2523" y="2152"/>
                </a:lnTo>
                <a:lnTo>
                  <a:pt x="2497" y="2141"/>
                </a:lnTo>
                <a:lnTo>
                  <a:pt x="2471" y="2133"/>
                </a:lnTo>
                <a:lnTo>
                  <a:pt x="2445" y="2126"/>
                </a:lnTo>
                <a:lnTo>
                  <a:pt x="2417" y="2122"/>
                </a:lnTo>
                <a:lnTo>
                  <a:pt x="2389" y="2119"/>
                </a:lnTo>
                <a:lnTo>
                  <a:pt x="2360" y="2120"/>
                </a:lnTo>
                <a:lnTo>
                  <a:pt x="2332" y="2122"/>
                </a:lnTo>
                <a:lnTo>
                  <a:pt x="2297" y="2129"/>
                </a:lnTo>
                <a:lnTo>
                  <a:pt x="2266" y="2138"/>
                </a:lnTo>
                <a:lnTo>
                  <a:pt x="2245" y="2021"/>
                </a:lnTo>
                <a:lnTo>
                  <a:pt x="2225" y="1879"/>
                </a:lnTo>
                <a:lnTo>
                  <a:pt x="2197" y="1697"/>
                </a:lnTo>
                <a:lnTo>
                  <a:pt x="2186" y="1617"/>
                </a:lnTo>
                <a:lnTo>
                  <a:pt x="2183" y="1581"/>
                </a:lnTo>
                <a:lnTo>
                  <a:pt x="2181" y="1546"/>
                </a:lnTo>
                <a:lnTo>
                  <a:pt x="2181" y="1515"/>
                </a:lnTo>
                <a:lnTo>
                  <a:pt x="2183" y="1487"/>
                </a:lnTo>
                <a:lnTo>
                  <a:pt x="2186" y="1463"/>
                </a:lnTo>
                <a:lnTo>
                  <a:pt x="2193" y="1442"/>
                </a:lnTo>
                <a:lnTo>
                  <a:pt x="2199" y="1433"/>
                </a:lnTo>
                <a:lnTo>
                  <a:pt x="2204" y="1425"/>
                </a:lnTo>
                <a:lnTo>
                  <a:pt x="2211" y="1418"/>
                </a:lnTo>
                <a:lnTo>
                  <a:pt x="2218" y="1411"/>
                </a:lnTo>
                <a:lnTo>
                  <a:pt x="2225" y="1405"/>
                </a:lnTo>
                <a:lnTo>
                  <a:pt x="2233" y="1400"/>
                </a:lnTo>
                <a:lnTo>
                  <a:pt x="2244" y="1399"/>
                </a:lnTo>
                <a:lnTo>
                  <a:pt x="2254" y="1395"/>
                </a:lnTo>
                <a:lnTo>
                  <a:pt x="2278" y="1393"/>
                </a:lnTo>
                <a:lnTo>
                  <a:pt x="2304" y="1392"/>
                </a:lnTo>
                <a:lnTo>
                  <a:pt x="2334" y="1390"/>
                </a:lnTo>
                <a:lnTo>
                  <a:pt x="2365" y="1392"/>
                </a:lnTo>
                <a:lnTo>
                  <a:pt x="2398" y="1393"/>
                </a:lnTo>
                <a:lnTo>
                  <a:pt x="2431" y="1399"/>
                </a:lnTo>
                <a:lnTo>
                  <a:pt x="2464" y="1405"/>
                </a:lnTo>
                <a:lnTo>
                  <a:pt x="2497" y="1416"/>
                </a:lnTo>
                <a:lnTo>
                  <a:pt x="2528" y="1430"/>
                </a:lnTo>
                <a:lnTo>
                  <a:pt x="2544" y="1437"/>
                </a:lnTo>
                <a:lnTo>
                  <a:pt x="2560" y="1447"/>
                </a:lnTo>
                <a:lnTo>
                  <a:pt x="2573" y="1456"/>
                </a:lnTo>
                <a:lnTo>
                  <a:pt x="2587" y="1468"/>
                </a:lnTo>
                <a:lnTo>
                  <a:pt x="2601" y="1480"/>
                </a:lnTo>
                <a:lnTo>
                  <a:pt x="2613" y="1492"/>
                </a:lnTo>
                <a:lnTo>
                  <a:pt x="2625" y="1508"/>
                </a:lnTo>
                <a:lnTo>
                  <a:pt x="2636" y="1522"/>
                </a:lnTo>
                <a:lnTo>
                  <a:pt x="2645" y="1539"/>
                </a:lnTo>
                <a:lnTo>
                  <a:pt x="2655" y="1556"/>
                </a:lnTo>
                <a:lnTo>
                  <a:pt x="2662" y="1577"/>
                </a:lnTo>
                <a:lnTo>
                  <a:pt x="2669" y="1598"/>
                </a:lnTo>
                <a:lnTo>
                  <a:pt x="2674" y="1619"/>
                </a:lnTo>
                <a:lnTo>
                  <a:pt x="2678" y="1643"/>
                </a:lnTo>
                <a:close/>
                <a:moveTo>
                  <a:pt x="3235" y="2485"/>
                </a:moveTo>
                <a:lnTo>
                  <a:pt x="3235" y="2485"/>
                </a:lnTo>
                <a:lnTo>
                  <a:pt x="3210" y="2497"/>
                </a:lnTo>
                <a:lnTo>
                  <a:pt x="3184" y="2506"/>
                </a:lnTo>
                <a:lnTo>
                  <a:pt x="3156" y="2513"/>
                </a:lnTo>
                <a:lnTo>
                  <a:pt x="3127" y="2519"/>
                </a:lnTo>
                <a:lnTo>
                  <a:pt x="3096" y="2525"/>
                </a:lnTo>
                <a:lnTo>
                  <a:pt x="3064" y="2528"/>
                </a:lnTo>
                <a:lnTo>
                  <a:pt x="3030" y="2532"/>
                </a:lnTo>
                <a:lnTo>
                  <a:pt x="2997" y="2533"/>
                </a:lnTo>
                <a:lnTo>
                  <a:pt x="2927" y="2535"/>
                </a:lnTo>
                <a:lnTo>
                  <a:pt x="2856" y="2533"/>
                </a:lnTo>
                <a:lnTo>
                  <a:pt x="2785" y="2530"/>
                </a:lnTo>
                <a:lnTo>
                  <a:pt x="2717" y="2523"/>
                </a:lnTo>
                <a:lnTo>
                  <a:pt x="2721" y="2497"/>
                </a:lnTo>
                <a:lnTo>
                  <a:pt x="2723" y="2469"/>
                </a:lnTo>
                <a:lnTo>
                  <a:pt x="2721" y="2443"/>
                </a:lnTo>
                <a:lnTo>
                  <a:pt x="2719" y="2414"/>
                </a:lnTo>
                <a:lnTo>
                  <a:pt x="2714" y="2391"/>
                </a:lnTo>
                <a:lnTo>
                  <a:pt x="2709" y="2367"/>
                </a:lnTo>
                <a:lnTo>
                  <a:pt x="2702" y="2344"/>
                </a:lnTo>
                <a:lnTo>
                  <a:pt x="2693" y="2322"/>
                </a:lnTo>
                <a:lnTo>
                  <a:pt x="2683" y="2301"/>
                </a:lnTo>
                <a:lnTo>
                  <a:pt x="2671" y="2280"/>
                </a:lnTo>
                <a:lnTo>
                  <a:pt x="2657" y="2261"/>
                </a:lnTo>
                <a:lnTo>
                  <a:pt x="2643" y="2244"/>
                </a:lnTo>
                <a:lnTo>
                  <a:pt x="2745" y="2188"/>
                </a:lnTo>
                <a:lnTo>
                  <a:pt x="2870" y="2127"/>
                </a:lnTo>
                <a:lnTo>
                  <a:pt x="3035" y="2044"/>
                </a:lnTo>
                <a:lnTo>
                  <a:pt x="3108" y="2009"/>
                </a:lnTo>
                <a:lnTo>
                  <a:pt x="3141" y="1995"/>
                </a:lnTo>
                <a:lnTo>
                  <a:pt x="3172" y="1983"/>
                </a:lnTo>
                <a:lnTo>
                  <a:pt x="3202" y="1973"/>
                </a:lnTo>
                <a:lnTo>
                  <a:pt x="3229" y="1966"/>
                </a:lnTo>
                <a:lnTo>
                  <a:pt x="3254" y="1962"/>
                </a:lnTo>
                <a:lnTo>
                  <a:pt x="3276" y="1962"/>
                </a:lnTo>
                <a:lnTo>
                  <a:pt x="3287" y="1964"/>
                </a:lnTo>
                <a:lnTo>
                  <a:pt x="3295" y="1968"/>
                </a:lnTo>
                <a:lnTo>
                  <a:pt x="3304" y="1971"/>
                </a:lnTo>
                <a:lnTo>
                  <a:pt x="3313" y="1975"/>
                </a:lnTo>
                <a:lnTo>
                  <a:pt x="3320" y="1982"/>
                </a:lnTo>
                <a:lnTo>
                  <a:pt x="3326" y="1988"/>
                </a:lnTo>
                <a:lnTo>
                  <a:pt x="3333" y="1997"/>
                </a:lnTo>
                <a:lnTo>
                  <a:pt x="3339" y="2006"/>
                </a:lnTo>
                <a:lnTo>
                  <a:pt x="3349" y="2028"/>
                </a:lnTo>
                <a:lnTo>
                  <a:pt x="3359" y="2053"/>
                </a:lnTo>
                <a:lnTo>
                  <a:pt x="3368" y="2080"/>
                </a:lnTo>
                <a:lnTo>
                  <a:pt x="3377" y="2110"/>
                </a:lnTo>
                <a:lnTo>
                  <a:pt x="3385" y="2141"/>
                </a:lnTo>
                <a:lnTo>
                  <a:pt x="3391" y="2174"/>
                </a:lnTo>
                <a:lnTo>
                  <a:pt x="3394" y="2209"/>
                </a:lnTo>
                <a:lnTo>
                  <a:pt x="3394" y="2244"/>
                </a:lnTo>
                <a:lnTo>
                  <a:pt x="3391" y="2278"/>
                </a:lnTo>
                <a:lnTo>
                  <a:pt x="3389" y="2294"/>
                </a:lnTo>
                <a:lnTo>
                  <a:pt x="3384" y="2311"/>
                </a:lnTo>
                <a:lnTo>
                  <a:pt x="3380" y="2329"/>
                </a:lnTo>
                <a:lnTo>
                  <a:pt x="3373" y="2346"/>
                </a:lnTo>
                <a:lnTo>
                  <a:pt x="3366" y="2362"/>
                </a:lnTo>
                <a:lnTo>
                  <a:pt x="3358" y="2377"/>
                </a:lnTo>
                <a:lnTo>
                  <a:pt x="3347" y="2393"/>
                </a:lnTo>
                <a:lnTo>
                  <a:pt x="3335" y="2408"/>
                </a:lnTo>
                <a:lnTo>
                  <a:pt x="3323" y="2422"/>
                </a:lnTo>
                <a:lnTo>
                  <a:pt x="3309" y="2436"/>
                </a:lnTo>
                <a:lnTo>
                  <a:pt x="3292" y="2450"/>
                </a:lnTo>
                <a:lnTo>
                  <a:pt x="3274" y="2462"/>
                </a:lnTo>
                <a:lnTo>
                  <a:pt x="3255" y="2474"/>
                </a:lnTo>
                <a:lnTo>
                  <a:pt x="3235" y="2485"/>
                </a:lnTo>
                <a:close/>
                <a:moveTo>
                  <a:pt x="2605" y="3274"/>
                </a:moveTo>
                <a:lnTo>
                  <a:pt x="2605" y="3274"/>
                </a:lnTo>
                <a:lnTo>
                  <a:pt x="2587" y="3255"/>
                </a:lnTo>
                <a:lnTo>
                  <a:pt x="2572" y="3234"/>
                </a:lnTo>
                <a:lnTo>
                  <a:pt x="2556" y="3210"/>
                </a:lnTo>
                <a:lnTo>
                  <a:pt x="2540" y="3186"/>
                </a:lnTo>
                <a:lnTo>
                  <a:pt x="2527" y="3158"/>
                </a:lnTo>
                <a:lnTo>
                  <a:pt x="2513" y="3128"/>
                </a:lnTo>
                <a:lnTo>
                  <a:pt x="2499" y="3099"/>
                </a:lnTo>
                <a:lnTo>
                  <a:pt x="2487" y="3068"/>
                </a:lnTo>
                <a:lnTo>
                  <a:pt x="2464" y="3004"/>
                </a:lnTo>
                <a:lnTo>
                  <a:pt x="2443" y="2938"/>
                </a:lnTo>
                <a:lnTo>
                  <a:pt x="2426" y="2870"/>
                </a:lnTo>
                <a:lnTo>
                  <a:pt x="2410" y="2804"/>
                </a:lnTo>
                <a:lnTo>
                  <a:pt x="2428" y="2802"/>
                </a:lnTo>
                <a:lnTo>
                  <a:pt x="2447" y="2799"/>
                </a:lnTo>
                <a:lnTo>
                  <a:pt x="2464" y="2794"/>
                </a:lnTo>
                <a:lnTo>
                  <a:pt x="2501" y="2783"/>
                </a:lnTo>
                <a:lnTo>
                  <a:pt x="2533" y="2768"/>
                </a:lnTo>
                <a:lnTo>
                  <a:pt x="2565" y="2750"/>
                </a:lnTo>
                <a:lnTo>
                  <a:pt x="2594" y="2729"/>
                </a:lnTo>
                <a:lnTo>
                  <a:pt x="2620" y="2705"/>
                </a:lnTo>
                <a:lnTo>
                  <a:pt x="2645" y="2679"/>
                </a:lnTo>
                <a:lnTo>
                  <a:pt x="2665" y="2650"/>
                </a:lnTo>
                <a:lnTo>
                  <a:pt x="2743" y="2726"/>
                </a:lnTo>
                <a:lnTo>
                  <a:pt x="2834" y="2818"/>
                </a:lnTo>
                <a:lnTo>
                  <a:pt x="2964" y="2950"/>
                </a:lnTo>
                <a:lnTo>
                  <a:pt x="3018" y="3007"/>
                </a:lnTo>
                <a:lnTo>
                  <a:pt x="3042" y="3035"/>
                </a:lnTo>
                <a:lnTo>
                  <a:pt x="3064" y="3061"/>
                </a:lnTo>
                <a:lnTo>
                  <a:pt x="3082" y="3087"/>
                </a:lnTo>
                <a:lnTo>
                  <a:pt x="3097" y="3109"/>
                </a:lnTo>
                <a:lnTo>
                  <a:pt x="3108" y="3132"/>
                </a:lnTo>
                <a:lnTo>
                  <a:pt x="3115" y="3153"/>
                </a:lnTo>
                <a:lnTo>
                  <a:pt x="3117" y="3163"/>
                </a:lnTo>
                <a:lnTo>
                  <a:pt x="3117" y="3174"/>
                </a:lnTo>
                <a:lnTo>
                  <a:pt x="3117" y="3182"/>
                </a:lnTo>
                <a:lnTo>
                  <a:pt x="3115" y="3193"/>
                </a:lnTo>
                <a:lnTo>
                  <a:pt x="3111" y="3201"/>
                </a:lnTo>
                <a:lnTo>
                  <a:pt x="3106" y="3210"/>
                </a:lnTo>
                <a:lnTo>
                  <a:pt x="3101" y="3217"/>
                </a:lnTo>
                <a:lnTo>
                  <a:pt x="3094" y="3226"/>
                </a:lnTo>
                <a:lnTo>
                  <a:pt x="3075" y="3241"/>
                </a:lnTo>
                <a:lnTo>
                  <a:pt x="3056" y="3259"/>
                </a:lnTo>
                <a:lnTo>
                  <a:pt x="3032" y="3278"/>
                </a:lnTo>
                <a:lnTo>
                  <a:pt x="3007" y="3295"/>
                </a:lnTo>
                <a:lnTo>
                  <a:pt x="2979" y="3312"/>
                </a:lnTo>
                <a:lnTo>
                  <a:pt x="2948" y="3328"/>
                </a:lnTo>
                <a:lnTo>
                  <a:pt x="2917" y="3342"/>
                </a:lnTo>
                <a:lnTo>
                  <a:pt x="2886" y="3352"/>
                </a:lnTo>
                <a:lnTo>
                  <a:pt x="2851" y="3359"/>
                </a:lnTo>
                <a:lnTo>
                  <a:pt x="2834" y="3363"/>
                </a:lnTo>
                <a:lnTo>
                  <a:pt x="2816" y="3364"/>
                </a:lnTo>
                <a:lnTo>
                  <a:pt x="2799" y="3364"/>
                </a:lnTo>
                <a:lnTo>
                  <a:pt x="2782" y="3364"/>
                </a:lnTo>
                <a:lnTo>
                  <a:pt x="2764" y="3361"/>
                </a:lnTo>
                <a:lnTo>
                  <a:pt x="2745" y="3359"/>
                </a:lnTo>
                <a:lnTo>
                  <a:pt x="2728" y="3354"/>
                </a:lnTo>
                <a:lnTo>
                  <a:pt x="2710" y="3347"/>
                </a:lnTo>
                <a:lnTo>
                  <a:pt x="2693" y="3340"/>
                </a:lnTo>
                <a:lnTo>
                  <a:pt x="2674" y="3330"/>
                </a:lnTo>
                <a:lnTo>
                  <a:pt x="2657" y="3319"/>
                </a:lnTo>
                <a:lnTo>
                  <a:pt x="2639" y="3307"/>
                </a:lnTo>
                <a:lnTo>
                  <a:pt x="2622" y="3292"/>
                </a:lnTo>
                <a:lnTo>
                  <a:pt x="2605" y="3274"/>
                </a:lnTo>
                <a:close/>
                <a:moveTo>
                  <a:pt x="0" y="3920"/>
                </a:moveTo>
                <a:lnTo>
                  <a:pt x="0" y="3920"/>
                </a:lnTo>
                <a:lnTo>
                  <a:pt x="28" y="3921"/>
                </a:lnTo>
                <a:lnTo>
                  <a:pt x="54" y="3923"/>
                </a:lnTo>
                <a:lnTo>
                  <a:pt x="82" y="3927"/>
                </a:lnTo>
                <a:lnTo>
                  <a:pt x="108" y="3934"/>
                </a:lnTo>
                <a:lnTo>
                  <a:pt x="135" y="3941"/>
                </a:lnTo>
                <a:lnTo>
                  <a:pt x="161" y="3947"/>
                </a:lnTo>
                <a:lnTo>
                  <a:pt x="187" y="3956"/>
                </a:lnTo>
                <a:lnTo>
                  <a:pt x="212" y="3967"/>
                </a:lnTo>
                <a:lnTo>
                  <a:pt x="262" y="3989"/>
                </a:lnTo>
                <a:lnTo>
                  <a:pt x="312" y="4015"/>
                </a:lnTo>
                <a:lnTo>
                  <a:pt x="361" y="4043"/>
                </a:lnTo>
                <a:lnTo>
                  <a:pt x="408" y="4071"/>
                </a:lnTo>
                <a:lnTo>
                  <a:pt x="501" y="4126"/>
                </a:lnTo>
                <a:lnTo>
                  <a:pt x="547" y="4152"/>
                </a:lnTo>
                <a:lnTo>
                  <a:pt x="592" y="4175"/>
                </a:lnTo>
                <a:lnTo>
                  <a:pt x="637" y="4194"/>
                </a:lnTo>
                <a:lnTo>
                  <a:pt x="659" y="4203"/>
                </a:lnTo>
                <a:lnTo>
                  <a:pt x="680" y="4209"/>
                </a:lnTo>
                <a:lnTo>
                  <a:pt x="703" y="4215"/>
                </a:lnTo>
                <a:lnTo>
                  <a:pt x="725" y="4218"/>
                </a:lnTo>
                <a:lnTo>
                  <a:pt x="748" y="4222"/>
                </a:lnTo>
                <a:lnTo>
                  <a:pt x="769" y="4222"/>
                </a:lnTo>
                <a:lnTo>
                  <a:pt x="791" y="4222"/>
                </a:lnTo>
                <a:lnTo>
                  <a:pt x="814" y="4218"/>
                </a:lnTo>
                <a:lnTo>
                  <a:pt x="836" y="4215"/>
                </a:lnTo>
                <a:lnTo>
                  <a:pt x="859" y="4209"/>
                </a:lnTo>
                <a:lnTo>
                  <a:pt x="882" y="4203"/>
                </a:lnTo>
                <a:lnTo>
                  <a:pt x="904" y="4194"/>
                </a:lnTo>
                <a:lnTo>
                  <a:pt x="951" y="4175"/>
                </a:lnTo>
                <a:lnTo>
                  <a:pt x="998" y="4152"/>
                </a:lnTo>
                <a:lnTo>
                  <a:pt x="1045" y="4126"/>
                </a:lnTo>
                <a:lnTo>
                  <a:pt x="1142" y="4071"/>
                </a:lnTo>
                <a:lnTo>
                  <a:pt x="1192" y="4043"/>
                </a:lnTo>
                <a:lnTo>
                  <a:pt x="1242" y="4015"/>
                </a:lnTo>
                <a:lnTo>
                  <a:pt x="1293" y="3991"/>
                </a:lnTo>
                <a:lnTo>
                  <a:pt x="1343" y="3967"/>
                </a:lnTo>
                <a:lnTo>
                  <a:pt x="1395" y="3947"/>
                </a:lnTo>
                <a:lnTo>
                  <a:pt x="1423" y="3941"/>
                </a:lnTo>
                <a:lnTo>
                  <a:pt x="1449" y="3934"/>
                </a:lnTo>
                <a:lnTo>
                  <a:pt x="1475" y="3927"/>
                </a:lnTo>
                <a:lnTo>
                  <a:pt x="1503" y="3923"/>
                </a:lnTo>
                <a:lnTo>
                  <a:pt x="1531" y="3921"/>
                </a:lnTo>
                <a:lnTo>
                  <a:pt x="1557" y="3920"/>
                </a:lnTo>
                <a:lnTo>
                  <a:pt x="1584" y="3921"/>
                </a:lnTo>
                <a:lnTo>
                  <a:pt x="1612" y="3923"/>
                </a:lnTo>
                <a:lnTo>
                  <a:pt x="1640" y="3927"/>
                </a:lnTo>
                <a:lnTo>
                  <a:pt x="1666" y="3934"/>
                </a:lnTo>
                <a:lnTo>
                  <a:pt x="1692" y="3941"/>
                </a:lnTo>
                <a:lnTo>
                  <a:pt x="1718" y="3947"/>
                </a:lnTo>
                <a:lnTo>
                  <a:pt x="1744" y="3956"/>
                </a:lnTo>
                <a:lnTo>
                  <a:pt x="1770" y="3967"/>
                </a:lnTo>
                <a:lnTo>
                  <a:pt x="1820" y="3989"/>
                </a:lnTo>
                <a:lnTo>
                  <a:pt x="1869" y="4015"/>
                </a:lnTo>
                <a:lnTo>
                  <a:pt x="1917" y="4043"/>
                </a:lnTo>
                <a:lnTo>
                  <a:pt x="1964" y="4071"/>
                </a:lnTo>
                <a:lnTo>
                  <a:pt x="2058" y="4126"/>
                </a:lnTo>
                <a:lnTo>
                  <a:pt x="2103" y="4152"/>
                </a:lnTo>
                <a:lnTo>
                  <a:pt x="2148" y="4175"/>
                </a:lnTo>
                <a:lnTo>
                  <a:pt x="2193" y="4194"/>
                </a:lnTo>
                <a:lnTo>
                  <a:pt x="2214" y="4203"/>
                </a:lnTo>
                <a:lnTo>
                  <a:pt x="2237" y="4209"/>
                </a:lnTo>
                <a:lnTo>
                  <a:pt x="2259" y="4215"/>
                </a:lnTo>
                <a:lnTo>
                  <a:pt x="2280" y="4218"/>
                </a:lnTo>
                <a:lnTo>
                  <a:pt x="2303" y="4222"/>
                </a:lnTo>
                <a:lnTo>
                  <a:pt x="2325" y="4222"/>
                </a:lnTo>
                <a:lnTo>
                  <a:pt x="2346" y="4222"/>
                </a:lnTo>
                <a:lnTo>
                  <a:pt x="2369" y="4218"/>
                </a:lnTo>
                <a:lnTo>
                  <a:pt x="2391" y="4215"/>
                </a:lnTo>
                <a:lnTo>
                  <a:pt x="2415" y="4209"/>
                </a:lnTo>
                <a:lnTo>
                  <a:pt x="2438" y="4203"/>
                </a:lnTo>
                <a:lnTo>
                  <a:pt x="2461" y="4194"/>
                </a:lnTo>
                <a:lnTo>
                  <a:pt x="2507" y="4175"/>
                </a:lnTo>
                <a:lnTo>
                  <a:pt x="2554" y="4152"/>
                </a:lnTo>
                <a:lnTo>
                  <a:pt x="2601" y="4126"/>
                </a:lnTo>
                <a:lnTo>
                  <a:pt x="2698" y="4071"/>
                </a:lnTo>
                <a:lnTo>
                  <a:pt x="2747" y="4043"/>
                </a:lnTo>
                <a:lnTo>
                  <a:pt x="2797" y="4015"/>
                </a:lnTo>
                <a:lnTo>
                  <a:pt x="2848" y="3991"/>
                </a:lnTo>
                <a:lnTo>
                  <a:pt x="2900" y="3967"/>
                </a:lnTo>
                <a:lnTo>
                  <a:pt x="2952" y="3947"/>
                </a:lnTo>
                <a:lnTo>
                  <a:pt x="2978" y="3941"/>
                </a:lnTo>
                <a:lnTo>
                  <a:pt x="3004" y="3934"/>
                </a:lnTo>
                <a:lnTo>
                  <a:pt x="3032" y="3927"/>
                </a:lnTo>
                <a:lnTo>
                  <a:pt x="3058" y="3923"/>
                </a:lnTo>
                <a:lnTo>
                  <a:pt x="3085" y="3921"/>
                </a:lnTo>
                <a:lnTo>
                  <a:pt x="3113" y="3920"/>
                </a:lnTo>
                <a:lnTo>
                  <a:pt x="3141" y="3921"/>
                </a:lnTo>
                <a:lnTo>
                  <a:pt x="3169" y="3923"/>
                </a:lnTo>
                <a:lnTo>
                  <a:pt x="3195" y="3927"/>
                </a:lnTo>
                <a:lnTo>
                  <a:pt x="3222" y="3934"/>
                </a:lnTo>
                <a:lnTo>
                  <a:pt x="3248" y="3941"/>
                </a:lnTo>
                <a:lnTo>
                  <a:pt x="3274" y="3947"/>
                </a:lnTo>
                <a:lnTo>
                  <a:pt x="3300" y="3956"/>
                </a:lnTo>
                <a:lnTo>
                  <a:pt x="3326" y="3967"/>
                </a:lnTo>
                <a:lnTo>
                  <a:pt x="3377" y="3989"/>
                </a:lnTo>
                <a:lnTo>
                  <a:pt x="3425" y="4015"/>
                </a:lnTo>
                <a:lnTo>
                  <a:pt x="3474" y="4043"/>
                </a:lnTo>
                <a:lnTo>
                  <a:pt x="3523" y="4071"/>
                </a:lnTo>
                <a:lnTo>
                  <a:pt x="3615" y="4126"/>
                </a:lnTo>
                <a:lnTo>
                  <a:pt x="3661" y="4152"/>
                </a:lnTo>
                <a:lnTo>
                  <a:pt x="3707" y="4175"/>
                </a:lnTo>
                <a:lnTo>
                  <a:pt x="3752" y="4194"/>
                </a:lnTo>
                <a:lnTo>
                  <a:pt x="3772" y="4203"/>
                </a:lnTo>
                <a:lnTo>
                  <a:pt x="3795" y="4209"/>
                </a:lnTo>
                <a:lnTo>
                  <a:pt x="3818" y="4215"/>
                </a:lnTo>
                <a:lnTo>
                  <a:pt x="3840" y="4218"/>
                </a:lnTo>
                <a:lnTo>
                  <a:pt x="3861" y="4222"/>
                </a:lnTo>
                <a:lnTo>
                  <a:pt x="3884" y="4222"/>
                </a:lnTo>
                <a:lnTo>
                  <a:pt x="3906" y="4222"/>
                </a:lnTo>
                <a:lnTo>
                  <a:pt x="3929" y="4218"/>
                </a:lnTo>
                <a:lnTo>
                  <a:pt x="3951" y="4215"/>
                </a:lnTo>
                <a:lnTo>
                  <a:pt x="3974" y="4209"/>
                </a:lnTo>
                <a:lnTo>
                  <a:pt x="3996" y="4203"/>
                </a:lnTo>
                <a:lnTo>
                  <a:pt x="4019" y="4194"/>
                </a:lnTo>
                <a:lnTo>
                  <a:pt x="4066" y="4175"/>
                </a:lnTo>
                <a:lnTo>
                  <a:pt x="4113" y="4152"/>
                </a:lnTo>
                <a:lnTo>
                  <a:pt x="4159" y="4126"/>
                </a:lnTo>
                <a:lnTo>
                  <a:pt x="4257" y="4071"/>
                </a:lnTo>
                <a:lnTo>
                  <a:pt x="4305" y="4043"/>
                </a:lnTo>
                <a:lnTo>
                  <a:pt x="4356" y="4015"/>
                </a:lnTo>
                <a:lnTo>
                  <a:pt x="4408" y="3991"/>
                </a:lnTo>
                <a:lnTo>
                  <a:pt x="4458" y="3967"/>
                </a:lnTo>
                <a:lnTo>
                  <a:pt x="4510" y="3947"/>
                </a:lnTo>
                <a:lnTo>
                  <a:pt x="4538" y="3941"/>
                </a:lnTo>
                <a:lnTo>
                  <a:pt x="4564" y="3934"/>
                </a:lnTo>
                <a:lnTo>
                  <a:pt x="4590" y="3927"/>
                </a:lnTo>
                <a:lnTo>
                  <a:pt x="4618" y="3923"/>
                </a:lnTo>
                <a:lnTo>
                  <a:pt x="4644" y="3921"/>
                </a:lnTo>
                <a:lnTo>
                  <a:pt x="4671" y="3920"/>
                </a:lnTo>
                <a:lnTo>
                  <a:pt x="4680" y="3920"/>
                </a:lnTo>
                <a:lnTo>
                  <a:pt x="4678" y="4059"/>
                </a:lnTo>
                <a:lnTo>
                  <a:pt x="4671" y="4059"/>
                </a:lnTo>
                <a:lnTo>
                  <a:pt x="4649" y="4060"/>
                </a:lnTo>
                <a:lnTo>
                  <a:pt x="4624" y="4062"/>
                </a:lnTo>
                <a:lnTo>
                  <a:pt x="4602" y="4065"/>
                </a:lnTo>
                <a:lnTo>
                  <a:pt x="4579" y="4072"/>
                </a:lnTo>
                <a:lnTo>
                  <a:pt x="4555" y="4079"/>
                </a:lnTo>
                <a:lnTo>
                  <a:pt x="4533" y="4086"/>
                </a:lnTo>
                <a:lnTo>
                  <a:pt x="4486" y="4105"/>
                </a:lnTo>
                <a:lnTo>
                  <a:pt x="4437" y="4130"/>
                </a:lnTo>
                <a:lnTo>
                  <a:pt x="4390" y="4154"/>
                </a:lnTo>
                <a:lnTo>
                  <a:pt x="4293" y="4211"/>
                </a:lnTo>
                <a:lnTo>
                  <a:pt x="4244" y="4239"/>
                </a:lnTo>
                <a:lnTo>
                  <a:pt x="4194" y="4267"/>
                </a:lnTo>
                <a:lnTo>
                  <a:pt x="4144" y="4291"/>
                </a:lnTo>
                <a:lnTo>
                  <a:pt x="4093" y="4314"/>
                </a:lnTo>
                <a:lnTo>
                  <a:pt x="4041" y="4334"/>
                </a:lnTo>
                <a:lnTo>
                  <a:pt x="4015" y="4341"/>
                </a:lnTo>
                <a:lnTo>
                  <a:pt x="3989" y="4348"/>
                </a:lnTo>
                <a:lnTo>
                  <a:pt x="3963" y="4354"/>
                </a:lnTo>
                <a:lnTo>
                  <a:pt x="3937" y="4357"/>
                </a:lnTo>
                <a:lnTo>
                  <a:pt x="3910" y="4360"/>
                </a:lnTo>
                <a:lnTo>
                  <a:pt x="3884" y="4360"/>
                </a:lnTo>
                <a:lnTo>
                  <a:pt x="3856" y="4360"/>
                </a:lnTo>
                <a:lnTo>
                  <a:pt x="3830" y="4357"/>
                </a:lnTo>
                <a:lnTo>
                  <a:pt x="3804" y="4354"/>
                </a:lnTo>
                <a:lnTo>
                  <a:pt x="3778" y="4348"/>
                </a:lnTo>
                <a:lnTo>
                  <a:pt x="3752" y="4341"/>
                </a:lnTo>
                <a:lnTo>
                  <a:pt x="3727" y="4333"/>
                </a:lnTo>
                <a:lnTo>
                  <a:pt x="3677" y="4314"/>
                </a:lnTo>
                <a:lnTo>
                  <a:pt x="3628" y="4291"/>
                </a:lnTo>
                <a:lnTo>
                  <a:pt x="3580" y="4265"/>
                </a:lnTo>
                <a:lnTo>
                  <a:pt x="3533" y="4237"/>
                </a:lnTo>
                <a:lnTo>
                  <a:pt x="3484" y="4209"/>
                </a:lnTo>
                <a:lnTo>
                  <a:pt x="3391" y="4154"/>
                </a:lnTo>
                <a:lnTo>
                  <a:pt x="3346" y="4128"/>
                </a:lnTo>
                <a:lnTo>
                  <a:pt x="3299" y="4105"/>
                </a:lnTo>
                <a:lnTo>
                  <a:pt x="3252" y="4086"/>
                </a:lnTo>
                <a:lnTo>
                  <a:pt x="3229" y="4079"/>
                </a:lnTo>
                <a:lnTo>
                  <a:pt x="3207" y="4072"/>
                </a:lnTo>
                <a:lnTo>
                  <a:pt x="3182" y="4065"/>
                </a:lnTo>
                <a:lnTo>
                  <a:pt x="3160" y="4062"/>
                </a:lnTo>
                <a:lnTo>
                  <a:pt x="3136" y="4060"/>
                </a:lnTo>
                <a:lnTo>
                  <a:pt x="3113" y="4059"/>
                </a:lnTo>
                <a:lnTo>
                  <a:pt x="3089" y="4060"/>
                </a:lnTo>
                <a:lnTo>
                  <a:pt x="3066" y="4062"/>
                </a:lnTo>
                <a:lnTo>
                  <a:pt x="3044" y="4065"/>
                </a:lnTo>
                <a:lnTo>
                  <a:pt x="3019" y="4072"/>
                </a:lnTo>
                <a:lnTo>
                  <a:pt x="2997" y="4079"/>
                </a:lnTo>
                <a:lnTo>
                  <a:pt x="2973" y="4086"/>
                </a:lnTo>
                <a:lnTo>
                  <a:pt x="2926" y="4105"/>
                </a:lnTo>
                <a:lnTo>
                  <a:pt x="2879" y="4130"/>
                </a:lnTo>
                <a:lnTo>
                  <a:pt x="2830" y="4154"/>
                </a:lnTo>
                <a:lnTo>
                  <a:pt x="2735" y="4211"/>
                </a:lnTo>
                <a:lnTo>
                  <a:pt x="2684" y="4239"/>
                </a:lnTo>
                <a:lnTo>
                  <a:pt x="2636" y="4267"/>
                </a:lnTo>
                <a:lnTo>
                  <a:pt x="2586" y="4291"/>
                </a:lnTo>
                <a:lnTo>
                  <a:pt x="2533" y="4314"/>
                </a:lnTo>
                <a:lnTo>
                  <a:pt x="2483" y="4334"/>
                </a:lnTo>
                <a:lnTo>
                  <a:pt x="2457" y="4341"/>
                </a:lnTo>
                <a:lnTo>
                  <a:pt x="2431" y="4348"/>
                </a:lnTo>
                <a:lnTo>
                  <a:pt x="2405" y="4354"/>
                </a:lnTo>
                <a:lnTo>
                  <a:pt x="2377" y="4357"/>
                </a:lnTo>
                <a:lnTo>
                  <a:pt x="2351" y="4360"/>
                </a:lnTo>
                <a:lnTo>
                  <a:pt x="2324" y="4360"/>
                </a:lnTo>
                <a:lnTo>
                  <a:pt x="2297" y="4360"/>
                </a:lnTo>
                <a:lnTo>
                  <a:pt x="2271" y="4357"/>
                </a:lnTo>
                <a:lnTo>
                  <a:pt x="2245" y="4354"/>
                </a:lnTo>
                <a:lnTo>
                  <a:pt x="2219" y="4348"/>
                </a:lnTo>
                <a:lnTo>
                  <a:pt x="2193" y="4341"/>
                </a:lnTo>
                <a:lnTo>
                  <a:pt x="2169" y="4333"/>
                </a:lnTo>
                <a:lnTo>
                  <a:pt x="2119" y="4314"/>
                </a:lnTo>
                <a:lnTo>
                  <a:pt x="2070" y="4291"/>
                </a:lnTo>
                <a:lnTo>
                  <a:pt x="2022" y="4265"/>
                </a:lnTo>
                <a:lnTo>
                  <a:pt x="1975" y="4237"/>
                </a:lnTo>
                <a:lnTo>
                  <a:pt x="1928" y="4209"/>
                </a:lnTo>
                <a:lnTo>
                  <a:pt x="1834" y="4154"/>
                </a:lnTo>
                <a:lnTo>
                  <a:pt x="1789" y="4128"/>
                </a:lnTo>
                <a:lnTo>
                  <a:pt x="1742" y="4105"/>
                </a:lnTo>
                <a:lnTo>
                  <a:pt x="1697" y="4086"/>
                </a:lnTo>
                <a:lnTo>
                  <a:pt x="1673" y="4079"/>
                </a:lnTo>
                <a:lnTo>
                  <a:pt x="1650" y="4072"/>
                </a:lnTo>
                <a:lnTo>
                  <a:pt x="1628" y="4065"/>
                </a:lnTo>
                <a:lnTo>
                  <a:pt x="1603" y="4062"/>
                </a:lnTo>
                <a:lnTo>
                  <a:pt x="1581" y="4060"/>
                </a:lnTo>
                <a:lnTo>
                  <a:pt x="1557" y="4059"/>
                </a:lnTo>
                <a:lnTo>
                  <a:pt x="1534" y="4060"/>
                </a:lnTo>
                <a:lnTo>
                  <a:pt x="1511" y="4062"/>
                </a:lnTo>
                <a:lnTo>
                  <a:pt x="1487" y="4065"/>
                </a:lnTo>
                <a:lnTo>
                  <a:pt x="1465" y="4072"/>
                </a:lnTo>
                <a:lnTo>
                  <a:pt x="1440" y="4079"/>
                </a:lnTo>
                <a:lnTo>
                  <a:pt x="1418" y="4086"/>
                </a:lnTo>
                <a:lnTo>
                  <a:pt x="1371" y="4105"/>
                </a:lnTo>
                <a:lnTo>
                  <a:pt x="1322" y="4130"/>
                </a:lnTo>
                <a:lnTo>
                  <a:pt x="1275" y="4154"/>
                </a:lnTo>
                <a:lnTo>
                  <a:pt x="1178" y="4211"/>
                </a:lnTo>
                <a:lnTo>
                  <a:pt x="1130" y="4239"/>
                </a:lnTo>
                <a:lnTo>
                  <a:pt x="1079" y="4267"/>
                </a:lnTo>
                <a:lnTo>
                  <a:pt x="1029" y="4291"/>
                </a:lnTo>
                <a:lnTo>
                  <a:pt x="979" y="4314"/>
                </a:lnTo>
                <a:lnTo>
                  <a:pt x="927" y="4334"/>
                </a:lnTo>
                <a:lnTo>
                  <a:pt x="901" y="4341"/>
                </a:lnTo>
                <a:lnTo>
                  <a:pt x="875" y="4348"/>
                </a:lnTo>
                <a:lnTo>
                  <a:pt x="849" y="4354"/>
                </a:lnTo>
                <a:lnTo>
                  <a:pt x="823" y="4357"/>
                </a:lnTo>
                <a:lnTo>
                  <a:pt x="795" y="4360"/>
                </a:lnTo>
                <a:lnTo>
                  <a:pt x="769" y="4360"/>
                </a:lnTo>
                <a:lnTo>
                  <a:pt x="741" y="4360"/>
                </a:lnTo>
                <a:lnTo>
                  <a:pt x="715" y="4357"/>
                </a:lnTo>
                <a:lnTo>
                  <a:pt x="689" y="4354"/>
                </a:lnTo>
                <a:lnTo>
                  <a:pt x="663" y="4348"/>
                </a:lnTo>
                <a:lnTo>
                  <a:pt x="639" y="4341"/>
                </a:lnTo>
                <a:lnTo>
                  <a:pt x="613" y="4333"/>
                </a:lnTo>
                <a:lnTo>
                  <a:pt x="562" y="4314"/>
                </a:lnTo>
                <a:lnTo>
                  <a:pt x="514" y="4291"/>
                </a:lnTo>
                <a:lnTo>
                  <a:pt x="465" y="4265"/>
                </a:lnTo>
                <a:lnTo>
                  <a:pt x="418" y="4237"/>
                </a:lnTo>
                <a:lnTo>
                  <a:pt x="371" y="4209"/>
                </a:lnTo>
                <a:lnTo>
                  <a:pt x="278" y="4154"/>
                </a:lnTo>
                <a:lnTo>
                  <a:pt x="231" y="4128"/>
                </a:lnTo>
                <a:lnTo>
                  <a:pt x="186" y="4105"/>
                </a:lnTo>
                <a:lnTo>
                  <a:pt x="139" y="4086"/>
                </a:lnTo>
                <a:lnTo>
                  <a:pt x="116" y="4079"/>
                </a:lnTo>
                <a:lnTo>
                  <a:pt x="92" y="4072"/>
                </a:lnTo>
                <a:lnTo>
                  <a:pt x="69" y="4065"/>
                </a:lnTo>
                <a:lnTo>
                  <a:pt x="47" y="4062"/>
                </a:lnTo>
                <a:lnTo>
                  <a:pt x="23" y="4060"/>
                </a:lnTo>
                <a:lnTo>
                  <a:pt x="0" y="4059"/>
                </a:lnTo>
                <a:lnTo>
                  <a:pt x="0" y="3920"/>
                </a:lnTo>
                <a:close/>
                <a:moveTo>
                  <a:pt x="0" y="3653"/>
                </a:moveTo>
                <a:lnTo>
                  <a:pt x="0" y="3653"/>
                </a:lnTo>
                <a:lnTo>
                  <a:pt x="28" y="3654"/>
                </a:lnTo>
                <a:lnTo>
                  <a:pt x="54" y="3656"/>
                </a:lnTo>
                <a:lnTo>
                  <a:pt x="82" y="3659"/>
                </a:lnTo>
                <a:lnTo>
                  <a:pt x="108" y="3665"/>
                </a:lnTo>
                <a:lnTo>
                  <a:pt x="135" y="3672"/>
                </a:lnTo>
                <a:lnTo>
                  <a:pt x="161" y="3680"/>
                </a:lnTo>
                <a:lnTo>
                  <a:pt x="187" y="3689"/>
                </a:lnTo>
                <a:lnTo>
                  <a:pt x="212" y="3699"/>
                </a:lnTo>
                <a:lnTo>
                  <a:pt x="262" y="3722"/>
                </a:lnTo>
                <a:lnTo>
                  <a:pt x="312" y="3748"/>
                </a:lnTo>
                <a:lnTo>
                  <a:pt x="361" y="3776"/>
                </a:lnTo>
                <a:lnTo>
                  <a:pt x="408" y="3803"/>
                </a:lnTo>
                <a:lnTo>
                  <a:pt x="501" y="3859"/>
                </a:lnTo>
                <a:lnTo>
                  <a:pt x="547" y="3885"/>
                </a:lnTo>
                <a:lnTo>
                  <a:pt x="592" y="3908"/>
                </a:lnTo>
                <a:lnTo>
                  <a:pt x="637" y="3927"/>
                </a:lnTo>
                <a:lnTo>
                  <a:pt x="659" y="3935"/>
                </a:lnTo>
                <a:lnTo>
                  <a:pt x="680" y="3942"/>
                </a:lnTo>
                <a:lnTo>
                  <a:pt x="703" y="3947"/>
                </a:lnTo>
                <a:lnTo>
                  <a:pt x="725" y="3951"/>
                </a:lnTo>
                <a:lnTo>
                  <a:pt x="748" y="3954"/>
                </a:lnTo>
                <a:lnTo>
                  <a:pt x="769" y="3954"/>
                </a:lnTo>
                <a:lnTo>
                  <a:pt x="791" y="3954"/>
                </a:lnTo>
                <a:lnTo>
                  <a:pt x="814" y="3951"/>
                </a:lnTo>
                <a:lnTo>
                  <a:pt x="836" y="3947"/>
                </a:lnTo>
                <a:lnTo>
                  <a:pt x="859" y="3942"/>
                </a:lnTo>
                <a:lnTo>
                  <a:pt x="882" y="3935"/>
                </a:lnTo>
                <a:lnTo>
                  <a:pt x="904" y="3927"/>
                </a:lnTo>
                <a:lnTo>
                  <a:pt x="951" y="3908"/>
                </a:lnTo>
                <a:lnTo>
                  <a:pt x="998" y="3885"/>
                </a:lnTo>
                <a:lnTo>
                  <a:pt x="1045" y="3859"/>
                </a:lnTo>
                <a:lnTo>
                  <a:pt x="1142" y="3803"/>
                </a:lnTo>
                <a:lnTo>
                  <a:pt x="1192" y="3776"/>
                </a:lnTo>
                <a:lnTo>
                  <a:pt x="1242" y="3748"/>
                </a:lnTo>
                <a:lnTo>
                  <a:pt x="1293" y="3724"/>
                </a:lnTo>
                <a:lnTo>
                  <a:pt x="1343" y="3699"/>
                </a:lnTo>
                <a:lnTo>
                  <a:pt x="1395" y="3680"/>
                </a:lnTo>
                <a:lnTo>
                  <a:pt x="1423" y="3672"/>
                </a:lnTo>
                <a:lnTo>
                  <a:pt x="1449" y="3666"/>
                </a:lnTo>
                <a:lnTo>
                  <a:pt x="1475" y="3659"/>
                </a:lnTo>
                <a:lnTo>
                  <a:pt x="1503" y="3656"/>
                </a:lnTo>
                <a:lnTo>
                  <a:pt x="1531" y="3654"/>
                </a:lnTo>
                <a:lnTo>
                  <a:pt x="1557" y="3653"/>
                </a:lnTo>
                <a:lnTo>
                  <a:pt x="1584" y="3654"/>
                </a:lnTo>
                <a:lnTo>
                  <a:pt x="1612" y="3656"/>
                </a:lnTo>
                <a:lnTo>
                  <a:pt x="1640" y="3659"/>
                </a:lnTo>
                <a:lnTo>
                  <a:pt x="1666" y="3665"/>
                </a:lnTo>
                <a:lnTo>
                  <a:pt x="1692" y="3672"/>
                </a:lnTo>
                <a:lnTo>
                  <a:pt x="1718" y="3680"/>
                </a:lnTo>
                <a:lnTo>
                  <a:pt x="1744" y="3689"/>
                </a:lnTo>
                <a:lnTo>
                  <a:pt x="1770" y="3699"/>
                </a:lnTo>
                <a:lnTo>
                  <a:pt x="1820" y="3722"/>
                </a:lnTo>
                <a:lnTo>
                  <a:pt x="1869" y="3748"/>
                </a:lnTo>
                <a:lnTo>
                  <a:pt x="1917" y="3776"/>
                </a:lnTo>
                <a:lnTo>
                  <a:pt x="1964" y="3803"/>
                </a:lnTo>
                <a:lnTo>
                  <a:pt x="2058" y="3859"/>
                </a:lnTo>
                <a:lnTo>
                  <a:pt x="2103" y="3885"/>
                </a:lnTo>
                <a:lnTo>
                  <a:pt x="2148" y="3908"/>
                </a:lnTo>
                <a:lnTo>
                  <a:pt x="2193" y="3927"/>
                </a:lnTo>
                <a:lnTo>
                  <a:pt x="2214" y="3935"/>
                </a:lnTo>
                <a:lnTo>
                  <a:pt x="2237" y="3942"/>
                </a:lnTo>
                <a:lnTo>
                  <a:pt x="2259" y="3947"/>
                </a:lnTo>
                <a:lnTo>
                  <a:pt x="2280" y="3951"/>
                </a:lnTo>
                <a:lnTo>
                  <a:pt x="2303" y="3954"/>
                </a:lnTo>
                <a:lnTo>
                  <a:pt x="2325" y="3954"/>
                </a:lnTo>
                <a:lnTo>
                  <a:pt x="2346" y="3954"/>
                </a:lnTo>
                <a:lnTo>
                  <a:pt x="2369" y="3951"/>
                </a:lnTo>
                <a:lnTo>
                  <a:pt x="2391" y="3947"/>
                </a:lnTo>
                <a:lnTo>
                  <a:pt x="2415" y="3942"/>
                </a:lnTo>
                <a:lnTo>
                  <a:pt x="2438" y="3935"/>
                </a:lnTo>
                <a:lnTo>
                  <a:pt x="2461" y="3927"/>
                </a:lnTo>
                <a:lnTo>
                  <a:pt x="2507" y="3908"/>
                </a:lnTo>
                <a:lnTo>
                  <a:pt x="2554" y="3885"/>
                </a:lnTo>
                <a:lnTo>
                  <a:pt x="2601" y="3859"/>
                </a:lnTo>
                <a:lnTo>
                  <a:pt x="2698" y="3803"/>
                </a:lnTo>
                <a:lnTo>
                  <a:pt x="2747" y="3776"/>
                </a:lnTo>
                <a:lnTo>
                  <a:pt x="2797" y="3748"/>
                </a:lnTo>
                <a:lnTo>
                  <a:pt x="2848" y="3724"/>
                </a:lnTo>
                <a:lnTo>
                  <a:pt x="2900" y="3699"/>
                </a:lnTo>
                <a:lnTo>
                  <a:pt x="2952" y="3680"/>
                </a:lnTo>
                <a:lnTo>
                  <a:pt x="2978" y="3672"/>
                </a:lnTo>
                <a:lnTo>
                  <a:pt x="3004" y="3666"/>
                </a:lnTo>
                <a:lnTo>
                  <a:pt x="3032" y="3659"/>
                </a:lnTo>
                <a:lnTo>
                  <a:pt x="3058" y="3656"/>
                </a:lnTo>
                <a:lnTo>
                  <a:pt x="3085" y="3654"/>
                </a:lnTo>
                <a:lnTo>
                  <a:pt x="3113" y="3653"/>
                </a:lnTo>
                <a:lnTo>
                  <a:pt x="3141" y="3654"/>
                </a:lnTo>
                <a:lnTo>
                  <a:pt x="3169" y="3656"/>
                </a:lnTo>
                <a:lnTo>
                  <a:pt x="3195" y="3659"/>
                </a:lnTo>
                <a:lnTo>
                  <a:pt x="3222" y="3665"/>
                </a:lnTo>
                <a:lnTo>
                  <a:pt x="3248" y="3672"/>
                </a:lnTo>
                <a:lnTo>
                  <a:pt x="3274" y="3680"/>
                </a:lnTo>
                <a:lnTo>
                  <a:pt x="3300" y="3689"/>
                </a:lnTo>
                <a:lnTo>
                  <a:pt x="3326" y="3699"/>
                </a:lnTo>
                <a:lnTo>
                  <a:pt x="3377" y="3722"/>
                </a:lnTo>
                <a:lnTo>
                  <a:pt x="3425" y="3748"/>
                </a:lnTo>
                <a:lnTo>
                  <a:pt x="3474" y="3776"/>
                </a:lnTo>
                <a:lnTo>
                  <a:pt x="3523" y="3803"/>
                </a:lnTo>
                <a:lnTo>
                  <a:pt x="3615" y="3859"/>
                </a:lnTo>
                <a:lnTo>
                  <a:pt x="3661" y="3885"/>
                </a:lnTo>
                <a:lnTo>
                  <a:pt x="3707" y="3908"/>
                </a:lnTo>
                <a:lnTo>
                  <a:pt x="3752" y="3927"/>
                </a:lnTo>
                <a:lnTo>
                  <a:pt x="3772" y="3935"/>
                </a:lnTo>
                <a:lnTo>
                  <a:pt x="3795" y="3942"/>
                </a:lnTo>
                <a:lnTo>
                  <a:pt x="3818" y="3947"/>
                </a:lnTo>
                <a:lnTo>
                  <a:pt x="3840" y="3951"/>
                </a:lnTo>
                <a:lnTo>
                  <a:pt x="3861" y="3954"/>
                </a:lnTo>
                <a:lnTo>
                  <a:pt x="3884" y="3954"/>
                </a:lnTo>
                <a:lnTo>
                  <a:pt x="3906" y="3954"/>
                </a:lnTo>
                <a:lnTo>
                  <a:pt x="3929" y="3951"/>
                </a:lnTo>
                <a:lnTo>
                  <a:pt x="3951" y="3947"/>
                </a:lnTo>
                <a:lnTo>
                  <a:pt x="3974" y="3942"/>
                </a:lnTo>
                <a:lnTo>
                  <a:pt x="3996" y="3935"/>
                </a:lnTo>
                <a:lnTo>
                  <a:pt x="4019" y="3927"/>
                </a:lnTo>
                <a:lnTo>
                  <a:pt x="4066" y="3908"/>
                </a:lnTo>
                <a:lnTo>
                  <a:pt x="4113" y="3885"/>
                </a:lnTo>
                <a:lnTo>
                  <a:pt x="4159" y="3859"/>
                </a:lnTo>
                <a:lnTo>
                  <a:pt x="4257" y="3803"/>
                </a:lnTo>
                <a:lnTo>
                  <a:pt x="4305" y="3776"/>
                </a:lnTo>
                <a:lnTo>
                  <a:pt x="4356" y="3748"/>
                </a:lnTo>
                <a:lnTo>
                  <a:pt x="4408" y="3724"/>
                </a:lnTo>
                <a:lnTo>
                  <a:pt x="4458" y="3699"/>
                </a:lnTo>
                <a:lnTo>
                  <a:pt x="4510" y="3680"/>
                </a:lnTo>
                <a:lnTo>
                  <a:pt x="4538" y="3672"/>
                </a:lnTo>
                <a:lnTo>
                  <a:pt x="4564" y="3666"/>
                </a:lnTo>
                <a:lnTo>
                  <a:pt x="4590" y="3659"/>
                </a:lnTo>
                <a:lnTo>
                  <a:pt x="4618" y="3656"/>
                </a:lnTo>
                <a:lnTo>
                  <a:pt x="4644" y="3654"/>
                </a:lnTo>
                <a:lnTo>
                  <a:pt x="4671" y="3653"/>
                </a:lnTo>
                <a:lnTo>
                  <a:pt x="4680" y="3653"/>
                </a:lnTo>
                <a:lnTo>
                  <a:pt x="4678" y="3791"/>
                </a:lnTo>
                <a:lnTo>
                  <a:pt x="4671" y="3791"/>
                </a:lnTo>
                <a:lnTo>
                  <a:pt x="4649" y="3793"/>
                </a:lnTo>
                <a:lnTo>
                  <a:pt x="4624" y="3795"/>
                </a:lnTo>
                <a:lnTo>
                  <a:pt x="4602" y="3798"/>
                </a:lnTo>
                <a:lnTo>
                  <a:pt x="4579" y="3805"/>
                </a:lnTo>
                <a:lnTo>
                  <a:pt x="4555" y="3812"/>
                </a:lnTo>
                <a:lnTo>
                  <a:pt x="4533" y="3819"/>
                </a:lnTo>
                <a:lnTo>
                  <a:pt x="4486" y="3838"/>
                </a:lnTo>
                <a:lnTo>
                  <a:pt x="4437" y="3862"/>
                </a:lnTo>
                <a:lnTo>
                  <a:pt x="4390" y="3887"/>
                </a:lnTo>
                <a:lnTo>
                  <a:pt x="4293" y="3942"/>
                </a:lnTo>
                <a:lnTo>
                  <a:pt x="4244" y="3972"/>
                </a:lnTo>
                <a:lnTo>
                  <a:pt x="4194" y="3998"/>
                </a:lnTo>
                <a:lnTo>
                  <a:pt x="4144" y="4024"/>
                </a:lnTo>
                <a:lnTo>
                  <a:pt x="4093" y="4046"/>
                </a:lnTo>
                <a:lnTo>
                  <a:pt x="4041" y="4065"/>
                </a:lnTo>
                <a:lnTo>
                  <a:pt x="4015" y="4074"/>
                </a:lnTo>
                <a:lnTo>
                  <a:pt x="3989" y="4081"/>
                </a:lnTo>
                <a:lnTo>
                  <a:pt x="3963" y="4086"/>
                </a:lnTo>
                <a:lnTo>
                  <a:pt x="3937" y="4090"/>
                </a:lnTo>
                <a:lnTo>
                  <a:pt x="3910" y="4093"/>
                </a:lnTo>
                <a:lnTo>
                  <a:pt x="3884" y="4093"/>
                </a:lnTo>
                <a:lnTo>
                  <a:pt x="3856" y="4093"/>
                </a:lnTo>
                <a:lnTo>
                  <a:pt x="3830" y="4090"/>
                </a:lnTo>
                <a:lnTo>
                  <a:pt x="3804" y="4086"/>
                </a:lnTo>
                <a:lnTo>
                  <a:pt x="3778" y="4079"/>
                </a:lnTo>
                <a:lnTo>
                  <a:pt x="3752" y="4072"/>
                </a:lnTo>
                <a:lnTo>
                  <a:pt x="3727" y="4065"/>
                </a:lnTo>
                <a:lnTo>
                  <a:pt x="3677" y="4046"/>
                </a:lnTo>
                <a:lnTo>
                  <a:pt x="3628" y="4022"/>
                </a:lnTo>
                <a:lnTo>
                  <a:pt x="3580" y="3998"/>
                </a:lnTo>
                <a:lnTo>
                  <a:pt x="3533" y="3970"/>
                </a:lnTo>
                <a:lnTo>
                  <a:pt x="3484" y="3942"/>
                </a:lnTo>
                <a:lnTo>
                  <a:pt x="3391" y="3887"/>
                </a:lnTo>
                <a:lnTo>
                  <a:pt x="3346" y="3861"/>
                </a:lnTo>
                <a:lnTo>
                  <a:pt x="3299" y="3838"/>
                </a:lnTo>
                <a:lnTo>
                  <a:pt x="3252" y="3819"/>
                </a:lnTo>
                <a:lnTo>
                  <a:pt x="3229" y="3810"/>
                </a:lnTo>
                <a:lnTo>
                  <a:pt x="3207" y="3803"/>
                </a:lnTo>
                <a:lnTo>
                  <a:pt x="3182" y="3798"/>
                </a:lnTo>
                <a:lnTo>
                  <a:pt x="3160" y="3795"/>
                </a:lnTo>
                <a:lnTo>
                  <a:pt x="3136" y="3793"/>
                </a:lnTo>
                <a:lnTo>
                  <a:pt x="3113" y="3791"/>
                </a:lnTo>
                <a:lnTo>
                  <a:pt x="3089" y="3793"/>
                </a:lnTo>
                <a:lnTo>
                  <a:pt x="3066" y="3795"/>
                </a:lnTo>
                <a:lnTo>
                  <a:pt x="3044" y="3798"/>
                </a:lnTo>
                <a:lnTo>
                  <a:pt x="3019" y="3805"/>
                </a:lnTo>
                <a:lnTo>
                  <a:pt x="2997" y="3812"/>
                </a:lnTo>
                <a:lnTo>
                  <a:pt x="2973" y="3819"/>
                </a:lnTo>
                <a:lnTo>
                  <a:pt x="2926" y="3838"/>
                </a:lnTo>
                <a:lnTo>
                  <a:pt x="2879" y="3862"/>
                </a:lnTo>
                <a:lnTo>
                  <a:pt x="2830" y="3887"/>
                </a:lnTo>
                <a:lnTo>
                  <a:pt x="2735" y="3942"/>
                </a:lnTo>
                <a:lnTo>
                  <a:pt x="2684" y="3972"/>
                </a:lnTo>
                <a:lnTo>
                  <a:pt x="2636" y="3998"/>
                </a:lnTo>
                <a:lnTo>
                  <a:pt x="2586" y="4024"/>
                </a:lnTo>
                <a:lnTo>
                  <a:pt x="2533" y="4046"/>
                </a:lnTo>
                <a:lnTo>
                  <a:pt x="2483" y="4065"/>
                </a:lnTo>
                <a:lnTo>
                  <a:pt x="2457" y="4074"/>
                </a:lnTo>
                <a:lnTo>
                  <a:pt x="2431" y="4081"/>
                </a:lnTo>
                <a:lnTo>
                  <a:pt x="2405" y="4086"/>
                </a:lnTo>
                <a:lnTo>
                  <a:pt x="2377" y="4090"/>
                </a:lnTo>
                <a:lnTo>
                  <a:pt x="2351" y="4093"/>
                </a:lnTo>
                <a:lnTo>
                  <a:pt x="2324" y="4093"/>
                </a:lnTo>
                <a:lnTo>
                  <a:pt x="2297" y="4093"/>
                </a:lnTo>
                <a:lnTo>
                  <a:pt x="2271" y="4090"/>
                </a:lnTo>
                <a:lnTo>
                  <a:pt x="2245" y="4086"/>
                </a:lnTo>
                <a:lnTo>
                  <a:pt x="2219" y="4079"/>
                </a:lnTo>
                <a:lnTo>
                  <a:pt x="2193" y="4072"/>
                </a:lnTo>
                <a:lnTo>
                  <a:pt x="2169" y="4065"/>
                </a:lnTo>
                <a:lnTo>
                  <a:pt x="2119" y="4046"/>
                </a:lnTo>
                <a:lnTo>
                  <a:pt x="2070" y="4022"/>
                </a:lnTo>
                <a:lnTo>
                  <a:pt x="2022" y="3998"/>
                </a:lnTo>
                <a:lnTo>
                  <a:pt x="1975" y="3970"/>
                </a:lnTo>
                <a:lnTo>
                  <a:pt x="1928" y="3942"/>
                </a:lnTo>
                <a:lnTo>
                  <a:pt x="1834" y="3887"/>
                </a:lnTo>
                <a:lnTo>
                  <a:pt x="1789" y="3861"/>
                </a:lnTo>
                <a:lnTo>
                  <a:pt x="1742" y="3838"/>
                </a:lnTo>
                <a:lnTo>
                  <a:pt x="1697" y="3819"/>
                </a:lnTo>
                <a:lnTo>
                  <a:pt x="1673" y="3810"/>
                </a:lnTo>
                <a:lnTo>
                  <a:pt x="1650" y="3803"/>
                </a:lnTo>
                <a:lnTo>
                  <a:pt x="1628" y="3798"/>
                </a:lnTo>
                <a:lnTo>
                  <a:pt x="1603" y="3795"/>
                </a:lnTo>
                <a:lnTo>
                  <a:pt x="1581" y="3793"/>
                </a:lnTo>
                <a:lnTo>
                  <a:pt x="1557" y="3791"/>
                </a:lnTo>
                <a:lnTo>
                  <a:pt x="1534" y="3793"/>
                </a:lnTo>
                <a:lnTo>
                  <a:pt x="1511" y="3795"/>
                </a:lnTo>
                <a:lnTo>
                  <a:pt x="1487" y="3798"/>
                </a:lnTo>
                <a:lnTo>
                  <a:pt x="1465" y="3805"/>
                </a:lnTo>
                <a:lnTo>
                  <a:pt x="1440" y="3812"/>
                </a:lnTo>
                <a:lnTo>
                  <a:pt x="1418" y="3819"/>
                </a:lnTo>
                <a:lnTo>
                  <a:pt x="1371" y="3838"/>
                </a:lnTo>
                <a:lnTo>
                  <a:pt x="1322" y="3862"/>
                </a:lnTo>
                <a:lnTo>
                  <a:pt x="1275" y="3887"/>
                </a:lnTo>
                <a:lnTo>
                  <a:pt x="1178" y="3942"/>
                </a:lnTo>
                <a:lnTo>
                  <a:pt x="1130" y="3972"/>
                </a:lnTo>
                <a:lnTo>
                  <a:pt x="1079" y="3998"/>
                </a:lnTo>
                <a:lnTo>
                  <a:pt x="1029" y="4024"/>
                </a:lnTo>
                <a:lnTo>
                  <a:pt x="979" y="4046"/>
                </a:lnTo>
                <a:lnTo>
                  <a:pt x="927" y="4065"/>
                </a:lnTo>
                <a:lnTo>
                  <a:pt x="901" y="4074"/>
                </a:lnTo>
                <a:lnTo>
                  <a:pt x="875" y="4081"/>
                </a:lnTo>
                <a:lnTo>
                  <a:pt x="849" y="4086"/>
                </a:lnTo>
                <a:lnTo>
                  <a:pt x="823" y="4090"/>
                </a:lnTo>
                <a:lnTo>
                  <a:pt x="795" y="4093"/>
                </a:lnTo>
                <a:lnTo>
                  <a:pt x="769" y="4093"/>
                </a:lnTo>
                <a:lnTo>
                  <a:pt x="741" y="4093"/>
                </a:lnTo>
                <a:lnTo>
                  <a:pt x="715" y="4090"/>
                </a:lnTo>
                <a:lnTo>
                  <a:pt x="689" y="4086"/>
                </a:lnTo>
                <a:lnTo>
                  <a:pt x="663" y="4079"/>
                </a:lnTo>
                <a:lnTo>
                  <a:pt x="639" y="4072"/>
                </a:lnTo>
                <a:lnTo>
                  <a:pt x="613" y="4065"/>
                </a:lnTo>
                <a:lnTo>
                  <a:pt x="562" y="4046"/>
                </a:lnTo>
                <a:lnTo>
                  <a:pt x="514" y="4022"/>
                </a:lnTo>
                <a:lnTo>
                  <a:pt x="465" y="3998"/>
                </a:lnTo>
                <a:lnTo>
                  <a:pt x="418" y="3970"/>
                </a:lnTo>
                <a:lnTo>
                  <a:pt x="371" y="3942"/>
                </a:lnTo>
                <a:lnTo>
                  <a:pt x="278" y="3887"/>
                </a:lnTo>
                <a:lnTo>
                  <a:pt x="231" y="3861"/>
                </a:lnTo>
                <a:lnTo>
                  <a:pt x="186" y="3838"/>
                </a:lnTo>
                <a:lnTo>
                  <a:pt x="139" y="3819"/>
                </a:lnTo>
                <a:lnTo>
                  <a:pt x="116" y="3810"/>
                </a:lnTo>
                <a:lnTo>
                  <a:pt x="92" y="3803"/>
                </a:lnTo>
                <a:lnTo>
                  <a:pt x="69" y="3798"/>
                </a:lnTo>
                <a:lnTo>
                  <a:pt x="47" y="3795"/>
                </a:lnTo>
                <a:lnTo>
                  <a:pt x="23" y="3793"/>
                </a:lnTo>
                <a:lnTo>
                  <a:pt x="0" y="3791"/>
                </a:lnTo>
                <a:lnTo>
                  <a:pt x="0" y="3653"/>
                </a:lnTo>
                <a:close/>
                <a:moveTo>
                  <a:pt x="4680" y="4763"/>
                </a:moveTo>
                <a:lnTo>
                  <a:pt x="0" y="4763"/>
                </a:lnTo>
                <a:lnTo>
                  <a:pt x="0" y="4624"/>
                </a:lnTo>
                <a:lnTo>
                  <a:pt x="715" y="4624"/>
                </a:lnTo>
                <a:lnTo>
                  <a:pt x="691" y="4621"/>
                </a:lnTo>
                <a:lnTo>
                  <a:pt x="666" y="4616"/>
                </a:lnTo>
                <a:lnTo>
                  <a:pt x="642" y="4609"/>
                </a:lnTo>
                <a:lnTo>
                  <a:pt x="618" y="4602"/>
                </a:lnTo>
                <a:lnTo>
                  <a:pt x="571" y="4584"/>
                </a:lnTo>
                <a:lnTo>
                  <a:pt x="526" y="4563"/>
                </a:lnTo>
                <a:lnTo>
                  <a:pt x="481" y="4541"/>
                </a:lnTo>
                <a:lnTo>
                  <a:pt x="436" y="4515"/>
                </a:lnTo>
                <a:lnTo>
                  <a:pt x="347" y="4463"/>
                </a:lnTo>
                <a:lnTo>
                  <a:pt x="304" y="4437"/>
                </a:lnTo>
                <a:lnTo>
                  <a:pt x="260" y="4411"/>
                </a:lnTo>
                <a:lnTo>
                  <a:pt x="217" y="4388"/>
                </a:lnTo>
                <a:lnTo>
                  <a:pt x="174" y="4367"/>
                </a:lnTo>
                <a:lnTo>
                  <a:pt x="130" y="4350"/>
                </a:lnTo>
                <a:lnTo>
                  <a:pt x="109" y="4343"/>
                </a:lnTo>
                <a:lnTo>
                  <a:pt x="87" y="4338"/>
                </a:lnTo>
                <a:lnTo>
                  <a:pt x="66" y="4333"/>
                </a:lnTo>
                <a:lnTo>
                  <a:pt x="43" y="4329"/>
                </a:lnTo>
                <a:lnTo>
                  <a:pt x="21" y="4327"/>
                </a:lnTo>
                <a:lnTo>
                  <a:pt x="0" y="4326"/>
                </a:lnTo>
                <a:lnTo>
                  <a:pt x="0" y="4187"/>
                </a:lnTo>
                <a:lnTo>
                  <a:pt x="28" y="4189"/>
                </a:lnTo>
                <a:lnTo>
                  <a:pt x="54" y="4190"/>
                </a:lnTo>
                <a:lnTo>
                  <a:pt x="82" y="4196"/>
                </a:lnTo>
                <a:lnTo>
                  <a:pt x="108" y="4201"/>
                </a:lnTo>
                <a:lnTo>
                  <a:pt x="135" y="4208"/>
                </a:lnTo>
                <a:lnTo>
                  <a:pt x="161" y="4215"/>
                </a:lnTo>
                <a:lnTo>
                  <a:pt x="187" y="4225"/>
                </a:lnTo>
                <a:lnTo>
                  <a:pt x="212" y="4234"/>
                </a:lnTo>
                <a:lnTo>
                  <a:pt x="262" y="4258"/>
                </a:lnTo>
                <a:lnTo>
                  <a:pt x="312" y="4282"/>
                </a:lnTo>
                <a:lnTo>
                  <a:pt x="361" y="4310"/>
                </a:lnTo>
                <a:lnTo>
                  <a:pt x="408" y="4338"/>
                </a:lnTo>
                <a:lnTo>
                  <a:pt x="501" y="4393"/>
                </a:lnTo>
                <a:lnTo>
                  <a:pt x="547" y="4419"/>
                </a:lnTo>
                <a:lnTo>
                  <a:pt x="592" y="4442"/>
                </a:lnTo>
                <a:lnTo>
                  <a:pt x="637" y="4461"/>
                </a:lnTo>
                <a:lnTo>
                  <a:pt x="659" y="4470"/>
                </a:lnTo>
                <a:lnTo>
                  <a:pt x="680" y="4477"/>
                </a:lnTo>
                <a:lnTo>
                  <a:pt x="703" y="4482"/>
                </a:lnTo>
                <a:lnTo>
                  <a:pt x="725" y="4485"/>
                </a:lnTo>
                <a:lnTo>
                  <a:pt x="748" y="4489"/>
                </a:lnTo>
                <a:lnTo>
                  <a:pt x="769" y="4489"/>
                </a:lnTo>
                <a:lnTo>
                  <a:pt x="791" y="4489"/>
                </a:lnTo>
                <a:lnTo>
                  <a:pt x="814" y="4487"/>
                </a:lnTo>
                <a:lnTo>
                  <a:pt x="836" y="4482"/>
                </a:lnTo>
                <a:lnTo>
                  <a:pt x="859" y="4477"/>
                </a:lnTo>
                <a:lnTo>
                  <a:pt x="882" y="4470"/>
                </a:lnTo>
                <a:lnTo>
                  <a:pt x="904" y="4463"/>
                </a:lnTo>
                <a:lnTo>
                  <a:pt x="951" y="4442"/>
                </a:lnTo>
                <a:lnTo>
                  <a:pt x="998" y="4419"/>
                </a:lnTo>
                <a:lnTo>
                  <a:pt x="1045" y="4395"/>
                </a:lnTo>
                <a:lnTo>
                  <a:pt x="1142" y="4340"/>
                </a:lnTo>
                <a:lnTo>
                  <a:pt x="1192" y="4310"/>
                </a:lnTo>
                <a:lnTo>
                  <a:pt x="1242" y="4284"/>
                </a:lnTo>
                <a:lnTo>
                  <a:pt x="1293" y="4258"/>
                </a:lnTo>
                <a:lnTo>
                  <a:pt x="1343" y="4236"/>
                </a:lnTo>
                <a:lnTo>
                  <a:pt x="1395" y="4215"/>
                </a:lnTo>
                <a:lnTo>
                  <a:pt x="1423" y="4208"/>
                </a:lnTo>
                <a:lnTo>
                  <a:pt x="1449" y="4201"/>
                </a:lnTo>
                <a:lnTo>
                  <a:pt x="1475" y="4196"/>
                </a:lnTo>
                <a:lnTo>
                  <a:pt x="1503" y="4190"/>
                </a:lnTo>
                <a:lnTo>
                  <a:pt x="1531" y="4189"/>
                </a:lnTo>
                <a:lnTo>
                  <a:pt x="1557" y="4187"/>
                </a:lnTo>
                <a:lnTo>
                  <a:pt x="1584" y="4189"/>
                </a:lnTo>
                <a:lnTo>
                  <a:pt x="1612" y="4190"/>
                </a:lnTo>
                <a:lnTo>
                  <a:pt x="1640" y="4196"/>
                </a:lnTo>
                <a:lnTo>
                  <a:pt x="1666" y="4201"/>
                </a:lnTo>
                <a:lnTo>
                  <a:pt x="1692" y="4208"/>
                </a:lnTo>
                <a:lnTo>
                  <a:pt x="1718" y="4215"/>
                </a:lnTo>
                <a:lnTo>
                  <a:pt x="1744" y="4225"/>
                </a:lnTo>
                <a:lnTo>
                  <a:pt x="1770" y="4234"/>
                </a:lnTo>
                <a:lnTo>
                  <a:pt x="1820" y="4258"/>
                </a:lnTo>
                <a:lnTo>
                  <a:pt x="1869" y="4282"/>
                </a:lnTo>
                <a:lnTo>
                  <a:pt x="1917" y="4310"/>
                </a:lnTo>
                <a:lnTo>
                  <a:pt x="1964" y="4338"/>
                </a:lnTo>
                <a:lnTo>
                  <a:pt x="2058" y="4393"/>
                </a:lnTo>
                <a:lnTo>
                  <a:pt x="2103" y="4419"/>
                </a:lnTo>
                <a:lnTo>
                  <a:pt x="2148" y="4442"/>
                </a:lnTo>
                <a:lnTo>
                  <a:pt x="2193" y="4461"/>
                </a:lnTo>
                <a:lnTo>
                  <a:pt x="2214" y="4470"/>
                </a:lnTo>
                <a:lnTo>
                  <a:pt x="2237" y="4477"/>
                </a:lnTo>
                <a:lnTo>
                  <a:pt x="2259" y="4482"/>
                </a:lnTo>
                <a:lnTo>
                  <a:pt x="2280" y="4485"/>
                </a:lnTo>
                <a:lnTo>
                  <a:pt x="2303" y="4489"/>
                </a:lnTo>
                <a:lnTo>
                  <a:pt x="2325" y="4489"/>
                </a:lnTo>
                <a:lnTo>
                  <a:pt x="2346" y="4489"/>
                </a:lnTo>
                <a:lnTo>
                  <a:pt x="2369" y="4487"/>
                </a:lnTo>
                <a:lnTo>
                  <a:pt x="2391" y="4482"/>
                </a:lnTo>
                <a:lnTo>
                  <a:pt x="2415" y="4477"/>
                </a:lnTo>
                <a:lnTo>
                  <a:pt x="2438" y="4470"/>
                </a:lnTo>
                <a:lnTo>
                  <a:pt x="2461" y="4463"/>
                </a:lnTo>
                <a:lnTo>
                  <a:pt x="2507" y="4442"/>
                </a:lnTo>
                <a:lnTo>
                  <a:pt x="2554" y="4419"/>
                </a:lnTo>
                <a:lnTo>
                  <a:pt x="2601" y="4395"/>
                </a:lnTo>
                <a:lnTo>
                  <a:pt x="2698" y="4340"/>
                </a:lnTo>
                <a:lnTo>
                  <a:pt x="2747" y="4310"/>
                </a:lnTo>
                <a:lnTo>
                  <a:pt x="2797" y="4284"/>
                </a:lnTo>
                <a:lnTo>
                  <a:pt x="2848" y="4258"/>
                </a:lnTo>
                <a:lnTo>
                  <a:pt x="2900" y="4236"/>
                </a:lnTo>
                <a:lnTo>
                  <a:pt x="2952" y="4215"/>
                </a:lnTo>
                <a:lnTo>
                  <a:pt x="2978" y="4208"/>
                </a:lnTo>
                <a:lnTo>
                  <a:pt x="3004" y="4201"/>
                </a:lnTo>
                <a:lnTo>
                  <a:pt x="3032" y="4196"/>
                </a:lnTo>
                <a:lnTo>
                  <a:pt x="3058" y="4190"/>
                </a:lnTo>
                <a:lnTo>
                  <a:pt x="3085" y="4189"/>
                </a:lnTo>
                <a:lnTo>
                  <a:pt x="3113" y="4187"/>
                </a:lnTo>
                <a:lnTo>
                  <a:pt x="3141" y="4189"/>
                </a:lnTo>
                <a:lnTo>
                  <a:pt x="3169" y="4190"/>
                </a:lnTo>
                <a:lnTo>
                  <a:pt x="3195" y="4196"/>
                </a:lnTo>
                <a:lnTo>
                  <a:pt x="3222" y="4201"/>
                </a:lnTo>
                <a:lnTo>
                  <a:pt x="3248" y="4208"/>
                </a:lnTo>
                <a:lnTo>
                  <a:pt x="3274" y="4215"/>
                </a:lnTo>
                <a:lnTo>
                  <a:pt x="3300" y="4225"/>
                </a:lnTo>
                <a:lnTo>
                  <a:pt x="3326" y="4234"/>
                </a:lnTo>
                <a:lnTo>
                  <a:pt x="3377" y="4258"/>
                </a:lnTo>
                <a:lnTo>
                  <a:pt x="3425" y="4282"/>
                </a:lnTo>
                <a:lnTo>
                  <a:pt x="3474" y="4310"/>
                </a:lnTo>
                <a:lnTo>
                  <a:pt x="3523" y="4338"/>
                </a:lnTo>
                <a:lnTo>
                  <a:pt x="3615" y="4393"/>
                </a:lnTo>
                <a:lnTo>
                  <a:pt x="3661" y="4419"/>
                </a:lnTo>
                <a:lnTo>
                  <a:pt x="3707" y="4442"/>
                </a:lnTo>
                <a:lnTo>
                  <a:pt x="3752" y="4461"/>
                </a:lnTo>
                <a:lnTo>
                  <a:pt x="3772" y="4470"/>
                </a:lnTo>
                <a:lnTo>
                  <a:pt x="3795" y="4477"/>
                </a:lnTo>
                <a:lnTo>
                  <a:pt x="3818" y="4482"/>
                </a:lnTo>
                <a:lnTo>
                  <a:pt x="3840" y="4485"/>
                </a:lnTo>
                <a:lnTo>
                  <a:pt x="3861" y="4489"/>
                </a:lnTo>
                <a:lnTo>
                  <a:pt x="3884" y="4489"/>
                </a:lnTo>
                <a:lnTo>
                  <a:pt x="3906" y="4489"/>
                </a:lnTo>
                <a:lnTo>
                  <a:pt x="3929" y="4487"/>
                </a:lnTo>
                <a:lnTo>
                  <a:pt x="3951" y="4482"/>
                </a:lnTo>
                <a:lnTo>
                  <a:pt x="3974" y="4477"/>
                </a:lnTo>
                <a:lnTo>
                  <a:pt x="3996" y="4470"/>
                </a:lnTo>
                <a:lnTo>
                  <a:pt x="4019" y="4463"/>
                </a:lnTo>
                <a:lnTo>
                  <a:pt x="4066" y="4442"/>
                </a:lnTo>
                <a:lnTo>
                  <a:pt x="4113" y="4419"/>
                </a:lnTo>
                <a:lnTo>
                  <a:pt x="4159" y="4395"/>
                </a:lnTo>
                <a:lnTo>
                  <a:pt x="4257" y="4340"/>
                </a:lnTo>
                <a:lnTo>
                  <a:pt x="4305" y="4310"/>
                </a:lnTo>
                <a:lnTo>
                  <a:pt x="4356" y="4284"/>
                </a:lnTo>
                <a:lnTo>
                  <a:pt x="4408" y="4258"/>
                </a:lnTo>
                <a:lnTo>
                  <a:pt x="4458" y="4236"/>
                </a:lnTo>
                <a:lnTo>
                  <a:pt x="4510" y="4215"/>
                </a:lnTo>
                <a:lnTo>
                  <a:pt x="4538" y="4208"/>
                </a:lnTo>
                <a:lnTo>
                  <a:pt x="4564" y="4201"/>
                </a:lnTo>
                <a:lnTo>
                  <a:pt x="4590" y="4196"/>
                </a:lnTo>
                <a:lnTo>
                  <a:pt x="4618" y="4190"/>
                </a:lnTo>
                <a:lnTo>
                  <a:pt x="4644" y="4189"/>
                </a:lnTo>
                <a:lnTo>
                  <a:pt x="4671" y="4187"/>
                </a:lnTo>
                <a:lnTo>
                  <a:pt x="4680" y="4187"/>
                </a:lnTo>
                <a:lnTo>
                  <a:pt x="4678" y="4326"/>
                </a:lnTo>
                <a:lnTo>
                  <a:pt x="4671" y="4326"/>
                </a:lnTo>
                <a:lnTo>
                  <a:pt x="4651" y="4327"/>
                </a:lnTo>
                <a:lnTo>
                  <a:pt x="4628" y="4329"/>
                </a:lnTo>
                <a:lnTo>
                  <a:pt x="4607" y="4333"/>
                </a:lnTo>
                <a:lnTo>
                  <a:pt x="4585" y="4338"/>
                </a:lnTo>
                <a:lnTo>
                  <a:pt x="4564" y="4343"/>
                </a:lnTo>
                <a:lnTo>
                  <a:pt x="4541" y="4350"/>
                </a:lnTo>
                <a:lnTo>
                  <a:pt x="4498" y="4367"/>
                </a:lnTo>
                <a:lnTo>
                  <a:pt x="4453" y="4388"/>
                </a:lnTo>
                <a:lnTo>
                  <a:pt x="4409" y="4411"/>
                </a:lnTo>
                <a:lnTo>
                  <a:pt x="4319" y="4463"/>
                </a:lnTo>
                <a:lnTo>
                  <a:pt x="4227" y="4515"/>
                </a:lnTo>
                <a:lnTo>
                  <a:pt x="4182" y="4541"/>
                </a:lnTo>
                <a:lnTo>
                  <a:pt x="4133" y="4563"/>
                </a:lnTo>
                <a:lnTo>
                  <a:pt x="4087" y="4584"/>
                </a:lnTo>
                <a:lnTo>
                  <a:pt x="4038" y="4602"/>
                </a:lnTo>
                <a:lnTo>
                  <a:pt x="4014" y="4609"/>
                </a:lnTo>
                <a:lnTo>
                  <a:pt x="3989" y="4616"/>
                </a:lnTo>
                <a:lnTo>
                  <a:pt x="3965" y="4621"/>
                </a:lnTo>
                <a:lnTo>
                  <a:pt x="3941" y="4624"/>
                </a:lnTo>
                <a:lnTo>
                  <a:pt x="4680" y="4624"/>
                </a:lnTo>
                <a:lnTo>
                  <a:pt x="4680" y="4763"/>
                </a:lnTo>
                <a:close/>
                <a:moveTo>
                  <a:pt x="826" y="4624"/>
                </a:moveTo>
                <a:lnTo>
                  <a:pt x="2270" y="4624"/>
                </a:lnTo>
                <a:lnTo>
                  <a:pt x="2245" y="4621"/>
                </a:lnTo>
                <a:lnTo>
                  <a:pt x="2221" y="4616"/>
                </a:lnTo>
                <a:lnTo>
                  <a:pt x="2199" y="4609"/>
                </a:lnTo>
                <a:lnTo>
                  <a:pt x="2174" y="4602"/>
                </a:lnTo>
                <a:lnTo>
                  <a:pt x="2127" y="4584"/>
                </a:lnTo>
                <a:lnTo>
                  <a:pt x="2082" y="4563"/>
                </a:lnTo>
                <a:lnTo>
                  <a:pt x="2037" y="4541"/>
                </a:lnTo>
                <a:lnTo>
                  <a:pt x="1992" y="4515"/>
                </a:lnTo>
                <a:lnTo>
                  <a:pt x="1904" y="4463"/>
                </a:lnTo>
                <a:lnTo>
                  <a:pt x="1860" y="4437"/>
                </a:lnTo>
                <a:lnTo>
                  <a:pt x="1817" y="4411"/>
                </a:lnTo>
                <a:lnTo>
                  <a:pt x="1773" y="4388"/>
                </a:lnTo>
                <a:lnTo>
                  <a:pt x="1732" y="4367"/>
                </a:lnTo>
                <a:lnTo>
                  <a:pt x="1688" y="4350"/>
                </a:lnTo>
                <a:lnTo>
                  <a:pt x="1666" y="4343"/>
                </a:lnTo>
                <a:lnTo>
                  <a:pt x="1645" y="4338"/>
                </a:lnTo>
                <a:lnTo>
                  <a:pt x="1622" y="4333"/>
                </a:lnTo>
                <a:lnTo>
                  <a:pt x="1602" y="4329"/>
                </a:lnTo>
                <a:lnTo>
                  <a:pt x="1579" y="4327"/>
                </a:lnTo>
                <a:lnTo>
                  <a:pt x="1557" y="4326"/>
                </a:lnTo>
                <a:lnTo>
                  <a:pt x="1536" y="4327"/>
                </a:lnTo>
                <a:lnTo>
                  <a:pt x="1513" y="4329"/>
                </a:lnTo>
                <a:lnTo>
                  <a:pt x="1492" y="4333"/>
                </a:lnTo>
                <a:lnTo>
                  <a:pt x="1470" y="4338"/>
                </a:lnTo>
                <a:lnTo>
                  <a:pt x="1449" y="4343"/>
                </a:lnTo>
                <a:lnTo>
                  <a:pt x="1426" y="4350"/>
                </a:lnTo>
                <a:lnTo>
                  <a:pt x="1383" y="4367"/>
                </a:lnTo>
                <a:lnTo>
                  <a:pt x="1340" y="4388"/>
                </a:lnTo>
                <a:lnTo>
                  <a:pt x="1295" y="4411"/>
                </a:lnTo>
                <a:lnTo>
                  <a:pt x="1204" y="4463"/>
                </a:lnTo>
                <a:lnTo>
                  <a:pt x="1114" y="4515"/>
                </a:lnTo>
                <a:lnTo>
                  <a:pt x="1067" y="4541"/>
                </a:lnTo>
                <a:lnTo>
                  <a:pt x="1020" y="4563"/>
                </a:lnTo>
                <a:lnTo>
                  <a:pt x="972" y="4584"/>
                </a:lnTo>
                <a:lnTo>
                  <a:pt x="925" y="4602"/>
                </a:lnTo>
                <a:lnTo>
                  <a:pt x="901" y="4609"/>
                </a:lnTo>
                <a:lnTo>
                  <a:pt x="876" y="4616"/>
                </a:lnTo>
                <a:lnTo>
                  <a:pt x="850" y="4621"/>
                </a:lnTo>
                <a:lnTo>
                  <a:pt x="826" y="4624"/>
                </a:lnTo>
                <a:close/>
                <a:moveTo>
                  <a:pt x="2383" y="4624"/>
                </a:moveTo>
                <a:lnTo>
                  <a:pt x="3830" y="4624"/>
                </a:lnTo>
                <a:lnTo>
                  <a:pt x="3805" y="4621"/>
                </a:lnTo>
                <a:lnTo>
                  <a:pt x="3781" y="4616"/>
                </a:lnTo>
                <a:lnTo>
                  <a:pt x="3757" y="4609"/>
                </a:lnTo>
                <a:lnTo>
                  <a:pt x="3733" y="4602"/>
                </a:lnTo>
                <a:lnTo>
                  <a:pt x="3686" y="4584"/>
                </a:lnTo>
                <a:lnTo>
                  <a:pt x="3641" y="4563"/>
                </a:lnTo>
                <a:lnTo>
                  <a:pt x="3594" y="4541"/>
                </a:lnTo>
                <a:lnTo>
                  <a:pt x="3550" y="4515"/>
                </a:lnTo>
                <a:lnTo>
                  <a:pt x="3462" y="4463"/>
                </a:lnTo>
                <a:lnTo>
                  <a:pt x="3417" y="4437"/>
                </a:lnTo>
                <a:lnTo>
                  <a:pt x="3373" y="4411"/>
                </a:lnTo>
                <a:lnTo>
                  <a:pt x="3330" y="4388"/>
                </a:lnTo>
                <a:lnTo>
                  <a:pt x="3287" y="4367"/>
                </a:lnTo>
                <a:lnTo>
                  <a:pt x="3243" y="4350"/>
                </a:lnTo>
                <a:lnTo>
                  <a:pt x="3222" y="4343"/>
                </a:lnTo>
                <a:lnTo>
                  <a:pt x="3200" y="4338"/>
                </a:lnTo>
                <a:lnTo>
                  <a:pt x="3179" y="4333"/>
                </a:lnTo>
                <a:lnTo>
                  <a:pt x="3156" y="4329"/>
                </a:lnTo>
                <a:lnTo>
                  <a:pt x="3134" y="4327"/>
                </a:lnTo>
                <a:lnTo>
                  <a:pt x="3113" y="4326"/>
                </a:lnTo>
                <a:lnTo>
                  <a:pt x="3091" y="4327"/>
                </a:lnTo>
                <a:lnTo>
                  <a:pt x="3070" y="4329"/>
                </a:lnTo>
                <a:lnTo>
                  <a:pt x="3047" y="4333"/>
                </a:lnTo>
                <a:lnTo>
                  <a:pt x="3026" y="4338"/>
                </a:lnTo>
                <a:lnTo>
                  <a:pt x="3004" y="4343"/>
                </a:lnTo>
                <a:lnTo>
                  <a:pt x="2983" y="4350"/>
                </a:lnTo>
                <a:lnTo>
                  <a:pt x="2940" y="4367"/>
                </a:lnTo>
                <a:lnTo>
                  <a:pt x="2894" y="4388"/>
                </a:lnTo>
                <a:lnTo>
                  <a:pt x="2851" y="4411"/>
                </a:lnTo>
                <a:lnTo>
                  <a:pt x="2761" y="4463"/>
                </a:lnTo>
                <a:lnTo>
                  <a:pt x="2669" y="4515"/>
                </a:lnTo>
                <a:lnTo>
                  <a:pt x="2622" y="4541"/>
                </a:lnTo>
                <a:lnTo>
                  <a:pt x="2575" y="4563"/>
                </a:lnTo>
                <a:lnTo>
                  <a:pt x="2528" y="4584"/>
                </a:lnTo>
                <a:lnTo>
                  <a:pt x="2480" y="4602"/>
                </a:lnTo>
                <a:lnTo>
                  <a:pt x="2455" y="4609"/>
                </a:lnTo>
                <a:lnTo>
                  <a:pt x="2431" y="4616"/>
                </a:lnTo>
                <a:lnTo>
                  <a:pt x="2407" y="4621"/>
                </a:lnTo>
                <a:lnTo>
                  <a:pt x="2383" y="4624"/>
                </a:lnTo>
                <a:close/>
                <a:moveTo>
                  <a:pt x="4206" y="595"/>
                </a:moveTo>
                <a:lnTo>
                  <a:pt x="4206" y="278"/>
                </a:lnTo>
                <a:lnTo>
                  <a:pt x="541" y="278"/>
                </a:lnTo>
                <a:lnTo>
                  <a:pt x="541" y="595"/>
                </a:lnTo>
                <a:lnTo>
                  <a:pt x="4206" y="595"/>
                </a:lnTo>
                <a:close/>
                <a:moveTo>
                  <a:pt x="264" y="734"/>
                </a:moveTo>
                <a:lnTo>
                  <a:pt x="264" y="0"/>
                </a:lnTo>
                <a:lnTo>
                  <a:pt x="4484" y="0"/>
                </a:lnTo>
                <a:lnTo>
                  <a:pt x="4484" y="734"/>
                </a:lnTo>
                <a:lnTo>
                  <a:pt x="4206" y="734"/>
                </a:lnTo>
                <a:lnTo>
                  <a:pt x="541" y="734"/>
                </a:lnTo>
                <a:lnTo>
                  <a:pt x="264" y="734"/>
                </a:lnTo>
                <a:close/>
                <a:moveTo>
                  <a:pt x="4484" y="845"/>
                </a:moveTo>
                <a:lnTo>
                  <a:pt x="4484" y="3541"/>
                </a:lnTo>
                <a:lnTo>
                  <a:pt x="4447" y="3555"/>
                </a:lnTo>
                <a:lnTo>
                  <a:pt x="4413" y="3571"/>
                </a:lnTo>
                <a:lnTo>
                  <a:pt x="4376" y="3588"/>
                </a:lnTo>
                <a:lnTo>
                  <a:pt x="4342" y="3607"/>
                </a:lnTo>
                <a:lnTo>
                  <a:pt x="4274" y="3646"/>
                </a:lnTo>
                <a:lnTo>
                  <a:pt x="4206" y="3684"/>
                </a:lnTo>
                <a:lnTo>
                  <a:pt x="4206" y="845"/>
                </a:lnTo>
                <a:lnTo>
                  <a:pt x="4484" y="845"/>
                </a:lnTo>
                <a:close/>
                <a:moveTo>
                  <a:pt x="264" y="3574"/>
                </a:moveTo>
                <a:lnTo>
                  <a:pt x="264" y="845"/>
                </a:lnTo>
                <a:lnTo>
                  <a:pt x="541" y="845"/>
                </a:lnTo>
                <a:lnTo>
                  <a:pt x="541" y="3732"/>
                </a:lnTo>
                <a:lnTo>
                  <a:pt x="474" y="3694"/>
                </a:lnTo>
                <a:lnTo>
                  <a:pt x="406" y="3653"/>
                </a:lnTo>
                <a:lnTo>
                  <a:pt x="335" y="3611"/>
                </a:lnTo>
                <a:lnTo>
                  <a:pt x="300" y="3592"/>
                </a:lnTo>
                <a:lnTo>
                  <a:pt x="264" y="3574"/>
                </a:lnTo>
                <a:close/>
                <a:moveTo>
                  <a:pt x="2530" y="2441"/>
                </a:moveTo>
                <a:lnTo>
                  <a:pt x="2530" y="2441"/>
                </a:lnTo>
                <a:lnTo>
                  <a:pt x="2532" y="2457"/>
                </a:lnTo>
                <a:lnTo>
                  <a:pt x="2532" y="2473"/>
                </a:lnTo>
                <a:lnTo>
                  <a:pt x="2530" y="2486"/>
                </a:lnTo>
                <a:lnTo>
                  <a:pt x="2527" y="2502"/>
                </a:lnTo>
                <a:lnTo>
                  <a:pt x="2521" y="2516"/>
                </a:lnTo>
                <a:lnTo>
                  <a:pt x="2516" y="2528"/>
                </a:lnTo>
                <a:lnTo>
                  <a:pt x="2509" y="2542"/>
                </a:lnTo>
                <a:lnTo>
                  <a:pt x="2501" y="2554"/>
                </a:lnTo>
                <a:lnTo>
                  <a:pt x="2492" y="2565"/>
                </a:lnTo>
                <a:lnTo>
                  <a:pt x="2481" y="2575"/>
                </a:lnTo>
                <a:lnTo>
                  <a:pt x="2469" y="2585"/>
                </a:lnTo>
                <a:lnTo>
                  <a:pt x="2457" y="2592"/>
                </a:lnTo>
                <a:lnTo>
                  <a:pt x="2445" y="2599"/>
                </a:lnTo>
                <a:lnTo>
                  <a:pt x="2431" y="2606"/>
                </a:lnTo>
                <a:lnTo>
                  <a:pt x="2415" y="2610"/>
                </a:lnTo>
                <a:lnTo>
                  <a:pt x="2400" y="2613"/>
                </a:lnTo>
                <a:lnTo>
                  <a:pt x="2384" y="2615"/>
                </a:lnTo>
                <a:lnTo>
                  <a:pt x="2370" y="2615"/>
                </a:lnTo>
                <a:lnTo>
                  <a:pt x="2355" y="2613"/>
                </a:lnTo>
                <a:lnTo>
                  <a:pt x="2341" y="2610"/>
                </a:lnTo>
                <a:lnTo>
                  <a:pt x="2327" y="2604"/>
                </a:lnTo>
                <a:lnTo>
                  <a:pt x="2313" y="2599"/>
                </a:lnTo>
                <a:lnTo>
                  <a:pt x="2299" y="2592"/>
                </a:lnTo>
                <a:lnTo>
                  <a:pt x="2287" y="2584"/>
                </a:lnTo>
                <a:lnTo>
                  <a:pt x="2277" y="2575"/>
                </a:lnTo>
                <a:lnTo>
                  <a:pt x="2266" y="2565"/>
                </a:lnTo>
                <a:lnTo>
                  <a:pt x="2258" y="2552"/>
                </a:lnTo>
                <a:lnTo>
                  <a:pt x="2249" y="2540"/>
                </a:lnTo>
                <a:lnTo>
                  <a:pt x="2242" y="2526"/>
                </a:lnTo>
                <a:lnTo>
                  <a:pt x="2237" y="2513"/>
                </a:lnTo>
                <a:lnTo>
                  <a:pt x="2232" y="2499"/>
                </a:lnTo>
                <a:lnTo>
                  <a:pt x="2228" y="2483"/>
                </a:lnTo>
                <a:lnTo>
                  <a:pt x="2228" y="2467"/>
                </a:lnTo>
                <a:lnTo>
                  <a:pt x="2228" y="2452"/>
                </a:lnTo>
                <a:lnTo>
                  <a:pt x="2230" y="2438"/>
                </a:lnTo>
                <a:lnTo>
                  <a:pt x="2232" y="2422"/>
                </a:lnTo>
                <a:lnTo>
                  <a:pt x="2237" y="2408"/>
                </a:lnTo>
                <a:lnTo>
                  <a:pt x="2242" y="2396"/>
                </a:lnTo>
                <a:lnTo>
                  <a:pt x="2249" y="2382"/>
                </a:lnTo>
                <a:lnTo>
                  <a:pt x="2258" y="2370"/>
                </a:lnTo>
                <a:lnTo>
                  <a:pt x="2268" y="2360"/>
                </a:lnTo>
                <a:lnTo>
                  <a:pt x="2278" y="2349"/>
                </a:lnTo>
                <a:lnTo>
                  <a:pt x="2289" y="2339"/>
                </a:lnTo>
                <a:lnTo>
                  <a:pt x="2301" y="2332"/>
                </a:lnTo>
                <a:lnTo>
                  <a:pt x="2315" y="2325"/>
                </a:lnTo>
                <a:lnTo>
                  <a:pt x="2329" y="2318"/>
                </a:lnTo>
                <a:lnTo>
                  <a:pt x="2343" y="2315"/>
                </a:lnTo>
                <a:lnTo>
                  <a:pt x="2358" y="2311"/>
                </a:lnTo>
                <a:lnTo>
                  <a:pt x="2374" y="2309"/>
                </a:lnTo>
                <a:lnTo>
                  <a:pt x="2389" y="2309"/>
                </a:lnTo>
                <a:lnTo>
                  <a:pt x="2403" y="2311"/>
                </a:lnTo>
                <a:lnTo>
                  <a:pt x="2419" y="2315"/>
                </a:lnTo>
                <a:lnTo>
                  <a:pt x="2433" y="2320"/>
                </a:lnTo>
                <a:lnTo>
                  <a:pt x="2447" y="2325"/>
                </a:lnTo>
                <a:lnTo>
                  <a:pt x="2459" y="2332"/>
                </a:lnTo>
                <a:lnTo>
                  <a:pt x="2471" y="2341"/>
                </a:lnTo>
                <a:lnTo>
                  <a:pt x="2481" y="2349"/>
                </a:lnTo>
                <a:lnTo>
                  <a:pt x="2492" y="2360"/>
                </a:lnTo>
                <a:lnTo>
                  <a:pt x="2502" y="2372"/>
                </a:lnTo>
                <a:lnTo>
                  <a:pt x="2509" y="2384"/>
                </a:lnTo>
                <a:lnTo>
                  <a:pt x="2518" y="2396"/>
                </a:lnTo>
                <a:lnTo>
                  <a:pt x="2523" y="2412"/>
                </a:lnTo>
                <a:lnTo>
                  <a:pt x="2527" y="2426"/>
                </a:lnTo>
                <a:lnTo>
                  <a:pt x="2530" y="2441"/>
                </a:lnTo>
                <a:close/>
              </a:path>
            </a:pathLst>
          </a:custGeom>
          <a:solidFill>
            <a:schemeClr val="bg1"/>
          </a:solidFill>
          <a:ln w="6350">
            <a:solidFill>
              <a:schemeClr val="bg1"/>
            </a:solidFill>
            <a:round/>
            <a:headEnd/>
            <a:tailEnd/>
          </a:ln>
        </p:spPr>
        <p:txBody>
          <a:bodyPr vert="horz" wrap="square" lIns="68580" tIns="34290" rIns="68580" bIns="34290" anchor="t"/>
          <a:lstStyle/>
          <a:p>
            <a:pPr algn="ctr" defTabSz="685800" fontAlgn="base">
              <a:spcBef>
                <a:spcPct val="0"/>
              </a:spcBef>
              <a:spcAft>
                <a:spcPct val="0"/>
              </a:spcAft>
            </a:pPr>
            <a:endParaRPr lang="en-GB" sz="900">
              <a:solidFill>
                <a:srgbClr val="FFFFFF"/>
              </a:solidFill>
              <a:latin typeface="EYInterstate Light" panose="02000506000000020004" pitchFamily="2" charset="0"/>
            </a:endParaRPr>
          </a:p>
        </p:txBody>
      </p:sp>
      <p:grpSp>
        <p:nvGrpSpPr>
          <p:cNvPr id="55" name="Group 195">
            <a:extLst>
              <a:ext uri="{FF2B5EF4-FFF2-40B4-BE49-F238E27FC236}">
                <a16:creationId xmlns:a16="http://schemas.microsoft.com/office/drawing/2014/main" id="{4C9F504F-FC74-D2CB-6388-2C0DF77EF1D8}"/>
              </a:ext>
            </a:extLst>
          </p:cNvPr>
          <p:cNvGrpSpPr/>
          <p:nvPr/>
        </p:nvGrpSpPr>
        <p:grpSpPr>
          <a:xfrm>
            <a:off x="7840728" y="2789666"/>
            <a:ext cx="144000" cy="216000"/>
            <a:chOff x="11079163" y="6938963"/>
            <a:chExt cx="444500" cy="563562"/>
          </a:xfrm>
          <a:solidFill>
            <a:schemeClr val="bg1"/>
          </a:solidFill>
        </p:grpSpPr>
        <p:sp>
          <p:nvSpPr>
            <p:cNvPr id="56" name="Freeform 614">
              <a:extLst>
                <a:ext uri="{FF2B5EF4-FFF2-40B4-BE49-F238E27FC236}">
                  <a16:creationId xmlns:a16="http://schemas.microsoft.com/office/drawing/2014/main" id="{F1AC4481-DC80-964B-87C4-D48A88B71A94}"/>
                </a:ext>
              </a:extLst>
            </p:cNvPr>
            <p:cNvSpPr>
              <a:spLocks noEditPoints="1"/>
            </p:cNvSpPr>
            <p:nvPr/>
          </p:nvSpPr>
          <p:spPr bwMode="auto">
            <a:xfrm>
              <a:off x="11099801" y="7097713"/>
              <a:ext cx="228600" cy="366712"/>
            </a:xfrm>
            <a:custGeom>
              <a:avLst/>
              <a:gdLst>
                <a:gd name="T0" fmla="*/ 216 w 433"/>
                <a:gd name="T1" fmla="*/ 251 h 692"/>
                <a:gd name="T2" fmla="*/ 216 w 433"/>
                <a:gd name="T3" fmla="*/ 0 h 692"/>
                <a:gd name="T4" fmla="*/ 102 w 433"/>
                <a:gd name="T5" fmla="*/ 0 h 692"/>
                <a:gd name="T6" fmla="*/ 102 w 433"/>
                <a:gd name="T7" fmla="*/ 251 h 692"/>
                <a:gd name="T8" fmla="*/ 0 w 433"/>
                <a:gd name="T9" fmla="*/ 251 h 692"/>
                <a:gd name="T10" fmla="*/ 0 w 433"/>
                <a:gd name="T11" fmla="*/ 692 h 692"/>
                <a:gd name="T12" fmla="*/ 433 w 433"/>
                <a:gd name="T13" fmla="*/ 692 h 692"/>
                <a:gd name="T14" fmla="*/ 433 w 433"/>
                <a:gd name="T15" fmla="*/ 251 h 692"/>
                <a:gd name="T16" fmla="*/ 216 w 433"/>
                <a:gd name="T17" fmla="*/ 251 h 692"/>
                <a:gd name="T18" fmla="*/ 263 w 433"/>
                <a:gd name="T19" fmla="*/ 616 h 692"/>
                <a:gd name="T20" fmla="*/ 50 w 433"/>
                <a:gd name="T21" fmla="*/ 616 h 692"/>
                <a:gd name="T22" fmla="*/ 50 w 433"/>
                <a:gd name="T23" fmla="*/ 564 h 692"/>
                <a:gd name="T24" fmla="*/ 263 w 433"/>
                <a:gd name="T25" fmla="*/ 564 h 692"/>
                <a:gd name="T26" fmla="*/ 263 w 433"/>
                <a:gd name="T27" fmla="*/ 616 h 692"/>
                <a:gd name="T28" fmla="*/ 263 w 433"/>
                <a:gd name="T29" fmla="*/ 531 h 692"/>
                <a:gd name="T30" fmla="*/ 50 w 433"/>
                <a:gd name="T31" fmla="*/ 531 h 692"/>
                <a:gd name="T32" fmla="*/ 50 w 433"/>
                <a:gd name="T33" fmla="*/ 480 h 692"/>
                <a:gd name="T34" fmla="*/ 263 w 433"/>
                <a:gd name="T35" fmla="*/ 480 h 692"/>
                <a:gd name="T36" fmla="*/ 263 w 433"/>
                <a:gd name="T37" fmla="*/ 531 h 692"/>
                <a:gd name="T38" fmla="*/ 263 w 433"/>
                <a:gd name="T39" fmla="*/ 446 h 692"/>
                <a:gd name="T40" fmla="*/ 50 w 433"/>
                <a:gd name="T41" fmla="*/ 446 h 692"/>
                <a:gd name="T42" fmla="*/ 50 w 433"/>
                <a:gd name="T43" fmla="*/ 395 h 692"/>
                <a:gd name="T44" fmla="*/ 263 w 433"/>
                <a:gd name="T45" fmla="*/ 395 h 692"/>
                <a:gd name="T46" fmla="*/ 263 w 433"/>
                <a:gd name="T47" fmla="*/ 446 h 692"/>
                <a:gd name="T48" fmla="*/ 263 w 433"/>
                <a:gd name="T49" fmla="*/ 358 h 692"/>
                <a:gd name="T50" fmla="*/ 50 w 433"/>
                <a:gd name="T51" fmla="*/ 358 h 692"/>
                <a:gd name="T52" fmla="*/ 50 w 433"/>
                <a:gd name="T53" fmla="*/ 306 h 692"/>
                <a:gd name="T54" fmla="*/ 263 w 433"/>
                <a:gd name="T55" fmla="*/ 306 h 692"/>
                <a:gd name="T56" fmla="*/ 263 w 433"/>
                <a:gd name="T57" fmla="*/ 358 h 692"/>
                <a:gd name="T58" fmla="*/ 385 w 433"/>
                <a:gd name="T59" fmla="*/ 616 h 692"/>
                <a:gd name="T60" fmla="*/ 299 w 433"/>
                <a:gd name="T61" fmla="*/ 616 h 692"/>
                <a:gd name="T62" fmla="*/ 299 w 433"/>
                <a:gd name="T63" fmla="*/ 564 h 692"/>
                <a:gd name="T64" fmla="*/ 385 w 433"/>
                <a:gd name="T65" fmla="*/ 564 h 692"/>
                <a:gd name="T66" fmla="*/ 385 w 433"/>
                <a:gd name="T67" fmla="*/ 616 h 692"/>
                <a:gd name="T68" fmla="*/ 385 w 433"/>
                <a:gd name="T69" fmla="*/ 531 h 692"/>
                <a:gd name="T70" fmla="*/ 299 w 433"/>
                <a:gd name="T71" fmla="*/ 531 h 692"/>
                <a:gd name="T72" fmla="*/ 299 w 433"/>
                <a:gd name="T73" fmla="*/ 480 h 692"/>
                <a:gd name="T74" fmla="*/ 385 w 433"/>
                <a:gd name="T75" fmla="*/ 480 h 692"/>
                <a:gd name="T76" fmla="*/ 385 w 433"/>
                <a:gd name="T77" fmla="*/ 531 h 692"/>
                <a:gd name="T78" fmla="*/ 385 w 433"/>
                <a:gd name="T79" fmla="*/ 446 h 692"/>
                <a:gd name="T80" fmla="*/ 299 w 433"/>
                <a:gd name="T81" fmla="*/ 446 h 692"/>
                <a:gd name="T82" fmla="*/ 299 w 433"/>
                <a:gd name="T83" fmla="*/ 395 h 692"/>
                <a:gd name="T84" fmla="*/ 385 w 433"/>
                <a:gd name="T85" fmla="*/ 395 h 692"/>
                <a:gd name="T86" fmla="*/ 385 w 433"/>
                <a:gd name="T87" fmla="*/ 446 h 692"/>
                <a:gd name="T88" fmla="*/ 385 w 433"/>
                <a:gd name="T89" fmla="*/ 358 h 692"/>
                <a:gd name="T90" fmla="*/ 299 w 433"/>
                <a:gd name="T91" fmla="*/ 358 h 692"/>
                <a:gd name="T92" fmla="*/ 299 w 433"/>
                <a:gd name="T93" fmla="*/ 306 h 692"/>
                <a:gd name="T94" fmla="*/ 385 w 433"/>
                <a:gd name="T95" fmla="*/ 306 h 692"/>
                <a:gd name="T96" fmla="*/ 385 w 433"/>
                <a:gd name="T97" fmla="*/ 358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3" h="692">
                  <a:moveTo>
                    <a:pt x="216" y="251"/>
                  </a:moveTo>
                  <a:lnTo>
                    <a:pt x="216" y="0"/>
                  </a:lnTo>
                  <a:lnTo>
                    <a:pt x="102" y="0"/>
                  </a:lnTo>
                  <a:lnTo>
                    <a:pt x="102" y="251"/>
                  </a:lnTo>
                  <a:lnTo>
                    <a:pt x="0" y="251"/>
                  </a:lnTo>
                  <a:lnTo>
                    <a:pt x="0" y="692"/>
                  </a:lnTo>
                  <a:lnTo>
                    <a:pt x="433" y="692"/>
                  </a:lnTo>
                  <a:lnTo>
                    <a:pt x="433" y="251"/>
                  </a:lnTo>
                  <a:lnTo>
                    <a:pt x="216" y="251"/>
                  </a:lnTo>
                  <a:close/>
                  <a:moveTo>
                    <a:pt x="263" y="616"/>
                  </a:moveTo>
                  <a:lnTo>
                    <a:pt x="50" y="616"/>
                  </a:lnTo>
                  <a:lnTo>
                    <a:pt x="50" y="564"/>
                  </a:lnTo>
                  <a:lnTo>
                    <a:pt x="263" y="564"/>
                  </a:lnTo>
                  <a:lnTo>
                    <a:pt x="263" y="616"/>
                  </a:lnTo>
                  <a:close/>
                  <a:moveTo>
                    <a:pt x="263" y="531"/>
                  </a:moveTo>
                  <a:lnTo>
                    <a:pt x="50" y="531"/>
                  </a:lnTo>
                  <a:lnTo>
                    <a:pt x="50" y="480"/>
                  </a:lnTo>
                  <a:lnTo>
                    <a:pt x="263" y="480"/>
                  </a:lnTo>
                  <a:lnTo>
                    <a:pt x="263" y="531"/>
                  </a:lnTo>
                  <a:close/>
                  <a:moveTo>
                    <a:pt x="263" y="446"/>
                  </a:moveTo>
                  <a:lnTo>
                    <a:pt x="50" y="446"/>
                  </a:lnTo>
                  <a:lnTo>
                    <a:pt x="50" y="395"/>
                  </a:lnTo>
                  <a:lnTo>
                    <a:pt x="263" y="395"/>
                  </a:lnTo>
                  <a:lnTo>
                    <a:pt x="263" y="446"/>
                  </a:lnTo>
                  <a:close/>
                  <a:moveTo>
                    <a:pt x="263" y="358"/>
                  </a:moveTo>
                  <a:lnTo>
                    <a:pt x="50" y="358"/>
                  </a:lnTo>
                  <a:lnTo>
                    <a:pt x="50" y="306"/>
                  </a:lnTo>
                  <a:lnTo>
                    <a:pt x="263" y="306"/>
                  </a:lnTo>
                  <a:lnTo>
                    <a:pt x="263" y="358"/>
                  </a:lnTo>
                  <a:close/>
                  <a:moveTo>
                    <a:pt x="385" y="616"/>
                  </a:moveTo>
                  <a:lnTo>
                    <a:pt x="299" y="616"/>
                  </a:lnTo>
                  <a:lnTo>
                    <a:pt x="299" y="564"/>
                  </a:lnTo>
                  <a:lnTo>
                    <a:pt x="385" y="564"/>
                  </a:lnTo>
                  <a:lnTo>
                    <a:pt x="385" y="616"/>
                  </a:lnTo>
                  <a:close/>
                  <a:moveTo>
                    <a:pt x="385" y="531"/>
                  </a:moveTo>
                  <a:lnTo>
                    <a:pt x="299" y="531"/>
                  </a:lnTo>
                  <a:lnTo>
                    <a:pt x="299" y="480"/>
                  </a:lnTo>
                  <a:lnTo>
                    <a:pt x="385" y="480"/>
                  </a:lnTo>
                  <a:lnTo>
                    <a:pt x="385" y="531"/>
                  </a:lnTo>
                  <a:close/>
                  <a:moveTo>
                    <a:pt x="385" y="446"/>
                  </a:moveTo>
                  <a:lnTo>
                    <a:pt x="299" y="446"/>
                  </a:lnTo>
                  <a:lnTo>
                    <a:pt x="299" y="395"/>
                  </a:lnTo>
                  <a:lnTo>
                    <a:pt x="385" y="395"/>
                  </a:lnTo>
                  <a:lnTo>
                    <a:pt x="385" y="446"/>
                  </a:lnTo>
                  <a:close/>
                  <a:moveTo>
                    <a:pt x="385" y="358"/>
                  </a:moveTo>
                  <a:lnTo>
                    <a:pt x="299" y="358"/>
                  </a:lnTo>
                  <a:lnTo>
                    <a:pt x="299" y="306"/>
                  </a:lnTo>
                  <a:lnTo>
                    <a:pt x="385" y="306"/>
                  </a:lnTo>
                  <a:lnTo>
                    <a:pt x="385" y="3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1" rIns="58643" bIns="29321" numCol="1" anchor="t" anchorCtr="0" compatLnSpc="1">
              <a:prstTxWarp prst="textNoShape">
                <a:avLst/>
              </a:prstTxWarp>
            </a:bodyPr>
            <a:lstStyle/>
            <a:p>
              <a:pPr algn="ctr" defTabSz="685800" fontAlgn="base">
                <a:spcBef>
                  <a:spcPct val="0"/>
                </a:spcBef>
                <a:spcAft>
                  <a:spcPct val="0"/>
                </a:spcAft>
              </a:pPr>
              <a:endParaRPr lang="en-GB" sz="600">
                <a:solidFill>
                  <a:srgbClr val="646464"/>
                </a:solidFill>
                <a:latin typeface="Arial"/>
              </a:endParaRPr>
            </a:p>
          </p:txBody>
        </p:sp>
        <p:sp>
          <p:nvSpPr>
            <p:cNvPr id="57" name="Freeform 615">
              <a:extLst>
                <a:ext uri="{FF2B5EF4-FFF2-40B4-BE49-F238E27FC236}">
                  <a16:creationId xmlns:a16="http://schemas.microsoft.com/office/drawing/2014/main" id="{5DA09403-FA1F-6E16-92A1-FE0CC685140A}"/>
                </a:ext>
              </a:extLst>
            </p:cNvPr>
            <p:cNvSpPr>
              <a:spLocks/>
            </p:cNvSpPr>
            <p:nvPr/>
          </p:nvSpPr>
          <p:spPr bwMode="auto">
            <a:xfrm>
              <a:off x="11191876" y="6942138"/>
              <a:ext cx="71438" cy="130175"/>
            </a:xfrm>
            <a:custGeom>
              <a:avLst/>
              <a:gdLst>
                <a:gd name="T0" fmla="*/ 83 w 133"/>
                <a:gd name="T1" fmla="*/ 0 h 246"/>
                <a:gd name="T2" fmla="*/ 48 w 133"/>
                <a:gd name="T3" fmla="*/ 30 h 246"/>
                <a:gd name="T4" fmla="*/ 26 w 133"/>
                <a:gd name="T5" fmla="*/ 52 h 246"/>
                <a:gd name="T6" fmla="*/ 8 w 133"/>
                <a:gd name="T7" fmla="*/ 77 h 246"/>
                <a:gd name="T8" fmla="*/ 2 w 133"/>
                <a:gd name="T9" fmla="*/ 90 h 246"/>
                <a:gd name="T10" fmla="*/ 0 w 133"/>
                <a:gd name="T11" fmla="*/ 104 h 246"/>
                <a:gd name="T12" fmla="*/ 2 w 133"/>
                <a:gd name="T13" fmla="*/ 115 h 246"/>
                <a:gd name="T14" fmla="*/ 8 w 133"/>
                <a:gd name="T15" fmla="*/ 124 h 246"/>
                <a:gd name="T16" fmla="*/ 17 w 133"/>
                <a:gd name="T17" fmla="*/ 130 h 246"/>
                <a:gd name="T18" fmla="*/ 39 w 133"/>
                <a:gd name="T19" fmla="*/ 140 h 246"/>
                <a:gd name="T20" fmla="*/ 61 w 133"/>
                <a:gd name="T21" fmla="*/ 151 h 246"/>
                <a:gd name="T22" fmla="*/ 69 w 133"/>
                <a:gd name="T23" fmla="*/ 156 h 246"/>
                <a:gd name="T24" fmla="*/ 78 w 133"/>
                <a:gd name="T25" fmla="*/ 167 h 246"/>
                <a:gd name="T26" fmla="*/ 81 w 133"/>
                <a:gd name="T27" fmla="*/ 180 h 246"/>
                <a:gd name="T28" fmla="*/ 79 w 133"/>
                <a:gd name="T29" fmla="*/ 192 h 246"/>
                <a:gd name="T30" fmla="*/ 70 w 133"/>
                <a:gd name="T31" fmla="*/ 211 h 246"/>
                <a:gd name="T32" fmla="*/ 43 w 133"/>
                <a:gd name="T33" fmla="*/ 246 h 246"/>
                <a:gd name="T34" fmla="*/ 67 w 133"/>
                <a:gd name="T35" fmla="*/ 229 h 246"/>
                <a:gd name="T36" fmla="*/ 103 w 133"/>
                <a:gd name="T37" fmla="*/ 202 h 246"/>
                <a:gd name="T38" fmla="*/ 123 w 133"/>
                <a:gd name="T39" fmla="*/ 181 h 246"/>
                <a:gd name="T40" fmla="*/ 130 w 133"/>
                <a:gd name="T41" fmla="*/ 168 h 246"/>
                <a:gd name="T42" fmla="*/ 132 w 133"/>
                <a:gd name="T43" fmla="*/ 162 h 246"/>
                <a:gd name="T44" fmla="*/ 133 w 133"/>
                <a:gd name="T45" fmla="*/ 149 h 246"/>
                <a:gd name="T46" fmla="*/ 131 w 133"/>
                <a:gd name="T47" fmla="*/ 139 h 246"/>
                <a:gd name="T48" fmla="*/ 125 w 133"/>
                <a:gd name="T49" fmla="*/ 132 h 246"/>
                <a:gd name="T50" fmla="*/ 113 w 133"/>
                <a:gd name="T51" fmla="*/ 124 h 246"/>
                <a:gd name="T52" fmla="*/ 91 w 133"/>
                <a:gd name="T53" fmla="*/ 116 h 246"/>
                <a:gd name="T54" fmla="*/ 79 w 133"/>
                <a:gd name="T55" fmla="*/ 114 h 246"/>
                <a:gd name="T56" fmla="*/ 60 w 133"/>
                <a:gd name="T57" fmla="*/ 110 h 246"/>
                <a:gd name="T58" fmla="*/ 51 w 133"/>
                <a:gd name="T59" fmla="*/ 106 h 246"/>
                <a:gd name="T60" fmla="*/ 46 w 133"/>
                <a:gd name="T61" fmla="*/ 99 h 246"/>
                <a:gd name="T62" fmla="*/ 45 w 133"/>
                <a:gd name="T63" fmla="*/ 95 h 246"/>
                <a:gd name="T64" fmla="*/ 43 w 133"/>
                <a:gd name="T65" fmla="*/ 82 h 246"/>
                <a:gd name="T66" fmla="*/ 49 w 133"/>
                <a:gd name="T67" fmla="*/ 66 h 246"/>
                <a:gd name="T68" fmla="*/ 58 w 133"/>
                <a:gd name="T69" fmla="*/ 48 h 246"/>
                <a:gd name="T70" fmla="*/ 67 w 133"/>
                <a:gd name="T71" fmla="*/ 29 h 246"/>
                <a:gd name="T72" fmla="*/ 77 w 133"/>
                <a:gd name="T73" fmla="*/ 13 h 246"/>
                <a:gd name="T74" fmla="*/ 83 w 133"/>
                <a:gd name="T7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246">
                  <a:moveTo>
                    <a:pt x="83" y="0"/>
                  </a:moveTo>
                  <a:lnTo>
                    <a:pt x="83" y="0"/>
                  </a:lnTo>
                  <a:lnTo>
                    <a:pt x="59" y="19"/>
                  </a:lnTo>
                  <a:lnTo>
                    <a:pt x="48" y="30"/>
                  </a:lnTo>
                  <a:lnTo>
                    <a:pt x="37" y="41"/>
                  </a:lnTo>
                  <a:lnTo>
                    <a:pt x="26" y="52"/>
                  </a:lnTo>
                  <a:lnTo>
                    <a:pt x="15" y="64"/>
                  </a:lnTo>
                  <a:lnTo>
                    <a:pt x="8" y="77"/>
                  </a:lnTo>
                  <a:lnTo>
                    <a:pt x="2" y="90"/>
                  </a:lnTo>
                  <a:lnTo>
                    <a:pt x="2" y="90"/>
                  </a:lnTo>
                  <a:lnTo>
                    <a:pt x="0" y="98"/>
                  </a:lnTo>
                  <a:lnTo>
                    <a:pt x="0" y="104"/>
                  </a:lnTo>
                  <a:lnTo>
                    <a:pt x="0" y="109"/>
                  </a:lnTo>
                  <a:lnTo>
                    <a:pt x="2" y="115"/>
                  </a:lnTo>
                  <a:lnTo>
                    <a:pt x="4" y="119"/>
                  </a:lnTo>
                  <a:lnTo>
                    <a:pt x="8" y="124"/>
                  </a:lnTo>
                  <a:lnTo>
                    <a:pt x="12" y="127"/>
                  </a:lnTo>
                  <a:lnTo>
                    <a:pt x="17" y="130"/>
                  </a:lnTo>
                  <a:lnTo>
                    <a:pt x="28" y="136"/>
                  </a:lnTo>
                  <a:lnTo>
                    <a:pt x="39" y="140"/>
                  </a:lnTo>
                  <a:lnTo>
                    <a:pt x="51" y="146"/>
                  </a:lnTo>
                  <a:lnTo>
                    <a:pt x="61" y="151"/>
                  </a:lnTo>
                  <a:lnTo>
                    <a:pt x="61" y="151"/>
                  </a:lnTo>
                  <a:lnTo>
                    <a:pt x="69" y="156"/>
                  </a:lnTo>
                  <a:lnTo>
                    <a:pt x="75" y="162"/>
                  </a:lnTo>
                  <a:lnTo>
                    <a:pt x="78" y="167"/>
                  </a:lnTo>
                  <a:lnTo>
                    <a:pt x="80" y="173"/>
                  </a:lnTo>
                  <a:lnTo>
                    <a:pt x="81" y="180"/>
                  </a:lnTo>
                  <a:lnTo>
                    <a:pt x="81" y="185"/>
                  </a:lnTo>
                  <a:lnTo>
                    <a:pt x="79" y="192"/>
                  </a:lnTo>
                  <a:lnTo>
                    <a:pt x="77" y="197"/>
                  </a:lnTo>
                  <a:lnTo>
                    <a:pt x="70" y="211"/>
                  </a:lnTo>
                  <a:lnTo>
                    <a:pt x="61" y="223"/>
                  </a:lnTo>
                  <a:lnTo>
                    <a:pt x="43" y="246"/>
                  </a:lnTo>
                  <a:lnTo>
                    <a:pt x="43" y="246"/>
                  </a:lnTo>
                  <a:lnTo>
                    <a:pt x="67" y="229"/>
                  </a:lnTo>
                  <a:lnTo>
                    <a:pt x="91" y="212"/>
                  </a:lnTo>
                  <a:lnTo>
                    <a:pt x="103" y="202"/>
                  </a:lnTo>
                  <a:lnTo>
                    <a:pt x="114" y="192"/>
                  </a:lnTo>
                  <a:lnTo>
                    <a:pt x="123" y="181"/>
                  </a:lnTo>
                  <a:lnTo>
                    <a:pt x="126" y="174"/>
                  </a:lnTo>
                  <a:lnTo>
                    <a:pt x="130" y="168"/>
                  </a:lnTo>
                  <a:lnTo>
                    <a:pt x="130" y="168"/>
                  </a:lnTo>
                  <a:lnTo>
                    <a:pt x="132" y="162"/>
                  </a:lnTo>
                  <a:lnTo>
                    <a:pt x="133" y="155"/>
                  </a:lnTo>
                  <a:lnTo>
                    <a:pt x="133" y="149"/>
                  </a:lnTo>
                  <a:lnTo>
                    <a:pt x="132" y="144"/>
                  </a:lnTo>
                  <a:lnTo>
                    <a:pt x="131" y="139"/>
                  </a:lnTo>
                  <a:lnTo>
                    <a:pt x="128" y="136"/>
                  </a:lnTo>
                  <a:lnTo>
                    <a:pt x="125" y="132"/>
                  </a:lnTo>
                  <a:lnTo>
                    <a:pt x="122" y="128"/>
                  </a:lnTo>
                  <a:lnTo>
                    <a:pt x="113" y="124"/>
                  </a:lnTo>
                  <a:lnTo>
                    <a:pt x="102" y="119"/>
                  </a:lnTo>
                  <a:lnTo>
                    <a:pt x="91" y="116"/>
                  </a:lnTo>
                  <a:lnTo>
                    <a:pt x="79" y="114"/>
                  </a:lnTo>
                  <a:lnTo>
                    <a:pt x="79" y="114"/>
                  </a:lnTo>
                  <a:lnTo>
                    <a:pt x="70" y="112"/>
                  </a:lnTo>
                  <a:lnTo>
                    <a:pt x="60" y="110"/>
                  </a:lnTo>
                  <a:lnTo>
                    <a:pt x="56" y="108"/>
                  </a:lnTo>
                  <a:lnTo>
                    <a:pt x="51" y="106"/>
                  </a:lnTo>
                  <a:lnTo>
                    <a:pt x="48" y="102"/>
                  </a:lnTo>
                  <a:lnTo>
                    <a:pt x="46" y="99"/>
                  </a:lnTo>
                  <a:lnTo>
                    <a:pt x="46" y="99"/>
                  </a:lnTo>
                  <a:lnTo>
                    <a:pt x="45" y="95"/>
                  </a:lnTo>
                  <a:lnTo>
                    <a:pt x="43" y="91"/>
                  </a:lnTo>
                  <a:lnTo>
                    <a:pt x="43" y="82"/>
                  </a:lnTo>
                  <a:lnTo>
                    <a:pt x="46" y="73"/>
                  </a:lnTo>
                  <a:lnTo>
                    <a:pt x="49" y="66"/>
                  </a:lnTo>
                  <a:lnTo>
                    <a:pt x="49" y="66"/>
                  </a:lnTo>
                  <a:lnTo>
                    <a:pt x="58" y="48"/>
                  </a:lnTo>
                  <a:lnTo>
                    <a:pt x="67" y="29"/>
                  </a:lnTo>
                  <a:lnTo>
                    <a:pt x="67" y="29"/>
                  </a:lnTo>
                  <a:lnTo>
                    <a:pt x="75" y="19"/>
                  </a:lnTo>
                  <a:lnTo>
                    <a:pt x="77" y="13"/>
                  </a:lnTo>
                  <a:lnTo>
                    <a:pt x="79" y="7"/>
                  </a:lnTo>
                  <a:lnTo>
                    <a:pt x="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1" rIns="58643" bIns="29321" numCol="1" anchor="t" anchorCtr="0" compatLnSpc="1">
              <a:prstTxWarp prst="textNoShape">
                <a:avLst/>
              </a:prstTxWarp>
            </a:bodyPr>
            <a:lstStyle/>
            <a:p>
              <a:pPr algn="ctr" defTabSz="685800" fontAlgn="base">
                <a:spcBef>
                  <a:spcPct val="0"/>
                </a:spcBef>
                <a:spcAft>
                  <a:spcPct val="0"/>
                </a:spcAft>
              </a:pPr>
              <a:endParaRPr lang="en-GB" sz="600">
                <a:solidFill>
                  <a:srgbClr val="646464"/>
                </a:solidFill>
                <a:latin typeface="Arial"/>
              </a:endParaRPr>
            </a:p>
          </p:txBody>
        </p:sp>
        <p:sp>
          <p:nvSpPr>
            <p:cNvPr id="58" name="Freeform 616">
              <a:extLst>
                <a:ext uri="{FF2B5EF4-FFF2-40B4-BE49-F238E27FC236}">
                  <a16:creationId xmlns:a16="http://schemas.microsoft.com/office/drawing/2014/main" id="{1D80EBF3-BA52-7C4B-D316-4FD1FAB775F1}"/>
                </a:ext>
              </a:extLst>
            </p:cNvPr>
            <p:cNvSpPr>
              <a:spLocks/>
            </p:cNvSpPr>
            <p:nvPr/>
          </p:nvSpPr>
          <p:spPr bwMode="auto">
            <a:xfrm>
              <a:off x="11126788" y="6938963"/>
              <a:ext cx="88900" cy="163512"/>
            </a:xfrm>
            <a:custGeom>
              <a:avLst/>
              <a:gdLst>
                <a:gd name="T0" fmla="*/ 103 w 166"/>
                <a:gd name="T1" fmla="*/ 0 h 309"/>
                <a:gd name="T2" fmla="*/ 60 w 166"/>
                <a:gd name="T3" fmla="*/ 37 h 309"/>
                <a:gd name="T4" fmla="*/ 32 w 166"/>
                <a:gd name="T5" fmla="*/ 66 h 309"/>
                <a:gd name="T6" fmla="*/ 10 w 166"/>
                <a:gd name="T7" fmla="*/ 97 h 309"/>
                <a:gd name="T8" fmla="*/ 2 w 166"/>
                <a:gd name="T9" fmla="*/ 114 h 309"/>
                <a:gd name="T10" fmla="*/ 0 w 166"/>
                <a:gd name="T11" fmla="*/ 123 h 309"/>
                <a:gd name="T12" fmla="*/ 0 w 166"/>
                <a:gd name="T13" fmla="*/ 138 h 309"/>
                <a:gd name="T14" fmla="*/ 5 w 166"/>
                <a:gd name="T15" fmla="*/ 150 h 309"/>
                <a:gd name="T16" fmla="*/ 15 w 166"/>
                <a:gd name="T17" fmla="*/ 160 h 309"/>
                <a:gd name="T18" fmla="*/ 34 w 166"/>
                <a:gd name="T19" fmla="*/ 171 h 309"/>
                <a:gd name="T20" fmla="*/ 63 w 166"/>
                <a:gd name="T21" fmla="*/ 184 h 309"/>
                <a:gd name="T22" fmla="*/ 77 w 166"/>
                <a:gd name="T23" fmla="*/ 189 h 309"/>
                <a:gd name="T24" fmla="*/ 94 w 166"/>
                <a:gd name="T25" fmla="*/ 203 h 309"/>
                <a:gd name="T26" fmla="*/ 102 w 166"/>
                <a:gd name="T27" fmla="*/ 217 h 309"/>
                <a:gd name="T28" fmla="*/ 102 w 166"/>
                <a:gd name="T29" fmla="*/ 233 h 309"/>
                <a:gd name="T30" fmla="*/ 97 w 166"/>
                <a:gd name="T31" fmla="*/ 248 h 309"/>
                <a:gd name="T32" fmla="*/ 88 w 166"/>
                <a:gd name="T33" fmla="*/ 264 h 309"/>
                <a:gd name="T34" fmla="*/ 55 w 166"/>
                <a:gd name="T35" fmla="*/ 309 h 309"/>
                <a:gd name="T36" fmla="*/ 69 w 166"/>
                <a:gd name="T37" fmla="*/ 298 h 309"/>
                <a:gd name="T38" fmla="*/ 99 w 166"/>
                <a:gd name="T39" fmla="*/ 278 h 309"/>
                <a:gd name="T40" fmla="*/ 129 w 166"/>
                <a:gd name="T41" fmla="*/ 254 h 309"/>
                <a:gd name="T42" fmla="*/ 147 w 166"/>
                <a:gd name="T43" fmla="*/ 234 h 309"/>
                <a:gd name="T44" fmla="*/ 157 w 166"/>
                <a:gd name="T45" fmla="*/ 219 h 309"/>
                <a:gd name="T46" fmla="*/ 162 w 166"/>
                <a:gd name="T47" fmla="*/ 212 h 309"/>
                <a:gd name="T48" fmla="*/ 166 w 166"/>
                <a:gd name="T49" fmla="*/ 195 h 309"/>
                <a:gd name="T50" fmla="*/ 165 w 166"/>
                <a:gd name="T51" fmla="*/ 181 h 309"/>
                <a:gd name="T52" fmla="*/ 161 w 166"/>
                <a:gd name="T53" fmla="*/ 170 h 309"/>
                <a:gd name="T54" fmla="*/ 152 w 166"/>
                <a:gd name="T55" fmla="*/ 161 h 309"/>
                <a:gd name="T56" fmla="*/ 141 w 166"/>
                <a:gd name="T57" fmla="*/ 155 h 309"/>
                <a:gd name="T58" fmla="*/ 114 w 166"/>
                <a:gd name="T59" fmla="*/ 146 h 309"/>
                <a:gd name="T60" fmla="*/ 99 w 166"/>
                <a:gd name="T61" fmla="*/ 142 h 309"/>
                <a:gd name="T62" fmla="*/ 76 w 166"/>
                <a:gd name="T63" fmla="*/ 139 h 309"/>
                <a:gd name="T64" fmla="*/ 65 w 166"/>
                <a:gd name="T65" fmla="*/ 133 h 309"/>
                <a:gd name="T66" fmla="*/ 57 w 166"/>
                <a:gd name="T67" fmla="*/ 124 h 309"/>
                <a:gd name="T68" fmla="*/ 56 w 166"/>
                <a:gd name="T69" fmla="*/ 120 h 309"/>
                <a:gd name="T70" fmla="*/ 55 w 166"/>
                <a:gd name="T71" fmla="*/ 103 h 309"/>
                <a:gd name="T72" fmla="*/ 61 w 166"/>
                <a:gd name="T73" fmla="*/ 83 h 309"/>
                <a:gd name="T74" fmla="*/ 72 w 166"/>
                <a:gd name="T75" fmla="*/ 59 h 309"/>
                <a:gd name="T76" fmla="*/ 84 w 166"/>
                <a:gd name="T77" fmla="*/ 37 h 309"/>
                <a:gd name="T78" fmla="*/ 97 w 166"/>
                <a:gd name="T79" fmla="*/ 17 h 309"/>
                <a:gd name="T80" fmla="*/ 103 w 166"/>
                <a:gd name="T8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309">
                  <a:moveTo>
                    <a:pt x="103" y="0"/>
                  </a:moveTo>
                  <a:lnTo>
                    <a:pt x="103" y="0"/>
                  </a:lnTo>
                  <a:lnTo>
                    <a:pt x="75" y="25"/>
                  </a:lnTo>
                  <a:lnTo>
                    <a:pt x="60" y="37"/>
                  </a:lnTo>
                  <a:lnTo>
                    <a:pt x="46" y="52"/>
                  </a:lnTo>
                  <a:lnTo>
                    <a:pt x="32" y="66"/>
                  </a:lnTo>
                  <a:lnTo>
                    <a:pt x="20" y="81"/>
                  </a:lnTo>
                  <a:lnTo>
                    <a:pt x="10" y="97"/>
                  </a:lnTo>
                  <a:lnTo>
                    <a:pt x="5" y="105"/>
                  </a:lnTo>
                  <a:lnTo>
                    <a:pt x="2" y="114"/>
                  </a:lnTo>
                  <a:lnTo>
                    <a:pt x="2" y="114"/>
                  </a:lnTo>
                  <a:lnTo>
                    <a:pt x="0" y="123"/>
                  </a:lnTo>
                  <a:lnTo>
                    <a:pt x="0" y="131"/>
                  </a:lnTo>
                  <a:lnTo>
                    <a:pt x="0" y="138"/>
                  </a:lnTo>
                  <a:lnTo>
                    <a:pt x="2" y="144"/>
                  </a:lnTo>
                  <a:lnTo>
                    <a:pt x="5" y="150"/>
                  </a:lnTo>
                  <a:lnTo>
                    <a:pt x="10" y="156"/>
                  </a:lnTo>
                  <a:lnTo>
                    <a:pt x="15" y="160"/>
                  </a:lnTo>
                  <a:lnTo>
                    <a:pt x="21" y="163"/>
                  </a:lnTo>
                  <a:lnTo>
                    <a:pt x="34" y="171"/>
                  </a:lnTo>
                  <a:lnTo>
                    <a:pt x="49" y="177"/>
                  </a:lnTo>
                  <a:lnTo>
                    <a:pt x="63" y="184"/>
                  </a:lnTo>
                  <a:lnTo>
                    <a:pt x="77" y="189"/>
                  </a:lnTo>
                  <a:lnTo>
                    <a:pt x="77" y="189"/>
                  </a:lnTo>
                  <a:lnTo>
                    <a:pt x="86" y="196"/>
                  </a:lnTo>
                  <a:lnTo>
                    <a:pt x="94" y="203"/>
                  </a:lnTo>
                  <a:lnTo>
                    <a:pt x="98" y="210"/>
                  </a:lnTo>
                  <a:lnTo>
                    <a:pt x="102" y="217"/>
                  </a:lnTo>
                  <a:lnTo>
                    <a:pt x="103" y="225"/>
                  </a:lnTo>
                  <a:lnTo>
                    <a:pt x="102" y="233"/>
                  </a:lnTo>
                  <a:lnTo>
                    <a:pt x="99" y="241"/>
                  </a:lnTo>
                  <a:lnTo>
                    <a:pt x="97" y="248"/>
                  </a:lnTo>
                  <a:lnTo>
                    <a:pt x="93" y="256"/>
                  </a:lnTo>
                  <a:lnTo>
                    <a:pt x="88" y="264"/>
                  </a:lnTo>
                  <a:lnTo>
                    <a:pt x="77" y="280"/>
                  </a:lnTo>
                  <a:lnTo>
                    <a:pt x="55" y="309"/>
                  </a:lnTo>
                  <a:lnTo>
                    <a:pt x="55" y="309"/>
                  </a:lnTo>
                  <a:lnTo>
                    <a:pt x="69" y="298"/>
                  </a:lnTo>
                  <a:lnTo>
                    <a:pt x="84" y="288"/>
                  </a:lnTo>
                  <a:lnTo>
                    <a:pt x="99" y="278"/>
                  </a:lnTo>
                  <a:lnTo>
                    <a:pt x="115" y="266"/>
                  </a:lnTo>
                  <a:lnTo>
                    <a:pt x="129" y="254"/>
                  </a:lnTo>
                  <a:lnTo>
                    <a:pt x="142" y="242"/>
                  </a:lnTo>
                  <a:lnTo>
                    <a:pt x="147" y="234"/>
                  </a:lnTo>
                  <a:lnTo>
                    <a:pt x="153" y="227"/>
                  </a:lnTo>
                  <a:lnTo>
                    <a:pt x="157" y="219"/>
                  </a:lnTo>
                  <a:lnTo>
                    <a:pt x="162" y="212"/>
                  </a:lnTo>
                  <a:lnTo>
                    <a:pt x="162" y="212"/>
                  </a:lnTo>
                  <a:lnTo>
                    <a:pt x="164" y="203"/>
                  </a:lnTo>
                  <a:lnTo>
                    <a:pt x="166" y="195"/>
                  </a:lnTo>
                  <a:lnTo>
                    <a:pt x="166" y="188"/>
                  </a:lnTo>
                  <a:lnTo>
                    <a:pt x="165" y="181"/>
                  </a:lnTo>
                  <a:lnTo>
                    <a:pt x="163" y="176"/>
                  </a:lnTo>
                  <a:lnTo>
                    <a:pt x="161" y="170"/>
                  </a:lnTo>
                  <a:lnTo>
                    <a:pt x="156" y="166"/>
                  </a:lnTo>
                  <a:lnTo>
                    <a:pt x="152" y="161"/>
                  </a:lnTo>
                  <a:lnTo>
                    <a:pt x="146" y="158"/>
                  </a:lnTo>
                  <a:lnTo>
                    <a:pt x="141" y="155"/>
                  </a:lnTo>
                  <a:lnTo>
                    <a:pt x="128" y="150"/>
                  </a:lnTo>
                  <a:lnTo>
                    <a:pt x="114" y="146"/>
                  </a:lnTo>
                  <a:lnTo>
                    <a:pt x="99" y="142"/>
                  </a:lnTo>
                  <a:lnTo>
                    <a:pt x="99" y="142"/>
                  </a:lnTo>
                  <a:lnTo>
                    <a:pt x="88" y="141"/>
                  </a:lnTo>
                  <a:lnTo>
                    <a:pt x="76" y="139"/>
                  </a:lnTo>
                  <a:lnTo>
                    <a:pt x="70" y="137"/>
                  </a:lnTo>
                  <a:lnTo>
                    <a:pt x="65" y="133"/>
                  </a:lnTo>
                  <a:lnTo>
                    <a:pt x="60" y="130"/>
                  </a:lnTo>
                  <a:lnTo>
                    <a:pt x="57" y="124"/>
                  </a:lnTo>
                  <a:lnTo>
                    <a:pt x="57" y="124"/>
                  </a:lnTo>
                  <a:lnTo>
                    <a:pt x="56" y="120"/>
                  </a:lnTo>
                  <a:lnTo>
                    <a:pt x="55" y="114"/>
                  </a:lnTo>
                  <a:lnTo>
                    <a:pt x="55" y="103"/>
                  </a:lnTo>
                  <a:lnTo>
                    <a:pt x="58" y="93"/>
                  </a:lnTo>
                  <a:lnTo>
                    <a:pt x="61" y="83"/>
                  </a:lnTo>
                  <a:lnTo>
                    <a:pt x="61" y="83"/>
                  </a:lnTo>
                  <a:lnTo>
                    <a:pt x="72" y="59"/>
                  </a:lnTo>
                  <a:lnTo>
                    <a:pt x="84" y="37"/>
                  </a:lnTo>
                  <a:lnTo>
                    <a:pt x="84" y="37"/>
                  </a:lnTo>
                  <a:lnTo>
                    <a:pt x="93" y="24"/>
                  </a:lnTo>
                  <a:lnTo>
                    <a:pt x="97" y="17"/>
                  </a:lnTo>
                  <a:lnTo>
                    <a:pt x="99" y="10"/>
                  </a:lnTo>
                  <a:lnTo>
                    <a:pt x="1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1" rIns="58643" bIns="29321" numCol="1" anchor="t" anchorCtr="0" compatLnSpc="1">
              <a:prstTxWarp prst="textNoShape">
                <a:avLst/>
              </a:prstTxWarp>
            </a:bodyPr>
            <a:lstStyle/>
            <a:p>
              <a:pPr algn="ctr" defTabSz="685800" fontAlgn="base">
                <a:spcBef>
                  <a:spcPct val="0"/>
                </a:spcBef>
                <a:spcAft>
                  <a:spcPct val="0"/>
                </a:spcAft>
              </a:pPr>
              <a:endParaRPr lang="en-GB" sz="600">
                <a:solidFill>
                  <a:srgbClr val="646464"/>
                </a:solidFill>
                <a:latin typeface="Arial"/>
              </a:endParaRPr>
            </a:p>
          </p:txBody>
        </p:sp>
        <p:sp>
          <p:nvSpPr>
            <p:cNvPr id="59" name="Freeform 617">
              <a:extLst>
                <a:ext uri="{FF2B5EF4-FFF2-40B4-BE49-F238E27FC236}">
                  <a16:creationId xmlns:a16="http://schemas.microsoft.com/office/drawing/2014/main" id="{5C76FC60-8E5A-6742-5718-AEBB61AFEE15}"/>
                </a:ext>
              </a:extLst>
            </p:cNvPr>
            <p:cNvSpPr>
              <a:spLocks noEditPoints="1"/>
            </p:cNvSpPr>
            <p:nvPr/>
          </p:nvSpPr>
          <p:spPr bwMode="auto">
            <a:xfrm>
              <a:off x="11328417" y="7281862"/>
              <a:ext cx="174624" cy="182563"/>
            </a:xfrm>
            <a:custGeom>
              <a:avLst/>
              <a:gdLst>
                <a:gd name="T0" fmla="*/ 206 w 329"/>
                <a:gd name="T1" fmla="*/ 61 h 345"/>
                <a:gd name="T2" fmla="*/ 206 w 329"/>
                <a:gd name="T3" fmla="*/ 0 h 345"/>
                <a:gd name="T4" fmla="*/ 83 w 329"/>
                <a:gd name="T5" fmla="*/ 61 h 345"/>
                <a:gd name="T6" fmla="*/ 83 w 329"/>
                <a:gd name="T7" fmla="*/ 162 h 345"/>
                <a:gd name="T8" fmla="*/ 0 w 329"/>
                <a:gd name="T9" fmla="*/ 162 h 345"/>
                <a:gd name="T10" fmla="*/ 0 w 329"/>
                <a:gd name="T11" fmla="*/ 345 h 345"/>
                <a:gd name="T12" fmla="*/ 329 w 329"/>
                <a:gd name="T13" fmla="*/ 345 h 345"/>
                <a:gd name="T14" fmla="*/ 329 w 329"/>
                <a:gd name="T15" fmla="*/ 0 h 345"/>
                <a:gd name="T16" fmla="*/ 206 w 329"/>
                <a:gd name="T17" fmla="*/ 61 h 345"/>
                <a:gd name="T18" fmla="*/ 165 w 329"/>
                <a:gd name="T19" fmla="*/ 280 h 345"/>
                <a:gd name="T20" fmla="*/ 57 w 329"/>
                <a:gd name="T21" fmla="*/ 280 h 345"/>
                <a:gd name="T22" fmla="*/ 57 w 329"/>
                <a:gd name="T23" fmla="*/ 227 h 345"/>
                <a:gd name="T24" fmla="*/ 165 w 329"/>
                <a:gd name="T25" fmla="*/ 227 h 345"/>
                <a:gd name="T26" fmla="*/ 165 w 329"/>
                <a:gd name="T27" fmla="*/ 280 h 345"/>
                <a:gd name="T28" fmla="*/ 288 w 329"/>
                <a:gd name="T29" fmla="*/ 280 h 345"/>
                <a:gd name="T30" fmla="*/ 200 w 329"/>
                <a:gd name="T31" fmla="*/ 280 h 345"/>
                <a:gd name="T32" fmla="*/ 200 w 329"/>
                <a:gd name="T33" fmla="*/ 227 h 345"/>
                <a:gd name="T34" fmla="*/ 288 w 329"/>
                <a:gd name="T35" fmla="*/ 227 h 345"/>
                <a:gd name="T36" fmla="*/ 288 w 329"/>
                <a:gd name="T37" fmla="*/ 28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9" h="345">
                  <a:moveTo>
                    <a:pt x="206" y="61"/>
                  </a:moveTo>
                  <a:lnTo>
                    <a:pt x="206" y="0"/>
                  </a:lnTo>
                  <a:lnTo>
                    <a:pt x="83" y="61"/>
                  </a:lnTo>
                  <a:lnTo>
                    <a:pt x="83" y="162"/>
                  </a:lnTo>
                  <a:lnTo>
                    <a:pt x="0" y="162"/>
                  </a:lnTo>
                  <a:lnTo>
                    <a:pt x="0" y="345"/>
                  </a:lnTo>
                  <a:lnTo>
                    <a:pt x="329" y="345"/>
                  </a:lnTo>
                  <a:lnTo>
                    <a:pt x="329" y="0"/>
                  </a:lnTo>
                  <a:lnTo>
                    <a:pt x="206" y="61"/>
                  </a:lnTo>
                  <a:close/>
                  <a:moveTo>
                    <a:pt x="165" y="280"/>
                  </a:moveTo>
                  <a:lnTo>
                    <a:pt x="57" y="280"/>
                  </a:lnTo>
                  <a:lnTo>
                    <a:pt x="57" y="227"/>
                  </a:lnTo>
                  <a:lnTo>
                    <a:pt x="165" y="227"/>
                  </a:lnTo>
                  <a:lnTo>
                    <a:pt x="165" y="280"/>
                  </a:lnTo>
                  <a:close/>
                  <a:moveTo>
                    <a:pt x="288" y="280"/>
                  </a:moveTo>
                  <a:lnTo>
                    <a:pt x="200" y="280"/>
                  </a:lnTo>
                  <a:lnTo>
                    <a:pt x="200" y="227"/>
                  </a:lnTo>
                  <a:lnTo>
                    <a:pt x="288" y="227"/>
                  </a:lnTo>
                  <a:lnTo>
                    <a:pt x="288"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1" rIns="58643" bIns="29321" numCol="1" anchor="t" anchorCtr="0" compatLnSpc="1">
              <a:prstTxWarp prst="textNoShape">
                <a:avLst/>
              </a:prstTxWarp>
            </a:bodyPr>
            <a:lstStyle/>
            <a:p>
              <a:pPr algn="ctr" defTabSz="685800" fontAlgn="base">
                <a:spcBef>
                  <a:spcPct val="0"/>
                </a:spcBef>
                <a:spcAft>
                  <a:spcPct val="0"/>
                </a:spcAft>
              </a:pPr>
              <a:endParaRPr lang="en-GB" sz="600">
                <a:solidFill>
                  <a:srgbClr val="646464"/>
                </a:solidFill>
                <a:latin typeface="Arial"/>
              </a:endParaRPr>
            </a:p>
          </p:txBody>
        </p:sp>
        <p:sp>
          <p:nvSpPr>
            <p:cNvPr id="60" name="Rectangle 618">
              <a:extLst>
                <a:ext uri="{FF2B5EF4-FFF2-40B4-BE49-F238E27FC236}">
                  <a16:creationId xmlns:a16="http://schemas.microsoft.com/office/drawing/2014/main" id="{28AFB5BC-9FE5-4E4A-D323-07954D02398D}"/>
                </a:ext>
              </a:extLst>
            </p:cNvPr>
            <p:cNvSpPr>
              <a:spLocks noChangeArrowheads="1"/>
            </p:cNvSpPr>
            <p:nvPr/>
          </p:nvSpPr>
          <p:spPr bwMode="auto">
            <a:xfrm>
              <a:off x="11079163" y="7475538"/>
              <a:ext cx="44450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643" tIns="29321" rIns="58643" bIns="29321" numCol="1" anchor="t" anchorCtr="0" compatLnSpc="1">
              <a:prstTxWarp prst="textNoShape">
                <a:avLst/>
              </a:prstTxWarp>
            </a:bodyPr>
            <a:lstStyle/>
            <a:p>
              <a:pPr algn="ctr" defTabSz="685800" fontAlgn="base">
                <a:spcBef>
                  <a:spcPct val="0"/>
                </a:spcBef>
                <a:spcAft>
                  <a:spcPct val="0"/>
                </a:spcAft>
              </a:pPr>
              <a:endParaRPr lang="en-GB" sz="600">
                <a:solidFill>
                  <a:srgbClr val="646464"/>
                </a:solidFill>
                <a:latin typeface="Arial"/>
              </a:endParaRPr>
            </a:p>
          </p:txBody>
        </p:sp>
        <p:sp>
          <p:nvSpPr>
            <p:cNvPr id="61" name="Rectangle 619">
              <a:extLst>
                <a:ext uri="{FF2B5EF4-FFF2-40B4-BE49-F238E27FC236}">
                  <a16:creationId xmlns:a16="http://schemas.microsoft.com/office/drawing/2014/main" id="{5270D275-6CA8-6994-B5C5-3425E39EBA69}"/>
                </a:ext>
              </a:extLst>
            </p:cNvPr>
            <p:cNvSpPr>
              <a:spLocks noChangeArrowheads="1"/>
            </p:cNvSpPr>
            <p:nvPr/>
          </p:nvSpPr>
          <p:spPr bwMode="auto">
            <a:xfrm>
              <a:off x="11079163" y="7475538"/>
              <a:ext cx="44450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643" tIns="29321" rIns="58643" bIns="29321" numCol="1" anchor="t" anchorCtr="0" compatLnSpc="1">
              <a:prstTxWarp prst="textNoShape">
                <a:avLst/>
              </a:prstTxWarp>
            </a:bodyPr>
            <a:lstStyle/>
            <a:p>
              <a:pPr algn="ctr" defTabSz="685800" fontAlgn="base">
                <a:spcBef>
                  <a:spcPct val="0"/>
                </a:spcBef>
                <a:spcAft>
                  <a:spcPct val="0"/>
                </a:spcAft>
              </a:pPr>
              <a:endParaRPr lang="en-GB" sz="600">
                <a:solidFill>
                  <a:srgbClr val="646464"/>
                </a:solidFill>
                <a:latin typeface="Arial"/>
              </a:endParaRPr>
            </a:p>
          </p:txBody>
        </p:sp>
      </p:grpSp>
      <p:grpSp>
        <p:nvGrpSpPr>
          <p:cNvPr id="62" name="Grupp 61">
            <a:extLst>
              <a:ext uri="{FF2B5EF4-FFF2-40B4-BE49-F238E27FC236}">
                <a16:creationId xmlns:a16="http://schemas.microsoft.com/office/drawing/2014/main" id="{942B3F13-E10C-3D8B-039C-FB9EF1BB1811}"/>
              </a:ext>
            </a:extLst>
          </p:cNvPr>
          <p:cNvGrpSpPr/>
          <p:nvPr/>
        </p:nvGrpSpPr>
        <p:grpSpPr>
          <a:xfrm>
            <a:off x="7906853" y="3456385"/>
            <a:ext cx="1196285" cy="677292"/>
            <a:chOff x="8002486" y="3689350"/>
            <a:chExt cx="1196285" cy="677292"/>
          </a:xfrm>
        </p:grpSpPr>
        <p:sp>
          <p:nvSpPr>
            <p:cNvPr id="63" name="Rektangel: rundade hörn 62">
              <a:extLst>
                <a:ext uri="{FF2B5EF4-FFF2-40B4-BE49-F238E27FC236}">
                  <a16:creationId xmlns:a16="http://schemas.microsoft.com/office/drawing/2014/main" id="{606408A2-0AD7-0983-1CFC-542618128D3F}"/>
                </a:ext>
              </a:extLst>
            </p:cNvPr>
            <p:cNvSpPr/>
            <p:nvPr/>
          </p:nvSpPr>
          <p:spPr>
            <a:xfrm>
              <a:off x="8002486" y="4265042"/>
              <a:ext cx="101600" cy="101600"/>
            </a:xfrm>
            <a:prstGeom prst="roundRect">
              <a:avLst/>
            </a:prstGeom>
            <a:solidFill>
              <a:srgbClr val="FFC000"/>
            </a:solidFill>
            <a:ln w="9525">
              <a:solidFill>
                <a:schemeClr val="bg1"/>
              </a:solidFill>
            </a:ln>
            <a:effectLst>
              <a:outerShdw blurRad="127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srgbClr val="FFFFFF"/>
                </a:solidFill>
                <a:latin typeface="Arial"/>
              </a:endParaRPr>
            </a:p>
          </p:txBody>
        </p:sp>
        <p:sp>
          <p:nvSpPr>
            <p:cNvPr id="64" name="textruta 63">
              <a:extLst>
                <a:ext uri="{FF2B5EF4-FFF2-40B4-BE49-F238E27FC236}">
                  <a16:creationId xmlns:a16="http://schemas.microsoft.com/office/drawing/2014/main" id="{F9A34D18-0638-415A-DE00-205BEFD84E45}"/>
                </a:ext>
              </a:extLst>
            </p:cNvPr>
            <p:cNvSpPr txBox="1"/>
            <p:nvPr/>
          </p:nvSpPr>
          <p:spPr>
            <a:xfrm>
              <a:off x="8164260" y="4271106"/>
              <a:ext cx="1012847" cy="95536"/>
            </a:xfrm>
            <a:prstGeom prst="rect">
              <a:avLst/>
            </a:prstGeom>
            <a:noFill/>
          </p:spPr>
          <p:txBody>
            <a:bodyPr wrap="square" lIns="36000" rtlCol="0" anchor="ctr">
              <a:noAutofit/>
            </a:bodyPr>
            <a:lstStyle/>
            <a:p>
              <a:pPr defTabSz="685800"/>
              <a:r>
                <a:rPr lang="sv-SE" sz="600">
                  <a:solidFill>
                    <a:srgbClr val="FFFFFF"/>
                  </a:solidFill>
                  <a:latin typeface="Arial"/>
                </a:rPr>
                <a:t>Värmekraft</a:t>
              </a:r>
            </a:p>
          </p:txBody>
        </p:sp>
        <p:sp>
          <p:nvSpPr>
            <p:cNvPr id="65" name="Rektangel: rundade hörn 64">
              <a:extLst>
                <a:ext uri="{FF2B5EF4-FFF2-40B4-BE49-F238E27FC236}">
                  <a16:creationId xmlns:a16="http://schemas.microsoft.com/office/drawing/2014/main" id="{8876A5A2-0913-B5FF-D003-016359B6DA47}"/>
                </a:ext>
              </a:extLst>
            </p:cNvPr>
            <p:cNvSpPr/>
            <p:nvPr/>
          </p:nvSpPr>
          <p:spPr>
            <a:xfrm>
              <a:off x="8004110" y="3689350"/>
              <a:ext cx="101600" cy="101600"/>
            </a:xfrm>
            <a:prstGeom prst="roundRect">
              <a:avLst/>
            </a:prstGeom>
            <a:solidFill>
              <a:srgbClr val="01AAFF"/>
            </a:solidFill>
            <a:ln w="952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600">
                <a:solidFill>
                  <a:srgbClr val="FFFFFF"/>
                </a:solidFill>
                <a:latin typeface="Arial"/>
              </a:endParaRPr>
            </a:p>
          </p:txBody>
        </p:sp>
        <p:sp>
          <p:nvSpPr>
            <p:cNvPr id="66" name="textruta 65">
              <a:extLst>
                <a:ext uri="{FF2B5EF4-FFF2-40B4-BE49-F238E27FC236}">
                  <a16:creationId xmlns:a16="http://schemas.microsoft.com/office/drawing/2014/main" id="{3D145DD3-E6D8-5C34-6A65-52129092A73D}"/>
                </a:ext>
              </a:extLst>
            </p:cNvPr>
            <p:cNvSpPr txBox="1"/>
            <p:nvPr/>
          </p:nvSpPr>
          <p:spPr>
            <a:xfrm>
              <a:off x="8145376" y="3693345"/>
              <a:ext cx="920405" cy="106302"/>
            </a:xfrm>
            <a:prstGeom prst="rect">
              <a:avLst/>
            </a:prstGeom>
            <a:noFill/>
          </p:spPr>
          <p:txBody>
            <a:bodyPr wrap="square" lIns="36000" rIns="36000" rtlCol="0" anchor="ctr">
              <a:noAutofit/>
            </a:bodyPr>
            <a:lstStyle/>
            <a:p>
              <a:pPr defTabSz="685800"/>
              <a:r>
                <a:rPr lang="sv-SE" sz="600">
                  <a:solidFill>
                    <a:srgbClr val="FFFFFF"/>
                  </a:solidFill>
                  <a:latin typeface="Arial"/>
                </a:rPr>
                <a:t>Vattenkraftverk</a:t>
              </a:r>
            </a:p>
          </p:txBody>
        </p:sp>
        <p:sp>
          <p:nvSpPr>
            <p:cNvPr id="67" name="Rektangel: rundade hörn 66">
              <a:extLst>
                <a:ext uri="{FF2B5EF4-FFF2-40B4-BE49-F238E27FC236}">
                  <a16:creationId xmlns:a16="http://schemas.microsoft.com/office/drawing/2014/main" id="{0C355CC9-FA7A-6481-EF58-2E399BB3B1B6}"/>
                </a:ext>
              </a:extLst>
            </p:cNvPr>
            <p:cNvSpPr/>
            <p:nvPr/>
          </p:nvSpPr>
          <p:spPr>
            <a:xfrm>
              <a:off x="8002486" y="3883112"/>
              <a:ext cx="101600" cy="101600"/>
            </a:xfrm>
            <a:prstGeom prst="roundRect">
              <a:avLst/>
            </a:prstGeom>
            <a:solidFill>
              <a:srgbClr val="0875BD"/>
            </a:solidFill>
            <a:ln w="952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srgbClr val="FFFFFF"/>
                </a:solidFill>
                <a:latin typeface="Arial"/>
              </a:endParaRPr>
            </a:p>
          </p:txBody>
        </p:sp>
        <p:sp>
          <p:nvSpPr>
            <p:cNvPr id="68" name="textruta 67">
              <a:extLst>
                <a:ext uri="{FF2B5EF4-FFF2-40B4-BE49-F238E27FC236}">
                  <a16:creationId xmlns:a16="http://schemas.microsoft.com/office/drawing/2014/main" id="{7CE0F1A8-AD45-7808-F0C1-0AF44CB9ABF8}"/>
                </a:ext>
              </a:extLst>
            </p:cNvPr>
            <p:cNvSpPr txBox="1"/>
            <p:nvPr/>
          </p:nvSpPr>
          <p:spPr>
            <a:xfrm>
              <a:off x="8145861" y="3883111"/>
              <a:ext cx="1052910" cy="116509"/>
            </a:xfrm>
            <a:prstGeom prst="rect">
              <a:avLst/>
            </a:prstGeom>
            <a:noFill/>
          </p:spPr>
          <p:txBody>
            <a:bodyPr wrap="square" lIns="36000" rtlCol="0" anchor="ctr">
              <a:noAutofit/>
            </a:bodyPr>
            <a:lstStyle/>
            <a:p>
              <a:pPr defTabSz="685800"/>
              <a:r>
                <a:rPr lang="sv-SE" sz="600">
                  <a:solidFill>
                    <a:srgbClr val="FFFFFF"/>
                  </a:solidFill>
                  <a:latin typeface="Arial"/>
                </a:rPr>
                <a:t>Kärnkraftverk</a:t>
              </a:r>
            </a:p>
          </p:txBody>
        </p:sp>
        <p:sp>
          <p:nvSpPr>
            <p:cNvPr id="69" name="Rektangel: rundade hörn 68">
              <a:extLst>
                <a:ext uri="{FF2B5EF4-FFF2-40B4-BE49-F238E27FC236}">
                  <a16:creationId xmlns:a16="http://schemas.microsoft.com/office/drawing/2014/main" id="{8C50510D-CD9E-8AB3-3D2F-07CECE785FD7}"/>
                </a:ext>
              </a:extLst>
            </p:cNvPr>
            <p:cNvSpPr/>
            <p:nvPr/>
          </p:nvSpPr>
          <p:spPr>
            <a:xfrm>
              <a:off x="8002486" y="4083084"/>
              <a:ext cx="101600" cy="101600"/>
            </a:xfrm>
            <a:prstGeom prst="roundRect">
              <a:avLst/>
            </a:prstGeom>
            <a:solidFill>
              <a:srgbClr val="C00000"/>
            </a:solidFill>
            <a:ln w="952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srgbClr val="FFFFFF"/>
                </a:solidFill>
                <a:latin typeface="Arial"/>
              </a:endParaRPr>
            </a:p>
          </p:txBody>
        </p:sp>
        <p:sp>
          <p:nvSpPr>
            <p:cNvPr id="70" name="textruta 69">
              <a:extLst>
                <a:ext uri="{FF2B5EF4-FFF2-40B4-BE49-F238E27FC236}">
                  <a16:creationId xmlns:a16="http://schemas.microsoft.com/office/drawing/2014/main" id="{9037DAD3-13F7-E22D-B1A6-E889ABDDE834}"/>
                </a:ext>
              </a:extLst>
            </p:cNvPr>
            <p:cNvSpPr txBox="1"/>
            <p:nvPr/>
          </p:nvSpPr>
          <p:spPr>
            <a:xfrm>
              <a:off x="8164078" y="4068174"/>
              <a:ext cx="1028662" cy="116509"/>
            </a:xfrm>
            <a:prstGeom prst="rect">
              <a:avLst/>
            </a:prstGeom>
            <a:noFill/>
          </p:spPr>
          <p:txBody>
            <a:bodyPr wrap="square" lIns="36000" rtlCol="0" anchor="ctr">
              <a:noAutofit/>
            </a:bodyPr>
            <a:lstStyle/>
            <a:p>
              <a:pPr defTabSz="685800"/>
              <a:r>
                <a:rPr lang="sv-SE" sz="600">
                  <a:solidFill>
                    <a:srgbClr val="FFFFFF"/>
                  </a:solidFill>
                  <a:latin typeface="Arial"/>
                </a:rPr>
                <a:t>Huvudkontor</a:t>
              </a:r>
            </a:p>
          </p:txBody>
        </p:sp>
      </p:grpSp>
      <p:pic>
        <p:nvPicPr>
          <p:cNvPr id="71" name="Graphic 145" descr="Group">
            <a:extLst>
              <a:ext uri="{FF2B5EF4-FFF2-40B4-BE49-F238E27FC236}">
                <a16:creationId xmlns:a16="http://schemas.microsoft.com/office/drawing/2014/main" id="{B524DFCE-D16A-C606-9F02-05B6AEF649D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4736" y="3834515"/>
            <a:ext cx="422637" cy="422637"/>
          </a:xfrm>
          <a:prstGeom prst="rect">
            <a:avLst/>
          </a:prstGeom>
        </p:spPr>
      </p:pic>
      <p:sp>
        <p:nvSpPr>
          <p:cNvPr id="72" name="Rectangle: Rounded Corners 7">
            <a:extLst>
              <a:ext uri="{FF2B5EF4-FFF2-40B4-BE49-F238E27FC236}">
                <a16:creationId xmlns:a16="http://schemas.microsoft.com/office/drawing/2014/main" id="{4900188D-2350-9577-C2A3-09B29D0813FC}"/>
              </a:ext>
            </a:extLst>
          </p:cNvPr>
          <p:cNvSpPr/>
          <p:nvPr/>
        </p:nvSpPr>
        <p:spPr>
          <a:xfrm>
            <a:off x="590367" y="3870457"/>
            <a:ext cx="1548000" cy="4156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000" b="1">
                <a:solidFill>
                  <a:srgbClr val="FFFFFF"/>
                </a:solidFill>
                <a:latin typeface="Arial"/>
              </a:rPr>
              <a:t>~1 100 </a:t>
            </a:r>
            <a:r>
              <a:rPr lang="en-US" sz="1000" b="1" err="1">
                <a:solidFill>
                  <a:srgbClr val="FFFFFF"/>
                </a:solidFill>
                <a:latin typeface="Arial"/>
              </a:rPr>
              <a:t>anställda</a:t>
            </a:r>
            <a:endParaRPr lang="en-US" sz="1000" b="1">
              <a:solidFill>
                <a:srgbClr val="FFFFFF"/>
              </a:solidFill>
              <a:latin typeface="Arial"/>
            </a:endParaRPr>
          </a:p>
        </p:txBody>
      </p:sp>
      <p:sp>
        <p:nvSpPr>
          <p:cNvPr id="73" name="Rectangle: Rounded Corners 150">
            <a:extLst>
              <a:ext uri="{FF2B5EF4-FFF2-40B4-BE49-F238E27FC236}">
                <a16:creationId xmlns:a16="http://schemas.microsoft.com/office/drawing/2014/main" id="{442770D6-2D24-D7E1-908C-5D84EADCBB4C}"/>
              </a:ext>
            </a:extLst>
          </p:cNvPr>
          <p:cNvSpPr/>
          <p:nvPr/>
        </p:nvSpPr>
        <p:spPr>
          <a:xfrm>
            <a:off x="2127857" y="3893310"/>
            <a:ext cx="1730163" cy="4156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000" b="1">
                <a:solidFill>
                  <a:srgbClr val="FFFFFF"/>
                </a:solidFill>
                <a:latin typeface="Arial"/>
              </a:rPr>
              <a:t>11,5 </a:t>
            </a:r>
            <a:r>
              <a:rPr lang="en-US" sz="1000" b="1" err="1">
                <a:solidFill>
                  <a:srgbClr val="FFFFFF"/>
                </a:solidFill>
                <a:latin typeface="Arial"/>
              </a:rPr>
              <a:t>miljarder</a:t>
            </a:r>
            <a:r>
              <a:rPr lang="en-US" sz="1000" b="1">
                <a:solidFill>
                  <a:srgbClr val="FFFFFF"/>
                </a:solidFill>
                <a:latin typeface="Arial"/>
              </a:rPr>
              <a:t> kronor  </a:t>
            </a:r>
            <a:r>
              <a:rPr lang="en-US" sz="1000" b="1" err="1">
                <a:solidFill>
                  <a:srgbClr val="FFFFFF"/>
                </a:solidFill>
                <a:latin typeface="Arial"/>
              </a:rPr>
              <a:t>nettoomsättning</a:t>
            </a:r>
            <a:r>
              <a:rPr lang="en-US" sz="1000" b="1">
                <a:solidFill>
                  <a:srgbClr val="FFFFFF"/>
                </a:solidFill>
                <a:latin typeface="Arial"/>
              </a:rPr>
              <a:t> 2022</a:t>
            </a:r>
          </a:p>
        </p:txBody>
      </p:sp>
      <p:pic>
        <p:nvPicPr>
          <p:cNvPr id="74" name="Graphic 17" descr="Coins">
            <a:extLst>
              <a:ext uri="{FF2B5EF4-FFF2-40B4-BE49-F238E27FC236}">
                <a16:creationId xmlns:a16="http://schemas.microsoft.com/office/drawing/2014/main" id="{0E3F5855-432F-62D2-AF19-F8B2BA81838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816325" y="3915410"/>
            <a:ext cx="352649" cy="352649"/>
          </a:xfrm>
          <a:prstGeom prst="rect">
            <a:avLst/>
          </a:prstGeom>
        </p:spPr>
      </p:pic>
      <p:sp>
        <p:nvSpPr>
          <p:cNvPr id="80" name="Rectangle: Rounded Corners 161">
            <a:extLst>
              <a:ext uri="{FF2B5EF4-FFF2-40B4-BE49-F238E27FC236}">
                <a16:creationId xmlns:a16="http://schemas.microsoft.com/office/drawing/2014/main" id="{B0B334AC-EA4F-FFB9-B088-E695E2EF9376}"/>
              </a:ext>
            </a:extLst>
          </p:cNvPr>
          <p:cNvSpPr/>
          <p:nvPr/>
        </p:nvSpPr>
        <p:spPr>
          <a:xfrm>
            <a:off x="4042103" y="3897732"/>
            <a:ext cx="1548000" cy="4156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000" b="1">
                <a:solidFill>
                  <a:srgbClr val="FFFFFF"/>
                </a:solidFill>
                <a:latin typeface="Arial"/>
              </a:rPr>
              <a:t>4 683 MW</a:t>
            </a:r>
          </a:p>
        </p:txBody>
      </p:sp>
      <p:pic>
        <p:nvPicPr>
          <p:cNvPr id="81" name="Graphic 30" descr="Power">
            <a:extLst>
              <a:ext uri="{FF2B5EF4-FFF2-40B4-BE49-F238E27FC236}">
                <a16:creationId xmlns:a16="http://schemas.microsoft.com/office/drawing/2014/main" id="{6B14CC2A-381E-A392-1857-CC997F1EA85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38963" y="3933706"/>
            <a:ext cx="340913" cy="340913"/>
          </a:xfrm>
          <a:prstGeom prst="rect">
            <a:avLst/>
          </a:prstGeom>
        </p:spPr>
      </p:pic>
      <p:cxnSp>
        <p:nvCxnSpPr>
          <p:cNvPr id="85" name="Rak koppling 84">
            <a:extLst>
              <a:ext uri="{FF2B5EF4-FFF2-40B4-BE49-F238E27FC236}">
                <a16:creationId xmlns:a16="http://schemas.microsoft.com/office/drawing/2014/main" id="{39C8604B-9356-134F-6A6E-9E769B49FED4}"/>
              </a:ext>
            </a:extLst>
          </p:cNvPr>
          <p:cNvCxnSpPr>
            <a:cxnSpLocks/>
          </p:cNvCxnSpPr>
          <p:nvPr/>
        </p:nvCxnSpPr>
        <p:spPr>
          <a:xfrm>
            <a:off x="3370625" y="2567949"/>
            <a:ext cx="845775"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ktangel: rundade hörn 42">
            <a:extLst>
              <a:ext uri="{FF2B5EF4-FFF2-40B4-BE49-F238E27FC236}">
                <a16:creationId xmlns:a16="http://schemas.microsoft.com/office/drawing/2014/main" id="{B95A4ECC-8EC3-4FD8-1ED9-F9B03037CEF2}"/>
              </a:ext>
            </a:extLst>
          </p:cNvPr>
          <p:cNvSpPr/>
          <p:nvPr/>
        </p:nvSpPr>
        <p:spPr>
          <a:xfrm>
            <a:off x="7912332" y="4217259"/>
            <a:ext cx="101600" cy="101600"/>
          </a:xfrm>
          <a:prstGeom prst="roundRect">
            <a:avLst/>
          </a:prstGeom>
          <a:solidFill>
            <a:srgbClr val="92D050"/>
          </a:solidFill>
          <a:ln w="9525">
            <a:solidFill>
              <a:schemeClr val="bg1"/>
            </a:solidFill>
          </a:ln>
          <a:effectLst>
            <a:outerShdw blurRad="127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srgbClr val="FFFFFF"/>
              </a:solidFill>
              <a:latin typeface="Arial"/>
            </a:endParaRPr>
          </a:p>
        </p:txBody>
      </p:sp>
      <p:sp>
        <p:nvSpPr>
          <p:cNvPr id="75" name="textruta 74">
            <a:extLst>
              <a:ext uri="{FF2B5EF4-FFF2-40B4-BE49-F238E27FC236}">
                <a16:creationId xmlns:a16="http://schemas.microsoft.com/office/drawing/2014/main" id="{457FC317-F3B3-A7D7-10C5-1B207F714A6B}"/>
              </a:ext>
            </a:extLst>
          </p:cNvPr>
          <p:cNvSpPr txBox="1"/>
          <p:nvPr/>
        </p:nvSpPr>
        <p:spPr>
          <a:xfrm>
            <a:off x="8073426" y="4252787"/>
            <a:ext cx="1070575" cy="85656"/>
          </a:xfrm>
          <a:prstGeom prst="rect">
            <a:avLst/>
          </a:prstGeom>
          <a:noFill/>
        </p:spPr>
        <p:txBody>
          <a:bodyPr wrap="square" lIns="36000" rtlCol="0" anchor="ctr">
            <a:noAutofit/>
          </a:bodyPr>
          <a:lstStyle/>
          <a:p>
            <a:pPr defTabSz="685800"/>
            <a:r>
              <a:rPr lang="sv-SE" sz="600">
                <a:solidFill>
                  <a:srgbClr val="FFFFFF"/>
                </a:solidFill>
                <a:latin typeface="Arial"/>
              </a:rPr>
              <a:t>Vätgas &amp;</a:t>
            </a:r>
            <a:br>
              <a:rPr lang="sv-SE" sz="600">
                <a:solidFill>
                  <a:srgbClr val="FFFFFF"/>
                </a:solidFill>
                <a:latin typeface="Arial"/>
              </a:rPr>
            </a:br>
            <a:r>
              <a:rPr lang="sv-SE" sz="600">
                <a:solidFill>
                  <a:srgbClr val="FFFFFF"/>
                </a:solidFill>
                <a:latin typeface="Arial"/>
              </a:rPr>
              <a:t>elektrobränslen</a:t>
            </a:r>
          </a:p>
        </p:txBody>
      </p:sp>
      <p:sp>
        <p:nvSpPr>
          <p:cNvPr id="76" name="Oval 8">
            <a:extLst>
              <a:ext uri="{FF2B5EF4-FFF2-40B4-BE49-F238E27FC236}">
                <a16:creationId xmlns:a16="http://schemas.microsoft.com/office/drawing/2014/main" id="{6C9204E4-E221-9E95-6CBE-C05F6E5BF507}"/>
              </a:ext>
            </a:extLst>
          </p:cNvPr>
          <p:cNvSpPr/>
          <p:nvPr/>
        </p:nvSpPr>
        <p:spPr>
          <a:xfrm>
            <a:off x="6085401" y="3863477"/>
            <a:ext cx="58999" cy="5193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sp>
        <p:nvSpPr>
          <p:cNvPr id="77" name="Oval 8">
            <a:extLst>
              <a:ext uri="{FF2B5EF4-FFF2-40B4-BE49-F238E27FC236}">
                <a16:creationId xmlns:a16="http://schemas.microsoft.com/office/drawing/2014/main" id="{B327A4D3-F340-BDA8-FF6F-19D683ECF4E1}"/>
              </a:ext>
            </a:extLst>
          </p:cNvPr>
          <p:cNvSpPr/>
          <p:nvPr/>
        </p:nvSpPr>
        <p:spPr>
          <a:xfrm>
            <a:off x="7585216" y="1364789"/>
            <a:ext cx="58999" cy="5193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100">
              <a:solidFill>
                <a:srgbClr val="FFFFFF"/>
              </a:solidFill>
              <a:latin typeface="Arial"/>
            </a:endParaRPr>
          </a:p>
        </p:txBody>
      </p:sp>
      <p:sp>
        <p:nvSpPr>
          <p:cNvPr id="78" name="Oval 8">
            <a:extLst>
              <a:ext uri="{FF2B5EF4-FFF2-40B4-BE49-F238E27FC236}">
                <a16:creationId xmlns:a16="http://schemas.microsoft.com/office/drawing/2014/main" id="{20F6C583-EDA2-E83C-0E97-DED278637697}"/>
              </a:ext>
            </a:extLst>
          </p:cNvPr>
          <p:cNvSpPr/>
          <p:nvPr/>
        </p:nvSpPr>
        <p:spPr>
          <a:xfrm>
            <a:off x="6935389" y="2205230"/>
            <a:ext cx="58999" cy="5193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pic>
        <p:nvPicPr>
          <p:cNvPr id="84" name="Bildobjekt 83">
            <a:extLst>
              <a:ext uri="{FF2B5EF4-FFF2-40B4-BE49-F238E27FC236}">
                <a16:creationId xmlns:a16="http://schemas.microsoft.com/office/drawing/2014/main" id="{055912EE-9DF7-1779-3587-E86E15F05000}"/>
              </a:ext>
            </a:extLst>
          </p:cNvPr>
          <p:cNvPicPr>
            <a:picLocks noChangeAspect="1"/>
          </p:cNvPicPr>
          <p:nvPr/>
        </p:nvPicPr>
        <p:blipFill>
          <a:blip r:embed="rId11"/>
          <a:stretch>
            <a:fillRect/>
          </a:stretch>
        </p:blipFill>
        <p:spPr>
          <a:xfrm>
            <a:off x="4483069" y="1115084"/>
            <a:ext cx="1182224" cy="665001"/>
          </a:xfrm>
          <a:prstGeom prst="rect">
            <a:avLst/>
          </a:prstGeom>
        </p:spPr>
      </p:pic>
      <p:sp>
        <p:nvSpPr>
          <p:cNvPr id="86" name="Oval 8">
            <a:extLst>
              <a:ext uri="{FF2B5EF4-FFF2-40B4-BE49-F238E27FC236}">
                <a16:creationId xmlns:a16="http://schemas.microsoft.com/office/drawing/2014/main" id="{679F0D76-99A4-B4A3-6C83-E49FC5DB8A52}"/>
              </a:ext>
            </a:extLst>
          </p:cNvPr>
          <p:cNvSpPr/>
          <p:nvPr/>
        </p:nvSpPr>
        <p:spPr>
          <a:xfrm>
            <a:off x="6983013" y="4087379"/>
            <a:ext cx="58999" cy="5193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sp>
        <p:nvSpPr>
          <p:cNvPr id="89" name="Oval 8">
            <a:extLst>
              <a:ext uri="{FF2B5EF4-FFF2-40B4-BE49-F238E27FC236}">
                <a16:creationId xmlns:a16="http://schemas.microsoft.com/office/drawing/2014/main" id="{4DA5D51F-7123-0521-68A0-9CC40C581B11}"/>
              </a:ext>
            </a:extLst>
          </p:cNvPr>
          <p:cNvSpPr/>
          <p:nvPr/>
        </p:nvSpPr>
        <p:spPr>
          <a:xfrm>
            <a:off x="6924014" y="4095605"/>
            <a:ext cx="58999" cy="51933"/>
          </a:xfrm>
          <a:prstGeom prst="ellipse">
            <a:avLst/>
          </a:prstGeom>
          <a:solidFill>
            <a:srgbClr val="0875BD"/>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400">
              <a:solidFill>
                <a:srgbClr val="FFFFFF"/>
              </a:solidFill>
              <a:latin typeface="Arial"/>
            </a:endParaRPr>
          </a:p>
        </p:txBody>
      </p:sp>
      <p:sp>
        <p:nvSpPr>
          <p:cNvPr id="12" name="Rubrik 1">
            <a:extLst>
              <a:ext uri="{FF2B5EF4-FFF2-40B4-BE49-F238E27FC236}">
                <a16:creationId xmlns:a16="http://schemas.microsoft.com/office/drawing/2014/main" id="{9BA9ABD1-3644-94D2-6C55-E4B89A528C0A}"/>
              </a:ext>
            </a:extLst>
          </p:cNvPr>
          <p:cNvSpPr txBox="1">
            <a:spLocks/>
          </p:cNvSpPr>
          <p:nvPr/>
        </p:nvSpPr>
        <p:spPr>
          <a:xfrm>
            <a:off x="484563" y="224040"/>
            <a:ext cx="8136000" cy="675000"/>
          </a:xfrm>
          <a:prstGeom prst="rect">
            <a:avLst/>
          </a:prstGeom>
        </p:spPr>
        <p:txBody>
          <a:bodyPr/>
          <a:lstStyle>
            <a:lvl1pPr algn="l" defTabSz="914400" rtl="0" eaLnBrk="1" latinLnBrk="0" hangingPunct="1">
              <a:spcBef>
                <a:spcPct val="0"/>
              </a:spcBef>
              <a:buNone/>
              <a:defRPr sz="2800" b="1" kern="1200">
                <a:solidFill>
                  <a:srgbClr val="0078DC"/>
                </a:solidFill>
                <a:latin typeface="+mj-lt"/>
                <a:ea typeface="+mj-ea"/>
                <a:cs typeface="+mj-cs"/>
              </a:defRPr>
            </a:lvl1pPr>
          </a:lstStyle>
          <a:p>
            <a:pPr defTabSz="685800"/>
            <a:r>
              <a:rPr lang="sv-SE">
                <a:solidFill>
                  <a:srgbClr val="FFFFFF"/>
                </a:solidFill>
                <a:latin typeface="Arial"/>
              </a:rPr>
              <a:t>Överblick Uniper Sverige</a:t>
            </a:r>
          </a:p>
        </p:txBody>
      </p:sp>
      <p:sp>
        <p:nvSpPr>
          <p:cNvPr id="29" name="Oval 8">
            <a:extLst>
              <a:ext uri="{FF2B5EF4-FFF2-40B4-BE49-F238E27FC236}">
                <a16:creationId xmlns:a16="http://schemas.microsoft.com/office/drawing/2014/main" id="{236C4E96-10F2-D6CF-1D7B-DF600A686EF7}"/>
              </a:ext>
            </a:extLst>
          </p:cNvPr>
          <p:cNvSpPr/>
          <p:nvPr/>
        </p:nvSpPr>
        <p:spPr>
          <a:xfrm>
            <a:off x="6519753" y="2246795"/>
            <a:ext cx="58999" cy="51933"/>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sp>
        <p:nvSpPr>
          <p:cNvPr id="35" name="Oval 8">
            <a:extLst>
              <a:ext uri="{FF2B5EF4-FFF2-40B4-BE49-F238E27FC236}">
                <a16:creationId xmlns:a16="http://schemas.microsoft.com/office/drawing/2014/main" id="{985DB189-4FBE-C929-BE06-6FBD91C9B118}"/>
              </a:ext>
            </a:extLst>
          </p:cNvPr>
          <p:cNvSpPr/>
          <p:nvPr/>
        </p:nvSpPr>
        <p:spPr>
          <a:xfrm>
            <a:off x="7296603" y="3401966"/>
            <a:ext cx="58999" cy="519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200">
              <a:solidFill>
                <a:srgbClr val="FFFFFF"/>
              </a:solidFill>
              <a:latin typeface="Arial"/>
            </a:endParaRPr>
          </a:p>
        </p:txBody>
      </p:sp>
    </p:spTree>
    <p:extLst>
      <p:ext uri="{BB962C8B-B14F-4D97-AF65-F5344CB8AC3E}">
        <p14:creationId xmlns:p14="http://schemas.microsoft.com/office/powerpoint/2010/main" val="206054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CAA89B8-8BAF-46B8-0C6B-6BB460652B2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43ADB-E95E-4587-963D-D3C6AB2E96C0}" type="slidenum">
              <a:rPr kumimoji="0" lang="de-DE"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800" b="0" i="0" u="none" strike="noStrike" kern="1200" cap="none" spc="0" normalizeH="0" baseline="0" noProof="0">
              <a:ln>
                <a:noFill/>
              </a:ln>
              <a:solidFill>
                <a:srgbClr val="FFFFFF"/>
              </a:solidFill>
              <a:effectLst/>
              <a:uLnTx/>
              <a:uFillTx/>
              <a:latin typeface="Arial"/>
              <a:ea typeface="+mn-ea"/>
              <a:cs typeface="+mn-cs"/>
            </a:endParaRPr>
          </a:p>
        </p:txBody>
      </p:sp>
      <p:sp>
        <p:nvSpPr>
          <p:cNvPr id="3" name="Rubrik 2">
            <a:extLst>
              <a:ext uri="{FF2B5EF4-FFF2-40B4-BE49-F238E27FC236}">
                <a16:creationId xmlns:a16="http://schemas.microsoft.com/office/drawing/2014/main" id="{108B890B-96AE-F008-C2FE-E90FF570D129}"/>
              </a:ext>
            </a:extLst>
          </p:cNvPr>
          <p:cNvSpPr>
            <a:spLocks noGrp="1"/>
          </p:cNvSpPr>
          <p:nvPr>
            <p:ph type="title"/>
          </p:nvPr>
        </p:nvSpPr>
        <p:spPr/>
        <p:txBody>
          <a:bodyPr/>
          <a:lstStyle/>
          <a:p>
            <a:r>
              <a:rPr lang="en-GB" sz="2000" dirty="0">
                <a:solidFill>
                  <a:schemeClr val="bg1"/>
                </a:solidFill>
              </a:rPr>
              <a:t>Uniper´s Swedish operations – significant part of the national power system and positive cash flow contributor to Group </a:t>
            </a:r>
            <a:endParaRPr lang="sv-SE" sz="2000" dirty="0">
              <a:solidFill>
                <a:schemeClr val="bg1"/>
              </a:solidFill>
            </a:endParaRPr>
          </a:p>
        </p:txBody>
      </p:sp>
      <p:sp>
        <p:nvSpPr>
          <p:cNvPr id="5" name="Rektangel 4">
            <a:extLst>
              <a:ext uri="{FF2B5EF4-FFF2-40B4-BE49-F238E27FC236}">
                <a16:creationId xmlns:a16="http://schemas.microsoft.com/office/drawing/2014/main" id="{1C55ED8C-C661-7026-A7E0-7EA922FA4392}"/>
              </a:ext>
            </a:extLst>
          </p:cNvPr>
          <p:cNvSpPr/>
          <p:nvPr/>
        </p:nvSpPr>
        <p:spPr>
          <a:xfrm>
            <a:off x="7956108" y="2193634"/>
            <a:ext cx="1035492" cy="1226288"/>
          </a:xfrm>
          <a:prstGeom prst="rect">
            <a:avLst/>
          </a:prstGeom>
          <a:gradFill flip="none" rotWithShape="1">
            <a:gsLst>
              <a:gs pos="0">
                <a:schemeClr val="accent4">
                  <a:shade val="51000"/>
                  <a:satMod val="130000"/>
                  <a:alpha val="50000"/>
                </a:schemeClr>
              </a:gs>
              <a:gs pos="65000">
                <a:schemeClr val="accent4">
                  <a:shade val="93000"/>
                  <a:satMod val="130000"/>
                  <a:alpha val="40000"/>
                </a:schemeClr>
              </a:gs>
              <a:gs pos="100000">
                <a:schemeClr val="accent4">
                  <a:shade val="94000"/>
                  <a:satMod val="135000"/>
                  <a:alpha val="20000"/>
                </a:schemeClr>
              </a:gs>
            </a:gsLst>
            <a:lin ang="16200000" scaled="1"/>
            <a:tileRect/>
          </a:gradFill>
          <a:ln>
            <a:solidFill>
              <a:schemeClr val="bg1">
                <a:alpha val="50000"/>
              </a:schemeClr>
            </a:solidFill>
          </a:ln>
        </p:spPr>
        <p:style>
          <a:lnRef idx="1">
            <a:schemeClr val="accent4"/>
          </a:lnRef>
          <a:fillRef idx="3">
            <a:schemeClr val="accent4"/>
          </a:fillRef>
          <a:effectRef idx="2">
            <a:schemeClr val="accent4"/>
          </a:effectRef>
          <a:fontRef idx="minor">
            <a:schemeClr val="lt1"/>
          </a:fontRef>
        </p:style>
        <p:txBody>
          <a:bodyPr lIns="360000" rIns="36000" rtlCol="0" anchor="ct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76 hydropower</a:t>
            </a:r>
          </a:p>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4 nuclear sites with 6 operating reactors</a:t>
            </a:r>
          </a:p>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Gas turbines with 7+2 OC GTs</a:t>
            </a:r>
          </a:p>
        </p:txBody>
      </p:sp>
      <p:sp>
        <p:nvSpPr>
          <p:cNvPr id="6" name="Rektangel 5">
            <a:extLst>
              <a:ext uri="{FF2B5EF4-FFF2-40B4-BE49-F238E27FC236}">
                <a16:creationId xmlns:a16="http://schemas.microsoft.com/office/drawing/2014/main" id="{CEB89B69-D9AA-3E5C-06BE-58472687019D}"/>
              </a:ext>
            </a:extLst>
          </p:cNvPr>
          <p:cNvSpPr/>
          <p:nvPr/>
        </p:nvSpPr>
        <p:spPr>
          <a:xfrm>
            <a:off x="528769" y="1434784"/>
            <a:ext cx="2942900" cy="3157946"/>
          </a:xfrm>
          <a:prstGeom prst="rect">
            <a:avLst/>
          </a:prstGeom>
          <a:gradFill flip="none" rotWithShape="1">
            <a:gsLst>
              <a:gs pos="0">
                <a:schemeClr val="accent4">
                  <a:shade val="51000"/>
                  <a:satMod val="130000"/>
                  <a:alpha val="50000"/>
                </a:schemeClr>
              </a:gs>
              <a:gs pos="65000">
                <a:schemeClr val="accent4">
                  <a:shade val="93000"/>
                  <a:satMod val="130000"/>
                  <a:alpha val="40000"/>
                </a:schemeClr>
              </a:gs>
              <a:gs pos="100000">
                <a:schemeClr val="accent4">
                  <a:shade val="94000"/>
                  <a:satMod val="135000"/>
                  <a:alpha val="20000"/>
                </a:schemeClr>
              </a:gs>
            </a:gsLst>
            <a:lin ang="16200000" scaled="1"/>
            <a:tileRect/>
          </a:gradFill>
          <a:ln>
            <a:solidFill>
              <a:schemeClr val="bg1">
                <a:alpha val="5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7" name="Inhaltsplatzhalter 4">
            <a:extLst>
              <a:ext uri="{FF2B5EF4-FFF2-40B4-BE49-F238E27FC236}">
                <a16:creationId xmlns:a16="http://schemas.microsoft.com/office/drawing/2014/main" id="{80472E9E-ED4C-318A-718C-9B598CAD170D}"/>
              </a:ext>
            </a:extLst>
          </p:cNvPr>
          <p:cNvGraphicFramePr>
            <a:graphicFrameLocks/>
          </p:cNvGraphicFramePr>
          <p:nvPr/>
        </p:nvGraphicFramePr>
        <p:xfrm>
          <a:off x="519073" y="2201295"/>
          <a:ext cx="2412471" cy="1503330"/>
        </p:xfrm>
        <a:graphic>
          <a:graphicData uri="http://schemas.openxmlformats.org/drawingml/2006/chart">
            <c:chart xmlns:c="http://schemas.openxmlformats.org/drawingml/2006/chart" xmlns:r="http://schemas.openxmlformats.org/officeDocument/2006/relationships" r:id="rId3"/>
          </a:graphicData>
        </a:graphic>
      </p:graphicFrame>
      <p:sp>
        <p:nvSpPr>
          <p:cNvPr id="8" name="Rektangel 7">
            <a:extLst>
              <a:ext uri="{FF2B5EF4-FFF2-40B4-BE49-F238E27FC236}">
                <a16:creationId xmlns:a16="http://schemas.microsoft.com/office/drawing/2014/main" id="{3DC3613B-783B-FCBD-5862-C04EB4823CF0}"/>
              </a:ext>
            </a:extLst>
          </p:cNvPr>
          <p:cNvSpPr/>
          <p:nvPr/>
        </p:nvSpPr>
        <p:spPr>
          <a:xfrm>
            <a:off x="2438830" y="2127169"/>
            <a:ext cx="914401" cy="242502"/>
          </a:xfrm>
          <a:prstGeom prst="rect">
            <a:avLst/>
          </a:prstGeom>
          <a:noFill/>
        </p:spPr>
        <p:txBody>
          <a:bodyPr vert="horz" wrap="square" lIns="0" tIns="0" rIns="0" bIns="0" rtlCol="0" anchor="t">
            <a:spAutoFit/>
          </a:bodyPr>
          <a:lstStyle/>
          <a:p>
            <a:pPr marL="0" marR="0" lvl="0" indent="0" algn="ctr" defTabSz="914378" rtl="0" eaLnBrk="1" fontAlgn="auto" latinLnBrk="0" hangingPunct="1">
              <a:lnSpc>
                <a:spcPct val="100000"/>
              </a:lnSpc>
              <a:spcBef>
                <a:spcPts val="0"/>
              </a:spcBef>
              <a:spcAft>
                <a:spcPts val="450"/>
              </a:spcAft>
              <a:buClrTx/>
              <a:buSzTx/>
              <a:buFontTx/>
              <a:buNone/>
              <a:tabLst/>
              <a:defRPr/>
            </a:pPr>
            <a:r>
              <a:rPr kumimoji="0" lang="en-GB" sz="788" b="0" i="0" u="none" strike="noStrike" kern="1200" cap="none" spc="0" normalizeH="0" baseline="0" noProof="0">
                <a:ln>
                  <a:noFill/>
                </a:ln>
                <a:solidFill>
                  <a:srgbClr val="FFFFFF"/>
                </a:solidFill>
                <a:effectLst/>
                <a:uLnTx/>
                <a:uFillTx/>
                <a:latin typeface="Arial"/>
                <a:ea typeface="+mn-ea"/>
                <a:cs typeface="+mn-cs"/>
              </a:rPr>
              <a:t>Heat 1% </a:t>
            </a:r>
            <a:br>
              <a:rPr kumimoji="0" lang="en-GB" sz="788" b="0" i="0" u="none" strike="noStrike" kern="1200" cap="none" spc="0" normalizeH="0" baseline="0" noProof="0">
                <a:ln>
                  <a:noFill/>
                </a:ln>
                <a:solidFill>
                  <a:srgbClr val="FFFFFF"/>
                </a:solidFill>
                <a:effectLst/>
                <a:uLnTx/>
                <a:uFillTx/>
                <a:latin typeface="Arial"/>
                <a:ea typeface="+mn-ea"/>
                <a:cs typeface="+mn-cs"/>
              </a:rPr>
            </a:br>
            <a:r>
              <a:rPr kumimoji="0" lang="en-GB" sz="788" b="0" i="0" u="none" strike="noStrike" kern="1200" cap="none" spc="0" normalizeH="0" baseline="0" noProof="0">
                <a:ln>
                  <a:noFill/>
                </a:ln>
                <a:solidFill>
                  <a:srgbClr val="FFFFFF"/>
                </a:solidFill>
                <a:effectLst/>
                <a:uLnTx/>
                <a:uFillTx/>
                <a:latin typeface="Arial"/>
                <a:ea typeface="+mn-ea"/>
                <a:cs typeface="+mn-cs"/>
              </a:rPr>
              <a:t> (0,1 </a:t>
            </a:r>
            <a:r>
              <a:rPr kumimoji="0" lang="en-GB" sz="788" b="0" i="0" u="none" strike="noStrike" kern="1200" cap="none" spc="0" normalizeH="0" baseline="0" noProof="0" err="1">
                <a:ln>
                  <a:noFill/>
                </a:ln>
                <a:solidFill>
                  <a:srgbClr val="FFFFFF"/>
                </a:solidFill>
                <a:effectLst/>
                <a:uLnTx/>
                <a:uFillTx/>
                <a:latin typeface="Arial"/>
                <a:ea typeface="+mn-ea"/>
                <a:cs typeface="+mn-cs"/>
              </a:rPr>
              <a:t>TWh</a:t>
            </a:r>
            <a:r>
              <a:rPr kumimoji="0" lang="en-GB" sz="788" b="0" i="0" u="none" strike="noStrike" kern="1200" cap="none" spc="0" normalizeH="0" baseline="0" noProof="0">
                <a:ln>
                  <a:noFill/>
                </a:ln>
                <a:solidFill>
                  <a:srgbClr val="FFFFFF"/>
                </a:solidFill>
                <a:effectLst/>
                <a:uLnTx/>
                <a:uFillTx/>
                <a:latin typeface="Arial"/>
                <a:ea typeface="+mn-ea"/>
                <a:cs typeface="+mn-cs"/>
              </a:rPr>
              <a:t>)</a:t>
            </a:r>
          </a:p>
        </p:txBody>
      </p:sp>
      <p:sp>
        <p:nvSpPr>
          <p:cNvPr id="9" name="Rektangel 8">
            <a:extLst>
              <a:ext uri="{FF2B5EF4-FFF2-40B4-BE49-F238E27FC236}">
                <a16:creationId xmlns:a16="http://schemas.microsoft.com/office/drawing/2014/main" id="{56D5438E-96D7-1CDF-2411-CA574E8A34D8}"/>
              </a:ext>
            </a:extLst>
          </p:cNvPr>
          <p:cNvSpPr/>
          <p:nvPr/>
        </p:nvSpPr>
        <p:spPr>
          <a:xfrm>
            <a:off x="2328983" y="3233466"/>
            <a:ext cx="1125718" cy="242502"/>
          </a:xfrm>
          <a:prstGeom prst="rect">
            <a:avLst/>
          </a:prstGeom>
          <a:noFill/>
        </p:spPr>
        <p:txBody>
          <a:bodyPr vert="horz" wrap="square" lIns="0" tIns="0" rIns="0" bIns="0" rtlCol="0" anchor="t">
            <a:spAutoFit/>
          </a:bodyPr>
          <a:lstStyle/>
          <a:p>
            <a:pPr marL="0" marR="0" lvl="0" indent="0" algn="ctr" defTabSz="914378" rtl="0" eaLnBrk="1" fontAlgn="auto" latinLnBrk="0" hangingPunct="1">
              <a:lnSpc>
                <a:spcPct val="100000"/>
              </a:lnSpc>
              <a:spcBef>
                <a:spcPts val="0"/>
              </a:spcBef>
              <a:spcAft>
                <a:spcPts val="450"/>
              </a:spcAft>
              <a:buClrTx/>
              <a:buSzTx/>
              <a:buFontTx/>
              <a:buNone/>
              <a:tabLst/>
              <a:defRPr/>
            </a:pPr>
            <a:r>
              <a:rPr kumimoji="0" lang="en-GB" sz="788" b="0" i="0" u="none" strike="noStrike" kern="1200" cap="none" spc="0" normalizeH="0" baseline="0" noProof="0">
                <a:ln>
                  <a:noFill/>
                </a:ln>
                <a:solidFill>
                  <a:srgbClr val="FFFFFF"/>
                </a:solidFill>
                <a:effectLst/>
                <a:uLnTx/>
                <a:uFillTx/>
                <a:latin typeface="Arial"/>
                <a:ea typeface="+mn-ea"/>
                <a:cs typeface="+mn-cs"/>
              </a:rPr>
              <a:t>Hydro</a:t>
            </a:r>
            <a:br>
              <a:rPr kumimoji="0" lang="en-GB" sz="788" b="0" i="0" u="none" strike="noStrike" kern="1200" cap="none" spc="0" normalizeH="0" baseline="0" noProof="0">
                <a:ln>
                  <a:noFill/>
                </a:ln>
                <a:solidFill>
                  <a:srgbClr val="FFFFFF"/>
                </a:solidFill>
                <a:effectLst/>
                <a:uLnTx/>
                <a:uFillTx/>
                <a:latin typeface="Arial"/>
                <a:ea typeface="+mn-ea"/>
                <a:cs typeface="+mn-cs"/>
              </a:rPr>
            </a:br>
            <a:r>
              <a:rPr kumimoji="0" lang="en-GB" sz="788" b="0" i="0" u="none" strike="noStrike" kern="1200" cap="none" spc="0" normalizeH="0" baseline="0" noProof="0">
                <a:ln>
                  <a:noFill/>
                </a:ln>
                <a:solidFill>
                  <a:srgbClr val="FFFFFF"/>
                </a:solidFill>
                <a:effectLst/>
                <a:uLnTx/>
                <a:uFillTx/>
                <a:latin typeface="Arial"/>
                <a:ea typeface="+mn-ea"/>
                <a:cs typeface="+mn-cs"/>
              </a:rPr>
              <a:t>39% (8 </a:t>
            </a:r>
            <a:r>
              <a:rPr kumimoji="0" lang="en-GB" sz="788" b="0" i="0" u="none" strike="noStrike" kern="1200" cap="none" spc="0" normalizeH="0" baseline="0" noProof="0" err="1">
                <a:ln>
                  <a:noFill/>
                </a:ln>
                <a:solidFill>
                  <a:srgbClr val="FFFFFF"/>
                </a:solidFill>
                <a:effectLst/>
                <a:uLnTx/>
                <a:uFillTx/>
                <a:latin typeface="Arial"/>
                <a:ea typeface="+mn-ea"/>
                <a:cs typeface="+mn-cs"/>
              </a:rPr>
              <a:t>TWh</a:t>
            </a:r>
            <a:r>
              <a:rPr kumimoji="0" lang="en-GB" sz="788" b="0" i="0" u="none" strike="noStrike" kern="1200" cap="none" spc="0" normalizeH="0" baseline="0" noProof="0">
                <a:ln>
                  <a:noFill/>
                </a:ln>
                <a:solidFill>
                  <a:srgbClr val="FFFFFF"/>
                </a:solidFill>
                <a:effectLst/>
                <a:uLnTx/>
                <a:uFillTx/>
                <a:latin typeface="Arial"/>
                <a:ea typeface="+mn-ea"/>
                <a:cs typeface="+mn-cs"/>
              </a:rPr>
              <a:t>)</a:t>
            </a:r>
          </a:p>
        </p:txBody>
      </p:sp>
      <p:grpSp>
        <p:nvGrpSpPr>
          <p:cNvPr id="10" name="Grupp 9">
            <a:extLst>
              <a:ext uri="{FF2B5EF4-FFF2-40B4-BE49-F238E27FC236}">
                <a16:creationId xmlns:a16="http://schemas.microsoft.com/office/drawing/2014/main" id="{AB69F710-46D4-A783-0297-C8200DC55B98}"/>
              </a:ext>
            </a:extLst>
          </p:cNvPr>
          <p:cNvGrpSpPr/>
          <p:nvPr/>
        </p:nvGrpSpPr>
        <p:grpSpPr>
          <a:xfrm>
            <a:off x="609599" y="3483797"/>
            <a:ext cx="950655" cy="1020369"/>
            <a:chOff x="203048" y="3546304"/>
            <a:chExt cx="827496" cy="747011"/>
          </a:xfrm>
        </p:grpSpPr>
        <p:sp>
          <p:nvSpPr>
            <p:cNvPr id="11" name="Freeform 449" descr="© INSCALE GmbH, 21.06.2010">
              <a:extLst>
                <a:ext uri="{FF2B5EF4-FFF2-40B4-BE49-F238E27FC236}">
                  <a16:creationId xmlns:a16="http://schemas.microsoft.com/office/drawing/2014/main" id="{BA334722-4A9E-AE23-9A9B-CF8F89486680}"/>
                </a:ext>
              </a:extLst>
            </p:cNvPr>
            <p:cNvSpPr>
              <a:spLocks/>
            </p:cNvSpPr>
            <p:nvPr/>
          </p:nvSpPr>
          <p:spPr bwMode="gray">
            <a:xfrm>
              <a:off x="203048" y="3546304"/>
              <a:ext cx="805020" cy="747011"/>
            </a:xfrm>
            <a:custGeom>
              <a:avLst/>
              <a:gdLst>
                <a:gd name="T0" fmla="*/ 256 w 256"/>
                <a:gd name="T1" fmla="*/ 182 h 194"/>
                <a:gd name="T2" fmla="*/ 244 w 256"/>
                <a:gd name="T3" fmla="*/ 194 h 194"/>
                <a:gd name="T4" fmla="*/ 11 w 256"/>
                <a:gd name="T5" fmla="*/ 194 h 194"/>
                <a:gd name="T6" fmla="*/ 0 w 256"/>
                <a:gd name="T7" fmla="*/ 182 h 194"/>
                <a:gd name="T8" fmla="*/ 0 w 256"/>
                <a:gd name="T9" fmla="*/ 12 h 194"/>
                <a:gd name="T10" fmla="*/ 11 w 256"/>
                <a:gd name="T11" fmla="*/ 0 h 194"/>
                <a:gd name="T12" fmla="*/ 244 w 256"/>
                <a:gd name="T13" fmla="*/ 0 h 194"/>
                <a:gd name="T14" fmla="*/ 256 w 256"/>
                <a:gd name="T15" fmla="*/ 12 h 194"/>
                <a:gd name="T16" fmla="*/ 256 w 256"/>
                <a:gd name="T17" fmla="*/ 18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194">
                  <a:moveTo>
                    <a:pt x="256" y="182"/>
                  </a:moveTo>
                  <a:cubicBezTo>
                    <a:pt x="256" y="189"/>
                    <a:pt x="251" y="194"/>
                    <a:pt x="244" y="194"/>
                  </a:cubicBezTo>
                  <a:cubicBezTo>
                    <a:pt x="11" y="194"/>
                    <a:pt x="11" y="194"/>
                    <a:pt x="11" y="194"/>
                  </a:cubicBezTo>
                  <a:cubicBezTo>
                    <a:pt x="5" y="194"/>
                    <a:pt x="0" y="189"/>
                    <a:pt x="0" y="182"/>
                  </a:cubicBezTo>
                  <a:cubicBezTo>
                    <a:pt x="0" y="12"/>
                    <a:pt x="0" y="12"/>
                    <a:pt x="0" y="12"/>
                  </a:cubicBezTo>
                  <a:cubicBezTo>
                    <a:pt x="0" y="5"/>
                    <a:pt x="5" y="0"/>
                    <a:pt x="11" y="0"/>
                  </a:cubicBezTo>
                  <a:cubicBezTo>
                    <a:pt x="244" y="0"/>
                    <a:pt x="244" y="0"/>
                    <a:pt x="244" y="0"/>
                  </a:cubicBezTo>
                  <a:cubicBezTo>
                    <a:pt x="251" y="0"/>
                    <a:pt x="256" y="5"/>
                    <a:pt x="256" y="12"/>
                  </a:cubicBezTo>
                  <a:lnTo>
                    <a:pt x="256" y="182"/>
                  </a:lnTo>
                  <a:close/>
                </a:path>
              </a:pathLst>
            </a:custGeom>
            <a:solidFill>
              <a:schemeClr val="bg1"/>
            </a:solidFill>
            <a:ln w="19050">
              <a:solidFill>
                <a:srgbClr val="0078DC"/>
              </a:solidFill>
            </a:ln>
          </p:spPr>
          <p:txBody>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a:ea typeface="+mn-ea"/>
                <a:cs typeface="+mn-cs"/>
              </a:endParaRPr>
            </a:p>
          </p:txBody>
        </p:sp>
        <p:grpSp>
          <p:nvGrpSpPr>
            <p:cNvPr id="12" name="Gruppieren 189">
              <a:extLst>
                <a:ext uri="{FF2B5EF4-FFF2-40B4-BE49-F238E27FC236}">
                  <a16:creationId xmlns:a16="http://schemas.microsoft.com/office/drawing/2014/main" id="{AE095F1F-BFEC-6FD0-057C-D9F173AD7B84}"/>
                </a:ext>
              </a:extLst>
            </p:cNvPr>
            <p:cNvGrpSpPr/>
            <p:nvPr/>
          </p:nvGrpSpPr>
          <p:grpSpPr>
            <a:xfrm>
              <a:off x="248822" y="3596989"/>
              <a:ext cx="716378" cy="659128"/>
              <a:chOff x="4463103" y="766"/>
              <a:chExt cx="3169060" cy="2801078"/>
            </a:xfrm>
          </p:grpSpPr>
          <p:sp>
            <p:nvSpPr>
              <p:cNvPr id="14" name="Freeform 6">
                <a:extLst>
                  <a:ext uri="{FF2B5EF4-FFF2-40B4-BE49-F238E27FC236}">
                    <a16:creationId xmlns:a16="http://schemas.microsoft.com/office/drawing/2014/main" id="{9F767F93-A03C-6BEF-AB02-E475667B2139}"/>
                  </a:ext>
                </a:extLst>
              </p:cNvPr>
              <p:cNvSpPr>
                <a:spLocks/>
              </p:cNvSpPr>
              <p:nvPr/>
            </p:nvSpPr>
            <p:spPr bwMode="auto">
              <a:xfrm>
                <a:off x="4486009" y="766"/>
                <a:ext cx="3146154" cy="2801078"/>
              </a:xfrm>
              <a:custGeom>
                <a:avLst/>
                <a:gdLst>
                  <a:gd name="T0" fmla="*/ 2523 w 2523"/>
                  <a:gd name="T1" fmla="*/ 1304 h 1304"/>
                  <a:gd name="T2" fmla="*/ 0 w 2523"/>
                  <a:gd name="T3" fmla="*/ 1304 h 1304"/>
                  <a:gd name="T4" fmla="*/ 0 w 2523"/>
                  <a:gd name="T5" fmla="*/ 510 h 1304"/>
                  <a:gd name="T6" fmla="*/ 1257 w 2523"/>
                  <a:gd name="T7" fmla="*/ 0 h 1304"/>
                  <a:gd name="T8" fmla="*/ 2523 w 2523"/>
                  <a:gd name="T9" fmla="*/ 510 h 1304"/>
                  <a:gd name="T10" fmla="*/ 2523 w 2523"/>
                  <a:gd name="T11" fmla="*/ 1304 h 1304"/>
                </a:gdLst>
                <a:ahLst/>
                <a:cxnLst>
                  <a:cxn ang="0">
                    <a:pos x="T0" y="T1"/>
                  </a:cxn>
                  <a:cxn ang="0">
                    <a:pos x="T2" y="T3"/>
                  </a:cxn>
                  <a:cxn ang="0">
                    <a:pos x="T4" y="T5"/>
                  </a:cxn>
                  <a:cxn ang="0">
                    <a:pos x="T6" y="T7"/>
                  </a:cxn>
                  <a:cxn ang="0">
                    <a:pos x="T8" y="T9"/>
                  </a:cxn>
                  <a:cxn ang="0">
                    <a:pos x="T10" y="T11"/>
                  </a:cxn>
                </a:cxnLst>
                <a:rect l="0" t="0" r="r" b="b"/>
                <a:pathLst>
                  <a:path w="2523" h="1304">
                    <a:moveTo>
                      <a:pt x="2523" y="1304"/>
                    </a:moveTo>
                    <a:lnTo>
                      <a:pt x="0" y="1304"/>
                    </a:lnTo>
                    <a:lnTo>
                      <a:pt x="0" y="510"/>
                    </a:lnTo>
                    <a:lnTo>
                      <a:pt x="1257" y="0"/>
                    </a:lnTo>
                    <a:lnTo>
                      <a:pt x="2523" y="510"/>
                    </a:lnTo>
                    <a:lnTo>
                      <a:pt x="2523" y="1304"/>
                    </a:lnTo>
                    <a:close/>
                  </a:path>
                </a:pathLst>
              </a:custGeom>
              <a:solidFill>
                <a:srgbClr val="0078DC"/>
              </a:solidFill>
              <a:ln w="9525">
                <a:noFill/>
                <a:round/>
                <a:headEnd/>
                <a:tailEnd/>
              </a:ln>
            </p:spPr>
            <p:txBody>
              <a:bodyPr vert="horz" wrap="square" lIns="68580" tIns="34290" rIns="68580" bIns="34290" numCol="1" anchor="t" anchorCtr="0" compatLnSpc="1">
                <a:prstTxWarp prst="textNoShape">
                  <a:avLst/>
                </a:prstTxWarp>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a:ea typeface="+mn-ea"/>
                  <a:cs typeface="+mn-cs"/>
                </a:endParaRPr>
              </a:p>
            </p:txBody>
          </p:sp>
          <p:sp>
            <p:nvSpPr>
              <p:cNvPr id="15" name="Textfeld 192">
                <a:extLst>
                  <a:ext uri="{FF2B5EF4-FFF2-40B4-BE49-F238E27FC236}">
                    <a16:creationId xmlns:a16="http://schemas.microsoft.com/office/drawing/2014/main" id="{428E2CEB-6568-0D8A-B0C1-9DC942F81453}"/>
                  </a:ext>
                </a:extLst>
              </p:cNvPr>
              <p:cNvSpPr txBox="1"/>
              <p:nvPr/>
            </p:nvSpPr>
            <p:spPr>
              <a:xfrm>
                <a:off x="4463103" y="687603"/>
                <a:ext cx="3149349" cy="670285"/>
              </a:xfrm>
              <a:prstGeom prst="rect">
                <a:avLst/>
              </a:prstGeom>
              <a:noFill/>
              <a:ln>
                <a:noFill/>
              </a:ln>
            </p:spPr>
            <p:txBody>
              <a:bodyPr wrap="square" lIns="0" tIns="0" rIns="0" bIns="0"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FFFF00"/>
                    </a:solidFill>
                    <a:effectLst/>
                    <a:uLnTx/>
                    <a:uFillTx/>
                    <a:latin typeface="Arial"/>
                    <a:ea typeface="+mn-ea"/>
                    <a:cs typeface="Arial" panose="020B0604020202020204" pitchFamily="34" charset="0"/>
                  </a:rPr>
                  <a:t>15%</a:t>
                </a:r>
              </a:p>
            </p:txBody>
          </p:sp>
        </p:grpSp>
        <p:sp>
          <p:nvSpPr>
            <p:cNvPr id="13" name="TextBox 140">
              <a:extLst>
                <a:ext uri="{FF2B5EF4-FFF2-40B4-BE49-F238E27FC236}">
                  <a16:creationId xmlns:a16="http://schemas.microsoft.com/office/drawing/2014/main" id="{6240AB47-BDBF-DDDD-C033-68A8F7FA3917}"/>
                </a:ext>
              </a:extLst>
            </p:cNvPr>
            <p:cNvSpPr txBox="1"/>
            <p:nvPr/>
          </p:nvSpPr>
          <p:spPr>
            <a:xfrm>
              <a:off x="216041" y="3892550"/>
              <a:ext cx="814503" cy="202791"/>
            </a:xfrm>
            <a:prstGeom prst="rect">
              <a:avLst/>
            </a:prstGeom>
            <a:noFill/>
          </p:spPr>
          <p:txBody>
            <a:bodyPr wrap="square" lIns="36000" rIns="36000"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FFFF00"/>
                  </a:solidFill>
                  <a:effectLst/>
                  <a:uLnTx/>
                  <a:uFillTx/>
                  <a:latin typeface="Arial"/>
                  <a:ea typeface="+mn-ea"/>
                  <a:cs typeface="+mn-cs"/>
                </a:rPr>
                <a:t>Of Sweden’s electricity consumption</a:t>
              </a:r>
            </a:p>
          </p:txBody>
        </p:sp>
      </p:grpSp>
      <p:sp>
        <p:nvSpPr>
          <p:cNvPr id="16" name="textruta 15">
            <a:extLst>
              <a:ext uri="{FF2B5EF4-FFF2-40B4-BE49-F238E27FC236}">
                <a16:creationId xmlns:a16="http://schemas.microsoft.com/office/drawing/2014/main" id="{72BE7966-618B-030D-1930-20CF7719C610}"/>
              </a:ext>
            </a:extLst>
          </p:cNvPr>
          <p:cNvSpPr txBox="1"/>
          <p:nvPr/>
        </p:nvSpPr>
        <p:spPr>
          <a:xfrm>
            <a:off x="1482064" y="2398850"/>
            <a:ext cx="950655" cy="940902"/>
          </a:xfrm>
          <a:prstGeom prst="rect">
            <a:avLst/>
          </a:prstGeom>
          <a:noFill/>
        </p:spPr>
        <p:txBody>
          <a:bodyPr vert="horz" wrap="square" lIns="0" tIns="0" rIns="0" bIns="0" rtlCol="0" anchor="ctr">
            <a:noAutofit/>
          </a:bodyPr>
          <a:lstStyle/>
          <a:p>
            <a:pPr marL="0" marR="0" lvl="0" indent="0" algn="ctr" defTabSz="914378" rtl="0" eaLnBrk="1" fontAlgn="auto" latinLnBrk="0" hangingPunct="1">
              <a:lnSpc>
                <a:spcPct val="100000"/>
              </a:lnSpc>
              <a:spcBef>
                <a:spcPts val="0"/>
              </a:spcBef>
              <a:spcAft>
                <a:spcPts val="600"/>
              </a:spcAft>
              <a:buClrTx/>
              <a:buSzTx/>
              <a:buFontTx/>
              <a:buNone/>
              <a:tabLst/>
              <a:defRPr/>
            </a:pPr>
            <a:r>
              <a:rPr kumimoji="0" lang="sv-SE" sz="1400" b="1" i="0" u="none" strike="noStrike" kern="1200" cap="none" spc="0" normalizeH="0" baseline="0" noProof="0">
                <a:ln>
                  <a:noFill/>
                </a:ln>
                <a:solidFill>
                  <a:srgbClr val="FFFFFF"/>
                </a:solidFill>
                <a:effectLst/>
                <a:uLnTx/>
                <a:uFillTx/>
                <a:latin typeface="Arial"/>
                <a:ea typeface="+mn-ea"/>
                <a:cs typeface="+mn-cs"/>
              </a:rPr>
              <a:t>21</a:t>
            </a:r>
            <a:br>
              <a:rPr kumimoji="0" lang="sv-SE" sz="1400" b="1" i="0" u="none" strike="noStrike" kern="1200" cap="none" spc="0" normalizeH="0" baseline="0" noProof="0">
                <a:ln>
                  <a:noFill/>
                </a:ln>
                <a:solidFill>
                  <a:srgbClr val="FFFFFF"/>
                </a:solidFill>
                <a:effectLst/>
                <a:uLnTx/>
                <a:uFillTx/>
                <a:latin typeface="Arial"/>
                <a:ea typeface="+mn-ea"/>
                <a:cs typeface="+mn-cs"/>
              </a:rPr>
            </a:br>
            <a:r>
              <a:rPr kumimoji="0" lang="sv-SE" sz="1400" b="1" i="0" u="none" strike="noStrike" kern="1200" cap="none" spc="0" normalizeH="0" baseline="0" noProof="0">
                <a:ln>
                  <a:noFill/>
                </a:ln>
                <a:solidFill>
                  <a:srgbClr val="FFFFFF"/>
                </a:solidFill>
                <a:effectLst/>
                <a:uLnTx/>
                <a:uFillTx/>
                <a:latin typeface="Arial"/>
                <a:ea typeface="+mn-ea"/>
                <a:cs typeface="+mn-cs"/>
              </a:rPr>
              <a:t>TWh</a:t>
            </a:r>
          </a:p>
        </p:txBody>
      </p:sp>
      <p:sp>
        <p:nvSpPr>
          <p:cNvPr id="17" name="Rektangel 16">
            <a:extLst>
              <a:ext uri="{FF2B5EF4-FFF2-40B4-BE49-F238E27FC236}">
                <a16:creationId xmlns:a16="http://schemas.microsoft.com/office/drawing/2014/main" id="{05E51079-FC69-FA5D-F4F8-94A85584BD90}"/>
              </a:ext>
            </a:extLst>
          </p:cNvPr>
          <p:cNvSpPr/>
          <p:nvPr/>
        </p:nvSpPr>
        <p:spPr>
          <a:xfrm>
            <a:off x="729205" y="2134306"/>
            <a:ext cx="693624" cy="242502"/>
          </a:xfrm>
          <a:prstGeom prst="rect">
            <a:avLst/>
          </a:prstGeom>
          <a:noFill/>
        </p:spPr>
        <p:txBody>
          <a:bodyPr vert="horz" wrap="square" lIns="0" tIns="0" rIns="0" bIns="0" rtlCol="0" anchor="t">
            <a:spAutoFit/>
          </a:bodyPr>
          <a:lstStyle/>
          <a:p>
            <a:pPr marL="0" marR="0" lvl="0" indent="0" algn="ctr" defTabSz="914378" rtl="0" eaLnBrk="1" fontAlgn="auto" latinLnBrk="0" hangingPunct="1">
              <a:lnSpc>
                <a:spcPct val="100000"/>
              </a:lnSpc>
              <a:spcBef>
                <a:spcPts val="0"/>
              </a:spcBef>
              <a:spcAft>
                <a:spcPts val="450"/>
              </a:spcAft>
              <a:buClrTx/>
              <a:buSzTx/>
              <a:buFontTx/>
              <a:buNone/>
              <a:tabLst/>
              <a:defRPr/>
            </a:pPr>
            <a:r>
              <a:rPr kumimoji="0" lang="en-GB" sz="788" b="0" i="0" u="none" strike="noStrike" kern="1200" cap="none" spc="0" normalizeH="0" baseline="0" noProof="0">
                <a:ln>
                  <a:noFill/>
                </a:ln>
                <a:solidFill>
                  <a:srgbClr val="FFFFFF"/>
                </a:solidFill>
                <a:effectLst/>
                <a:uLnTx/>
                <a:uFillTx/>
                <a:latin typeface="Arial"/>
                <a:ea typeface="+mn-ea"/>
                <a:cs typeface="+mn-cs"/>
              </a:rPr>
              <a:t>Nuclear</a:t>
            </a:r>
            <a:br>
              <a:rPr kumimoji="0" lang="en-GB" sz="788" b="0" i="0" u="none" strike="noStrike" kern="1200" cap="none" spc="0" normalizeH="0" baseline="0" noProof="0">
                <a:ln>
                  <a:noFill/>
                </a:ln>
                <a:solidFill>
                  <a:srgbClr val="FFFFFF"/>
                </a:solidFill>
                <a:effectLst/>
                <a:uLnTx/>
                <a:uFillTx/>
                <a:latin typeface="Arial"/>
                <a:ea typeface="+mn-ea"/>
                <a:cs typeface="+mn-cs"/>
              </a:rPr>
            </a:br>
            <a:r>
              <a:rPr kumimoji="0" lang="en-GB" sz="788" b="0" i="0" u="none" strike="noStrike" kern="1200" cap="none" spc="0" normalizeH="0" baseline="0" noProof="0">
                <a:ln>
                  <a:noFill/>
                </a:ln>
                <a:solidFill>
                  <a:srgbClr val="FFFFFF"/>
                </a:solidFill>
                <a:effectLst/>
                <a:uLnTx/>
                <a:uFillTx/>
                <a:latin typeface="Arial"/>
                <a:ea typeface="+mn-ea"/>
                <a:cs typeface="+mn-cs"/>
              </a:rPr>
              <a:t>60% (13 </a:t>
            </a:r>
            <a:r>
              <a:rPr kumimoji="0" lang="en-GB" sz="788" b="0" i="0" u="none" strike="noStrike" kern="1200" cap="none" spc="0" normalizeH="0" baseline="0" noProof="0" err="1">
                <a:ln>
                  <a:noFill/>
                </a:ln>
                <a:solidFill>
                  <a:srgbClr val="FFFFFF"/>
                </a:solidFill>
                <a:effectLst/>
                <a:uLnTx/>
                <a:uFillTx/>
                <a:latin typeface="Arial"/>
                <a:ea typeface="+mn-ea"/>
                <a:cs typeface="+mn-cs"/>
              </a:rPr>
              <a:t>TWh</a:t>
            </a:r>
            <a:r>
              <a:rPr kumimoji="0" lang="en-GB" sz="788" b="0" i="0" u="none" strike="noStrike" kern="1200" cap="none" spc="0" normalizeH="0" baseline="0" noProof="0">
                <a:ln>
                  <a:noFill/>
                </a:ln>
                <a:solidFill>
                  <a:srgbClr val="FFFFFF"/>
                </a:solidFill>
                <a:effectLst/>
                <a:uLnTx/>
                <a:uFillTx/>
                <a:latin typeface="Arial"/>
                <a:ea typeface="+mn-ea"/>
                <a:cs typeface="+mn-cs"/>
              </a:rPr>
              <a:t>)</a:t>
            </a:r>
          </a:p>
        </p:txBody>
      </p:sp>
      <p:sp>
        <p:nvSpPr>
          <p:cNvPr id="18" name="Rechteck 181">
            <a:extLst>
              <a:ext uri="{FF2B5EF4-FFF2-40B4-BE49-F238E27FC236}">
                <a16:creationId xmlns:a16="http://schemas.microsoft.com/office/drawing/2014/main" id="{797F3A81-3B17-30F6-C7C8-1A9FCF909D89}"/>
              </a:ext>
            </a:extLst>
          </p:cNvPr>
          <p:cNvSpPr/>
          <p:nvPr/>
        </p:nvSpPr>
        <p:spPr bwMode="gray">
          <a:xfrm>
            <a:off x="528769" y="1560756"/>
            <a:ext cx="2942900" cy="323165"/>
          </a:xfrm>
          <a:prstGeom prst="rect">
            <a:avLst/>
          </a:prstGeom>
          <a:ln>
            <a:noFill/>
          </a:ln>
        </p:spPr>
        <p:txBody>
          <a:bodyPr vert="horz" wrap="square" lIns="0" tIns="0" rIns="0" bIns="0" anchor="t">
            <a:no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srgbClr val="FFFFFF"/>
                </a:solidFill>
                <a:effectLst/>
                <a:uLnTx/>
                <a:uFillTx/>
                <a:latin typeface="Arial"/>
                <a:ea typeface="+mn-ea"/>
                <a:cs typeface="+mn-cs"/>
              </a:rPr>
              <a:t>Uniper Electricity production</a:t>
            </a:r>
            <a:endParaRPr kumimoji="0" lang="en-GB" sz="1050" b="0" i="0" u="none" strike="noStrike" kern="1200" cap="none" spc="0" normalizeH="0" baseline="0" noProof="0">
              <a:ln>
                <a:noFill/>
              </a:ln>
              <a:solidFill>
                <a:srgbClr val="FFFFFF"/>
              </a:solidFill>
              <a:effectLst/>
              <a:uLnTx/>
              <a:uFillTx/>
              <a:latin typeface="Arial"/>
              <a:ea typeface="+mn-ea"/>
              <a:cs typeface="+mn-cs"/>
            </a:endParaRPr>
          </a:p>
        </p:txBody>
      </p:sp>
      <p:grpSp>
        <p:nvGrpSpPr>
          <p:cNvPr id="19" name="Group 112">
            <a:extLst>
              <a:ext uri="{FF2B5EF4-FFF2-40B4-BE49-F238E27FC236}">
                <a16:creationId xmlns:a16="http://schemas.microsoft.com/office/drawing/2014/main" id="{5520E9CF-4410-3B46-4A7C-C970588EC214}"/>
              </a:ext>
            </a:extLst>
          </p:cNvPr>
          <p:cNvGrpSpPr>
            <a:grpSpLocks noChangeAspect="1"/>
          </p:cNvGrpSpPr>
          <p:nvPr/>
        </p:nvGrpSpPr>
        <p:grpSpPr bwMode="auto">
          <a:xfrm>
            <a:off x="8033227" y="2696550"/>
            <a:ext cx="180000" cy="180000"/>
            <a:chOff x="593725" y="3581400"/>
            <a:chExt cx="796925" cy="755650"/>
          </a:xfrm>
          <a:solidFill>
            <a:schemeClr val="bg1"/>
          </a:solidFill>
        </p:grpSpPr>
        <p:sp>
          <p:nvSpPr>
            <p:cNvPr id="20" name="Freeform 95">
              <a:extLst>
                <a:ext uri="{FF2B5EF4-FFF2-40B4-BE49-F238E27FC236}">
                  <a16:creationId xmlns:a16="http://schemas.microsoft.com/office/drawing/2014/main" id="{F061781C-7303-2D68-8307-B3A4EF7EEF51}"/>
                </a:ext>
              </a:extLst>
            </p:cNvPr>
            <p:cNvSpPr>
              <a:spLocks/>
            </p:cNvSpPr>
            <p:nvPr/>
          </p:nvSpPr>
          <p:spPr bwMode="auto">
            <a:xfrm>
              <a:off x="914400" y="4103688"/>
              <a:ext cx="57150" cy="58738"/>
            </a:xfrm>
            <a:custGeom>
              <a:avLst/>
              <a:gdLst>
                <a:gd name="T0" fmla="*/ 0 w 253"/>
                <a:gd name="T1" fmla="*/ 1576767599 h 253"/>
                <a:gd name="T2" fmla="*/ 34595634 w 253"/>
                <a:gd name="T3" fmla="*/ 1251420450 h 253"/>
                <a:gd name="T4" fmla="*/ 126799612 w 253"/>
                <a:gd name="T5" fmla="*/ 963589228 h 253"/>
                <a:gd name="T6" fmla="*/ 253599224 w 253"/>
                <a:gd name="T7" fmla="*/ 688262697 h 253"/>
                <a:gd name="T8" fmla="*/ 426475221 w 253"/>
                <a:gd name="T9" fmla="*/ 463010067 h 253"/>
                <a:gd name="T10" fmla="*/ 645478825 w 253"/>
                <a:gd name="T11" fmla="*/ 262767630 h 253"/>
                <a:gd name="T12" fmla="*/ 887495237 w 253"/>
                <a:gd name="T13" fmla="*/ 112599355 h 253"/>
                <a:gd name="T14" fmla="*/ 1175689968 w 253"/>
                <a:gd name="T15" fmla="*/ 25010084 h 253"/>
                <a:gd name="T16" fmla="*/ 1463833422 w 253"/>
                <a:gd name="T17" fmla="*/ 0 h 253"/>
                <a:gd name="T18" fmla="*/ 1613696498 w 253"/>
                <a:gd name="T19" fmla="*/ 0 h 253"/>
                <a:gd name="T20" fmla="*/ 1890308756 w 253"/>
                <a:gd name="T21" fmla="*/ 62579201 h 253"/>
                <a:gd name="T22" fmla="*/ 2147483647 w 253"/>
                <a:gd name="T23" fmla="*/ 187683478 h 253"/>
                <a:gd name="T24" fmla="*/ 2147483647 w 253"/>
                <a:gd name="T25" fmla="*/ 350410741 h 253"/>
                <a:gd name="T26" fmla="*/ 2147483647 w 253"/>
                <a:gd name="T27" fmla="*/ 563104354 h 253"/>
                <a:gd name="T28" fmla="*/ 2147483647 w 253"/>
                <a:gd name="T29" fmla="*/ 813420576 h 253"/>
                <a:gd name="T30" fmla="*/ 2147483647 w 253"/>
                <a:gd name="T31" fmla="*/ 1113757184 h 253"/>
                <a:gd name="T32" fmla="*/ 2147483647 w 253"/>
                <a:gd name="T33" fmla="*/ 1414094489 h 253"/>
                <a:gd name="T34" fmla="*/ 2147483647 w 253"/>
                <a:gd name="T35" fmla="*/ 1576767599 h 253"/>
                <a:gd name="T36" fmla="*/ 2147483647 w 253"/>
                <a:gd name="T37" fmla="*/ 1889609362 h 253"/>
                <a:gd name="T38" fmla="*/ 2147483647 w 253"/>
                <a:gd name="T39" fmla="*/ 2147483647 h 253"/>
                <a:gd name="T40" fmla="*/ 2147483647 w 253"/>
                <a:gd name="T41" fmla="*/ 2147483647 h 253"/>
                <a:gd name="T42" fmla="*/ 2147483647 w 253"/>
                <a:gd name="T43" fmla="*/ 2147483647 h 253"/>
                <a:gd name="T44" fmla="*/ 2147483647 w 253"/>
                <a:gd name="T45" fmla="*/ 2147483647 h 253"/>
                <a:gd name="T46" fmla="*/ 2028640185 w 253"/>
                <a:gd name="T47" fmla="*/ 2147483647 h 253"/>
                <a:gd name="T48" fmla="*/ 1763508975 w 253"/>
                <a:gd name="T49" fmla="*/ 2147483647 h 253"/>
                <a:gd name="T50" fmla="*/ 1463833422 w 253"/>
                <a:gd name="T51" fmla="*/ 2147483647 h 253"/>
                <a:gd name="T52" fmla="*/ 1325501541 w 253"/>
                <a:gd name="T53" fmla="*/ 2147483647 h 253"/>
                <a:gd name="T54" fmla="*/ 1025826892 w 253"/>
                <a:gd name="T55" fmla="*/ 2147483647 h 253"/>
                <a:gd name="T56" fmla="*/ 772278155 w 253"/>
                <a:gd name="T57" fmla="*/ 2147483647 h 253"/>
                <a:gd name="T58" fmla="*/ 541742790 w 253"/>
                <a:gd name="T59" fmla="*/ 2147483647 h 253"/>
                <a:gd name="T60" fmla="*/ 345803159 w 253"/>
                <a:gd name="T61" fmla="*/ 2147483647 h 253"/>
                <a:gd name="T62" fmla="*/ 184407927 w 253"/>
                <a:gd name="T63" fmla="*/ 2147483647 h 253"/>
                <a:gd name="T64" fmla="*/ 69140217 w 253"/>
                <a:gd name="T65" fmla="*/ 2052282937 h 253"/>
                <a:gd name="T66" fmla="*/ 11531877 w 253"/>
                <a:gd name="T67" fmla="*/ 1751946097 h 253"/>
                <a:gd name="T68" fmla="*/ 0 w 253"/>
                <a:gd name="T69" fmla="*/ 1576767599 h 2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253"/>
                <a:gd name="T107" fmla="*/ 253 w 253"/>
                <a:gd name="T108" fmla="*/ 253 h 2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253">
                  <a:moveTo>
                    <a:pt x="0" y="126"/>
                  </a:moveTo>
                  <a:lnTo>
                    <a:pt x="0" y="126"/>
                  </a:lnTo>
                  <a:lnTo>
                    <a:pt x="1" y="113"/>
                  </a:lnTo>
                  <a:lnTo>
                    <a:pt x="3" y="100"/>
                  </a:lnTo>
                  <a:lnTo>
                    <a:pt x="6" y="89"/>
                  </a:lnTo>
                  <a:lnTo>
                    <a:pt x="11" y="77"/>
                  </a:lnTo>
                  <a:lnTo>
                    <a:pt x="16" y="65"/>
                  </a:lnTo>
                  <a:lnTo>
                    <a:pt x="22" y="55"/>
                  </a:lnTo>
                  <a:lnTo>
                    <a:pt x="30" y="45"/>
                  </a:lnTo>
                  <a:lnTo>
                    <a:pt x="37" y="37"/>
                  </a:lnTo>
                  <a:lnTo>
                    <a:pt x="47" y="28"/>
                  </a:lnTo>
                  <a:lnTo>
                    <a:pt x="56" y="21"/>
                  </a:lnTo>
                  <a:lnTo>
                    <a:pt x="67" y="15"/>
                  </a:lnTo>
                  <a:lnTo>
                    <a:pt x="77" y="9"/>
                  </a:lnTo>
                  <a:lnTo>
                    <a:pt x="89" y="5"/>
                  </a:lnTo>
                  <a:lnTo>
                    <a:pt x="102" y="2"/>
                  </a:lnTo>
                  <a:lnTo>
                    <a:pt x="115" y="0"/>
                  </a:lnTo>
                  <a:lnTo>
                    <a:pt x="127" y="0"/>
                  </a:lnTo>
                  <a:lnTo>
                    <a:pt x="140" y="0"/>
                  </a:lnTo>
                  <a:lnTo>
                    <a:pt x="153" y="2"/>
                  </a:lnTo>
                  <a:lnTo>
                    <a:pt x="164" y="5"/>
                  </a:lnTo>
                  <a:lnTo>
                    <a:pt x="176" y="9"/>
                  </a:lnTo>
                  <a:lnTo>
                    <a:pt x="188" y="15"/>
                  </a:lnTo>
                  <a:lnTo>
                    <a:pt x="198" y="21"/>
                  </a:lnTo>
                  <a:lnTo>
                    <a:pt x="208" y="28"/>
                  </a:lnTo>
                  <a:lnTo>
                    <a:pt x="216" y="37"/>
                  </a:lnTo>
                  <a:lnTo>
                    <a:pt x="225" y="45"/>
                  </a:lnTo>
                  <a:lnTo>
                    <a:pt x="232" y="55"/>
                  </a:lnTo>
                  <a:lnTo>
                    <a:pt x="238" y="65"/>
                  </a:lnTo>
                  <a:lnTo>
                    <a:pt x="244" y="77"/>
                  </a:lnTo>
                  <a:lnTo>
                    <a:pt x="248" y="89"/>
                  </a:lnTo>
                  <a:lnTo>
                    <a:pt x="251" y="100"/>
                  </a:lnTo>
                  <a:lnTo>
                    <a:pt x="253" y="113"/>
                  </a:lnTo>
                  <a:lnTo>
                    <a:pt x="253" y="126"/>
                  </a:lnTo>
                  <a:lnTo>
                    <a:pt x="253" y="140"/>
                  </a:lnTo>
                  <a:lnTo>
                    <a:pt x="251" y="151"/>
                  </a:lnTo>
                  <a:lnTo>
                    <a:pt x="248" y="164"/>
                  </a:lnTo>
                  <a:lnTo>
                    <a:pt x="244" y="176"/>
                  </a:lnTo>
                  <a:lnTo>
                    <a:pt x="238" y="186"/>
                  </a:lnTo>
                  <a:lnTo>
                    <a:pt x="232" y="197"/>
                  </a:lnTo>
                  <a:lnTo>
                    <a:pt x="225" y="206"/>
                  </a:lnTo>
                  <a:lnTo>
                    <a:pt x="216" y="216"/>
                  </a:lnTo>
                  <a:lnTo>
                    <a:pt x="208" y="224"/>
                  </a:lnTo>
                  <a:lnTo>
                    <a:pt x="198" y="232"/>
                  </a:lnTo>
                  <a:lnTo>
                    <a:pt x="188" y="238"/>
                  </a:lnTo>
                  <a:lnTo>
                    <a:pt x="176" y="243"/>
                  </a:lnTo>
                  <a:lnTo>
                    <a:pt x="164" y="248"/>
                  </a:lnTo>
                  <a:lnTo>
                    <a:pt x="153" y="251"/>
                  </a:lnTo>
                  <a:lnTo>
                    <a:pt x="140" y="252"/>
                  </a:lnTo>
                  <a:lnTo>
                    <a:pt x="127" y="253"/>
                  </a:lnTo>
                  <a:lnTo>
                    <a:pt x="115" y="252"/>
                  </a:lnTo>
                  <a:lnTo>
                    <a:pt x="102" y="251"/>
                  </a:lnTo>
                  <a:lnTo>
                    <a:pt x="89" y="248"/>
                  </a:lnTo>
                  <a:lnTo>
                    <a:pt x="77" y="243"/>
                  </a:lnTo>
                  <a:lnTo>
                    <a:pt x="67" y="238"/>
                  </a:lnTo>
                  <a:lnTo>
                    <a:pt x="56" y="232"/>
                  </a:lnTo>
                  <a:lnTo>
                    <a:pt x="47" y="224"/>
                  </a:lnTo>
                  <a:lnTo>
                    <a:pt x="37" y="216"/>
                  </a:lnTo>
                  <a:lnTo>
                    <a:pt x="30" y="206"/>
                  </a:lnTo>
                  <a:lnTo>
                    <a:pt x="22" y="197"/>
                  </a:lnTo>
                  <a:lnTo>
                    <a:pt x="16" y="186"/>
                  </a:lnTo>
                  <a:lnTo>
                    <a:pt x="11" y="176"/>
                  </a:lnTo>
                  <a:lnTo>
                    <a:pt x="6" y="164"/>
                  </a:lnTo>
                  <a:lnTo>
                    <a:pt x="3" y="151"/>
                  </a:lnTo>
                  <a:lnTo>
                    <a:pt x="1" y="140"/>
                  </a:lnTo>
                  <a:lnTo>
                    <a:pt x="0" y="126"/>
                  </a:lnTo>
                  <a:close/>
                </a:path>
              </a:pathLst>
            </a:custGeom>
            <a:grpFill/>
            <a:ln w="6350">
              <a:solidFill>
                <a:schemeClr val="bg1"/>
              </a:solidFill>
              <a:round/>
              <a:headEnd/>
              <a:tailEnd/>
            </a:ln>
          </p:spPr>
          <p:txBody>
            <a:bodyPr/>
            <a:lstStyle/>
            <a:p>
              <a:pPr marL="0" marR="0" lvl="0" indent="0" algn="l" defTabSz="685541"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a:ea typeface="+mn-ea"/>
                <a:cs typeface="+mn-cs"/>
              </a:endParaRPr>
            </a:p>
          </p:txBody>
        </p:sp>
        <p:sp>
          <p:nvSpPr>
            <p:cNvPr id="21" name="Rectangle 96">
              <a:extLst>
                <a:ext uri="{FF2B5EF4-FFF2-40B4-BE49-F238E27FC236}">
                  <a16:creationId xmlns:a16="http://schemas.microsoft.com/office/drawing/2014/main" id="{80480A66-A0AD-5985-9604-3FB2775F923B}"/>
                </a:ext>
              </a:extLst>
            </p:cNvPr>
            <p:cNvSpPr>
              <a:spLocks noChangeArrowheads="1"/>
            </p:cNvSpPr>
            <p:nvPr/>
          </p:nvSpPr>
          <p:spPr bwMode="auto">
            <a:xfrm>
              <a:off x="650875" y="3989388"/>
              <a:ext cx="38100" cy="309563"/>
            </a:xfrm>
            <a:prstGeom prst="rect">
              <a:avLst/>
            </a:prstGeom>
            <a:grpFill/>
            <a:ln w="6350">
              <a:solidFill>
                <a:schemeClr val="bg1"/>
              </a:solidFill>
              <a:miter lim="800000"/>
              <a:headEnd/>
              <a:tailEnd/>
            </a:ln>
          </p:spPr>
          <p:txBody>
            <a:bodyPr/>
            <a:lstStyle/>
            <a:p>
              <a:pPr marL="0" marR="0" lvl="0" indent="0" algn="l" defTabSz="685541"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97">
              <a:extLst>
                <a:ext uri="{FF2B5EF4-FFF2-40B4-BE49-F238E27FC236}">
                  <a16:creationId xmlns:a16="http://schemas.microsoft.com/office/drawing/2014/main" id="{4CE7B4D9-F70F-A98F-8C8F-5DED29D7EEE8}"/>
                </a:ext>
              </a:extLst>
            </p:cNvPr>
            <p:cNvSpPr>
              <a:spLocks/>
            </p:cNvSpPr>
            <p:nvPr/>
          </p:nvSpPr>
          <p:spPr bwMode="auto">
            <a:xfrm>
              <a:off x="1196975" y="3989388"/>
              <a:ext cx="38100" cy="309563"/>
            </a:xfrm>
            <a:custGeom>
              <a:avLst/>
              <a:gdLst>
                <a:gd name="T0" fmla="*/ 1936428870 w 169"/>
                <a:gd name="T1" fmla="*/ 0 h 1367"/>
                <a:gd name="T2" fmla="*/ 1936428870 w 169"/>
                <a:gd name="T3" fmla="*/ 2147483647 h 1367"/>
                <a:gd name="T4" fmla="*/ 1936428870 w 169"/>
                <a:gd name="T5" fmla="*/ 2147483647 h 1367"/>
                <a:gd name="T6" fmla="*/ 0 w 169"/>
                <a:gd name="T7" fmla="*/ 2147483647 h 1367"/>
                <a:gd name="T8" fmla="*/ 0 w 169"/>
                <a:gd name="T9" fmla="*/ 0 h 1367"/>
                <a:gd name="T10" fmla="*/ 1936428870 w 169"/>
                <a:gd name="T11" fmla="*/ 0 h 1367"/>
                <a:gd name="T12" fmla="*/ 0 60000 65536"/>
                <a:gd name="T13" fmla="*/ 0 60000 65536"/>
                <a:gd name="T14" fmla="*/ 0 60000 65536"/>
                <a:gd name="T15" fmla="*/ 0 60000 65536"/>
                <a:gd name="T16" fmla="*/ 0 60000 65536"/>
                <a:gd name="T17" fmla="*/ 0 60000 65536"/>
                <a:gd name="T18" fmla="*/ 0 w 169"/>
                <a:gd name="T19" fmla="*/ 0 h 1367"/>
                <a:gd name="T20" fmla="*/ 169 w 169"/>
                <a:gd name="T21" fmla="*/ 1367 h 1367"/>
              </a:gdLst>
              <a:ahLst/>
              <a:cxnLst>
                <a:cxn ang="T12">
                  <a:pos x="T0" y="T1"/>
                </a:cxn>
                <a:cxn ang="T13">
                  <a:pos x="T2" y="T3"/>
                </a:cxn>
                <a:cxn ang="T14">
                  <a:pos x="T4" y="T5"/>
                </a:cxn>
                <a:cxn ang="T15">
                  <a:pos x="T6" y="T7"/>
                </a:cxn>
                <a:cxn ang="T16">
                  <a:pos x="T8" y="T9"/>
                </a:cxn>
                <a:cxn ang="T17">
                  <a:pos x="T10" y="T11"/>
                </a:cxn>
              </a:cxnLst>
              <a:rect l="T18" t="T19" r="T20" b="T21"/>
              <a:pathLst>
                <a:path w="169" h="1367">
                  <a:moveTo>
                    <a:pt x="169" y="0"/>
                  </a:moveTo>
                  <a:lnTo>
                    <a:pt x="169" y="474"/>
                  </a:lnTo>
                  <a:lnTo>
                    <a:pt x="169" y="1367"/>
                  </a:lnTo>
                  <a:lnTo>
                    <a:pt x="0" y="1367"/>
                  </a:lnTo>
                  <a:lnTo>
                    <a:pt x="0" y="0"/>
                  </a:lnTo>
                  <a:lnTo>
                    <a:pt x="169" y="0"/>
                  </a:lnTo>
                  <a:close/>
                </a:path>
              </a:pathLst>
            </a:custGeom>
            <a:grpFill/>
            <a:ln w="6350">
              <a:solidFill>
                <a:schemeClr val="bg1"/>
              </a:solidFill>
              <a:round/>
              <a:headEnd/>
              <a:tailEnd/>
            </a:ln>
          </p:spPr>
          <p:txBody>
            <a:bodyPr/>
            <a:lstStyle/>
            <a:p>
              <a:pPr marL="0" marR="0" lvl="0" indent="0" algn="l" defTabSz="685541"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a:ea typeface="+mn-ea"/>
                <a:cs typeface="+mn-cs"/>
              </a:endParaRPr>
            </a:p>
          </p:txBody>
        </p:sp>
        <p:sp>
          <p:nvSpPr>
            <p:cNvPr id="23" name="Freeform 98">
              <a:extLst>
                <a:ext uri="{FF2B5EF4-FFF2-40B4-BE49-F238E27FC236}">
                  <a16:creationId xmlns:a16="http://schemas.microsoft.com/office/drawing/2014/main" id="{D23B41A3-A3F8-0DA8-2B4A-5687B0117831}"/>
                </a:ext>
              </a:extLst>
            </p:cNvPr>
            <p:cNvSpPr>
              <a:spLocks noEditPoints="1"/>
            </p:cNvSpPr>
            <p:nvPr/>
          </p:nvSpPr>
          <p:spPr bwMode="auto">
            <a:xfrm>
              <a:off x="650875" y="3713163"/>
              <a:ext cx="584200" cy="257175"/>
            </a:xfrm>
            <a:custGeom>
              <a:avLst/>
              <a:gdLst>
                <a:gd name="T0" fmla="*/ 2147483647 w 2576"/>
                <a:gd name="T1" fmla="*/ 2147483647 h 1135"/>
                <a:gd name="T2" fmla="*/ 2147483647 w 2576"/>
                <a:gd name="T3" fmla="*/ 2147483647 h 1135"/>
                <a:gd name="T4" fmla="*/ 2147483647 w 2576"/>
                <a:gd name="T5" fmla="*/ 2147483647 h 1135"/>
                <a:gd name="T6" fmla="*/ 2147483647 w 2576"/>
                <a:gd name="T7" fmla="*/ 2147483647 h 1135"/>
                <a:gd name="T8" fmla="*/ 2147483647 w 2576"/>
                <a:gd name="T9" fmla="*/ 2147483647 h 1135"/>
                <a:gd name="T10" fmla="*/ 2147483647 w 2576"/>
                <a:gd name="T11" fmla="*/ 2147483647 h 1135"/>
                <a:gd name="T12" fmla="*/ 2147483647 w 2576"/>
                <a:gd name="T13" fmla="*/ 2147483647 h 1135"/>
                <a:gd name="T14" fmla="*/ 2147483647 w 2576"/>
                <a:gd name="T15" fmla="*/ 2147483647 h 1135"/>
                <a:gd name="T16" fmla="*/ 2147483647 w 2576"/>
                <a:gd name="T17" fmla="*/ 2147483647 h 1135"/>
                <a:gd name="T18" fmla="*/ 2147483647 w 2576"/>
                <a:gd name="T19" fmla="*/ 2147483647 h 1135"/>
                <a:gd name="T20" fmla="*/ 2147483647 w 2576"/>
                <a:gd name="T21" fmla="*/ 2147483647 h 1135"/>
                <a:gd name="T22" fmla="*/ 2147483647 w 2576"/>
                <a:gd name="T23" fmla="*/ 1419223366 h 1135"/>
                <a:gd name="T24" fmla="*/ 2147483647 w 2576"/>
                <a:gd name="T25" fmla="*/ 558386503 h 1135"/>
                <a:gd name="T26" fmla="*/ 2147483647 w 2576"/>
                <a:gd name="T27" fmla="*/ 104684710 h 1135"/>
                <a:gd name="T28" fmla="*/ 2147483647 w 2576"/>
                <a:gd name="T29" fmla="*/ 23257454 h 1135"/>
                <a:gd name="T30" fmla="*/ 2147483647 w 2576"/>
                <a:gd name="T31" fmla="*/ 349017254 h 1135"/>
                <a:gd name="T32" fmla="*/ 2147483647 w 2576"/>
                <a:gd name="T33" fmla="*/ 1058602993 h 1135"/>
                <a:gd name="T34" fmla="*/ 2147483647 w 2576"/>
                <a:gd name="T35" fmla="*/ 2147483647 h 1135"/>
                <a:gd name="T36" fmla="*/ 2147483647 w 2576"/>
                <a:gd name="T37" fmla="*/ 2147483647 h 1135"/>
                <a:gd name="T38" fmla="*/ 2147483647 w 2576"/>
                <a:gd name="T39" fmla="*/ 2147483647 h 1135"/>
                <a:gd name="T40" fmla="*/ 2147483647 w 2576"/>
                <a:gd name="T41" fmla="*/ 2147483647 h 1135"/>
                <a:gd name="T42" fmla="*/ 2147483647 w 2576"/>
                <a:gd name="T43" fmla="*/ 2147483647 h 1135"/>
                <a:gd name="T44" fmla="*/ 1621282746 w 2576"/>
                <a:gd name="T45" fmla="*/ 2147483647 h 1135"/>
                <a:gd name="T46" fmla="*/ 1003124995 w 2576"/>
                <a:gd name="T47" fmla="*/ 2147483647 h 1135"/>
                <a:gd name="T48" fmla="*/ 524861092 w 2576"/>
                <a:gd name="T49" fmla="*/ 2147483647 h 1135"/>
                <a:gd name="T50" fmla="*/ 186645763 w 2576"/>
                <a:gd name="T51" fmla="*/ 2147483647 h 1135"/>
                <a:gd name="T52" fmla="*/ 23350082 w 2576"/>
                <a:gd name="T53" fmla="*/ 2147483647 h 1135"/>
                <a:gd name="T54" fmla="*/ 1982900141 w 2576"/>
                <a:gd name="T55" fmla="*/ 2147483647 h 1135"/>
                <a:gd name="T56" fmla="*/ 2052846272 w 2576"/>
                <a:gd name="T57" fmla="*/ 2147483647 h 1135"/>
                <a:gd name="T58" fmla="*/ 2147483647 w 2576"/>
                <a:gd name="T59" fmla="*/ 2147483647 h 1135"/>
                <a:gd name="T60" fmla="*/ 2147483647 w 2576"/>
                <a:gd name="T61" fmla="*/ 2147483647 h 1135"/>
                <a:gd name="T62" fmla="*/ 2147483647 w 2576"/>
                <a:gd name="T63" fmla="*/ 2147483647 h 1135"/>
                <a:gd name="T64" fmla="*/ 2147483647 w 2576"/>
                <a:gd name="T65" fmla="*/ 2147483647 h 1135"/>
                <a:gd name="T66" fmla="*/ 2147483647 w 2576"/>
                <a:gd name="T67" fmla="*/ 2147483647 h 1135"/>
                <a:gd name="T68" fmla="*/ 2147483647 w 2576"/>
                <a:gd name="T69" fmla="*/ 2147483647 h 1135"/>
                <a:gd name="T70" fmla="*/ 2147483647 w 2576"/>
                <a:gd name="T71" fmla="*/ 2147483647 h 1135"/>
                <a:gd name="T72" fmla="*/ 2147483647 w 2576"/>
                <a:gd name="T73" fmla="*/ 2147483647 h 1135"/>
                <a:gd name="T74" fmla="*/ 2147483647 w 2576"/>
                <a:gd name="T75" fmla="*/ 2147483647 h 1135"/>
                <a:gd name="T76" fmla="*/ 2147483647 w 2576"/>
                <a:gd name="T77" fmla="*/ 1989264763 h 1135"/>
                <a:gd name="T78" fmla="*/ 2147483647 w 2576"/>
                <a:gd name="T79" fmla="*/ 2035830865 h 1135"/>
                <a:gd name="T80" fmla="*/ 2147483647 w 2576"/>
                <a:gd name="T81" fmla="*/ 2147483647 h 1135"/>
                <a:gd name="T82" fmla="*/ 2147483647 w 2576"/>
                <a:gd name="T83" fmla="*/ 2147483647 h 1135"/>
                <a:gd name="T84" fmla="*/ 2147483647 w 2576"/>
                <a:gd name="T85" fmla="*/ 2147483647 h 1135"/>
                <a:gd name="T86" fmla="*/ 2147483647 w 2576"/>
                <a:gd name="T87" fmla="*/ 2147483647 h 1135"/>
                <a:gd name="T88" fmla="*/ 2147483647 w 2576"/>
                <a:gd name="T89" fmla="*/ 2147483647 h 1135"/>
                <a:gd name="T90" fmla="*/ 2147483647 w 2576"/>
                <a:gd name="T91" fmla="*/ 2147483647 h 1135"/>
                <a:gd name="T92" fmla="*/ 2147483647 w 2576"/>
                <a:gd name="T93" fmla="*/ 2147483647 h 1135"/>
                <a:gd name="T94" fmla="*/ 2147483647 w 2576"/>
                <a:gd name="T95" fmla="*/ 2147483647 h 1135"/>
                <a:gd name="T96" fmla="*/ 2147483647 w 2576"/>
                <a:gd name="T97" fmla="*/ 2147483647 h 1135"/>
                <a:gd name="T98" fmla="*/ 2147483647 w 2576"/>
                <a:gd name="T99" fmla="*/ 2147483647 h 1135"/>
                <a:gd name="T100" fmla="*/ 1982900141 w 2576"/>
                <a:gd name="T101" fmla="*/ 2147483647 h 1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76"/>
                <a:gd name="T154" fmla="*/ 0 h 1135"/>
                <a:gd name="T155" fmla="*/ 2576 w 2576"/>
                <a:gd name="T156" fmla="*/ 1135 h 11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76" h="1135">
                  <a:moveTo>
                    <a:pt x="0" y="1080"/>
                  </a:moveTo>
                  <a:lnTo>
                    <a:pt x="0" y="1135"/>
                  </a:lnTo>
                  <a:lnTo>
                    <a:pt x="170" y="1135"/>
                  </a:lnTo>
                  <a:lnTo>
                    <a:pt x="2407" y="1135"/>
                  </a:lnTo>
                  <a:lnTo>
                    <a:pt x="2576" y="1135"/>
                  </a:lnTo>
                  <a:lnTo>
                    <a:pt x="2576" y="1080"/>
                  </a:lnTo>
                  <a:lnTo>
                    <a:pt x="2575" y="1046"/>
                  </a:lnTo>
                  <a:lnTo>
                    <a:pt x="2574" y="1013"/>
                  </a:lnTo>
                  <a:lnTo>
                    <a:pt x="2572" y="980"/>
                  </a:lnTo>
                  <a:lnTo>
                    <a:pt x="2569" y="947"/>
                  </a:lnTo>
                  <a:lnTo>
                    <a:pt x="2565" y="915"/>
                  </a:lnTo>
                  <a:lnTo>
                    <a:pt x="2560" y="884"/>
                  </a:lnTo>
                  <a:lnTo>
                    <a:pt x="2554" y="853"/>
                  </a:lnTo>
                  <a:lnTo>
                    <a:pt x="2548" y="823"/>
                  </a:lnTo>
                  <a:lnTo>
                    <a:pt x="2539" y="794"/>
                  </a:lnTo>
                  <a:lnTo>
                    <a:pt x="2532" y="765"/>
                  </a:lnTo>
                  <a:lnTo>
                    <a:pt x="2522" y="736"/>
                  </a:lnTo>
                  <a:lnTo>
                    <a:pt x="2513" y="708"/>
                  </a:lnTo>
                  <a:lnTo>
                    <a:pt x="2502" y="680"/>
                  </a:lnTo>
                  <a:lnTo>
                    <a:pt x="2491" y="654"/>
                  </a:lnTo>
                  <a:lnTo>
                    <a:pt x="2478" y="627"/>
                  </a:lnTo>
                  <a:lnTo>
                    <a:pt x="2465" y="602"/>
                  </a:lnTo>
                  <a:lnTo>
                    <a:pt x="2453" y="577"/>
                  </a:lnTo>
                  <a:lnTo>
                    <a:pt x="2438" y="552"/>
                  </a:lnTo>
                  <a:lnTo>
                    <a:pt x="2423" y="528"/>
                  </a:lnTo>
                  <a:lnTo>
                    <a:pt x="2407" y="504"/>
                  </a:lnTo>
                  <a:lnTo>
                    <a:pt x="2391" y="481"/>
                  </a:lnTo>
                  <a:lnTo>
                    <a:pt x="2374" y="459"/>
                  </a:lnTo>
                  <a:lnTo>
                    <a:pt x="2356" y="437"/>
                  </a:lnTo>
                  <a:lnTo>
                    <a:pt x="2338" y="416"/>
                  </a:lnTo>
                  <a:lnTo>
                    <a:pt x="2320" y="394"/>
                  </a:lnTo>
                  <a:lnTo>
                    <a:pt x="2301" y="374"/>
                  </a:lnTo>
                  <a:lnTo>
                    <a:pt x="2281" y="354"/>
                  </a:lnTo>
                  <a:lnTo>
                    <a:pt x="2261" y="335"/>
                  </a:lnTo>
                  <a:lnTo>
                    <a:pt x="2240" y="316"/>
                  </a:lnTo>
                  <a:lnTo>
                    <a:pt x="2218" y="298"/>
                  </a:lnTo>
                  <a:lnTo>
                    <a:pt x="2196" y="281"/>
                  </a:lnTo>
                  <a:lnTo>
                    <a:pt x="2174" y="263"/>
                  </a:lnTo>
                  <a:lnTo>
                    <a:pt x="2151" y="247"/>
                  </a:lnTo>
                  <a:lnTo>
                    <a:pt x="2127" y="231"/>
                  </a:lnTo>
                  <a:lnTo>
                    <a:pt x="2104" y="215"/>
                  </a:lnTo>
                  <a:lnTo>
                    <a:pt x="2080" y="201"/>
                  </a:lnTo>
                  <a:lnTo>
                    <a:pt x="2055" y="187"/>
                  </a:lnTo>
                  <a:lnTo>
                    <a:pt x="2030" y="173"/>
                  </a:lnTo>
                  <a:lnTo>
                    <a:pt x="2004" y="159"/>
                  </a:lnTo>
                  <a:lnTo>
                    <a:pt x="1979" y="146"/>
                  </a:lnTo>
                  <a:lnTo>
                    <a:pt x="1926" y="122"/>
                  </a:lnTo>
                  <a:lnTo>
                    <a:pt x="1872" y="101"/>
                  </a:lnTo>
                  <a:lnTo>
                    <a:pt x="1817" y="81"/>
                  </a:lnTo>
                  <a:lnTo>
                    <a:pt x="1761" y="64"/>
                  </a:lnTo>
                  <a:lnTo>
                    <a:pt x="1704" y="48"/>
                  </a:lnTo>
                  <a:lnTo>
                    <a:pt x="1646" y="35"/>
                  </a:lnTo>
                  <a:lnTo>
                    <a:pt x="1588" y="25"/>
                  </a:lnTo>
                  <a:lnTo>
                    <a:pt x="1529" y="15"/>
                  </a:lnTo>
                  <a:lnTo>
                    <a:pt x="1468" y="9"/>
                  </a:lnTo>
                  <a:lnTo>
                    <a:pt x="1409" y="4"/>
                  </a:lnTo>
                  <a:lnTo>
                    <a:pt x="1349" y="1"/>
                  </a:lnTo>
                  <a:lnTo>
                    <a:pt x="1288" y="0"/>
                  </a:lnTo>
                  <a:lnTo>
                    <a:pt x="1228" y="2"/>
                  </a:lnTo>
                  <a:lnTo>
                    <a:pt x="1167" y="7"/>
                  </a:lnTo>
                  <a:lnTo>
                    <a:pt x="1107" y="12"/>
                  </a:lnTo>
                  <a:lnTo>
                    <a:pt x="1048" y="20"/>
                  </a:lnTo>
                  <a:lnTo>
                    <a:pt x="988" y="30"/>
                  </a:lnTo>
                  <a:lnTo>
                    <a:pt x="930" y="43"/>
                  </a:lnTo>
                  <a:lnTo>
                    <a:pt x="872" y="56"/>
                  </a:lnTo>
                  <a:lnTo>
                    <a:pt x="815" y="72"/>
                  </a:lnTo>
                  <a:lnTo>
                    <a:pt x="759" y="91"/>
                  </a:lnTo>
                  <a:lnTo>
                    <a:pt x="703" y="112"/>
                  </a:lnTo>
                  <a:lnTo>
                    <a:pt x="650" y="134"/>
                  </a:lnTo>
                  <a:lnTo>
                    <a:pt x="598" y="159"/>
                  </a:lnTo>
                  <a:lnTo>
                    <a:pt x="547" y="186"/>
                  </a:lnTo>
                  <a:lnTo>
                    <a:pt x="521" y="199"/>
                  </a:lnTo>
                  <a:lnTo>
                    <a:pt x="497" y="214"/>
                  </a:lnTo>
                  <a:lnTo>
                    <a:pt x="473" y="229"/>
                  </a:lnTo>
                  <a:lnTo>
                    <a:pt x="448" y="245"/>
                  </a:lnTo>
                  <a:lnTo>
                    <a:pt x="425" y="261"/>
                  </a:lnTo>
                  <a:lnTo>
                    <a:pt x="403" y="278"/>
                  </a:lnTo>
                  <a:lnTo>
                    <a:pt x="380" y="295"/>
                  </a:lnTo>
                  <a:lnTo>
                    <a:pt x="358" y="313"/>
                  </a:lnTo>
                  <a:lnTo>
                    <a:pt x="337" y="331"/>
                  </a:lnTo>
                  <a:lnTo>
                    <a:pt x="316" y="350"/>
                  </a:lnTo>
                  <a:lnTo>
                    <a:pt x="296" y="369"/>
                  </a:lnTo>
                  <a:lnTo>
                    <a:pt x="275" y="389"/>
                  </a:lnTo>
                  <a:lnTo>
                    <a:pt x="256" y="409"/>
                  </a:lnTo>
                  <a:lnTo>
                    <a:pt x="237" y="429"/>
                  </a:lnTo>
                  <a:lnTo>
                    <a:pt x="219" y="450"/>
                  </a:lnTo>
                  <a:lnTo>
                    <a:pt x="202" y="473"/>
                  </a:lnTo>
                  <a:lnTo>
                    <a:pt x="185" y="495"/>
                  </a:lnTo>
                  <a:lnTo>
                    <a:pt x="168" y="518"/>
                  </a:lnTo>
                  <a:lnTo>
                    <a:pt x="154" y="542"/>
                  </a:lnTo>
                  <a:lnTo>
                    <a:pt x="139" y="565"/>
                  </a:lnTo>
                  <a:lnTo>
                    <a:pt x="124" y="589"/>
                  </a:lnTo>
                  <a:lnTo>
                    <a:pt x="110" y="615"/>
                  </a:lnTo>
                  <a:lnTo>
                    <a:pt x="97" y="640"/>
                  </a:lnTo>
                  <a:lnTo>
                    <a:pt x="86" y="665"/>
                  </a:lnTo>
                  <a:lnTo>
                    <a:pt x="74" y="692"/>
                  </a:lnTo>
                  <a:lnTo>
                    <a:pt x="64" y="718"/>
                  </a:lnTo>
                  <a:lnTo>
                    <a:pt x="54" y="746"/>
                  </a:lnTo>
                  <a:lnTo>
                    <a:pt x="45" y="773"/>
                  </a:lnTo>
                  <a:lnTo>
                    <a:pt x="36" y="802"/>
                  </a:lnTo>
                  <a:lnTo>
                    <a:pt x="29" y="831"/>
                  </a:lnTo>
                  <a:lnTo>
                    <a:pt x="22" y="860"/>
                  </a:lnTo>
                  <a:lnTo>
                    <a:pt x="16" y="890"/>
                  </a:lnTo>
                  <a:lnTo>
                    <a:pt x="12" y="921"/>
                  </a:lnTo>
                  <a:lnTo>
                    <a:pt x="7" y="951"/>
                  </a:lnTo>
                  <a:lnTo>
                    <a:pt x="4" y="983"/>
                  </a:lnTo>
                  <a:lnTo>
                    <a:pt x="2" y="1015"/>
                  </a:lnTo>
                  <a:lnTo>
                    <a:pt x="0" y="1047"/>
                  </a:lnTo>
                  <a:lnTo>
                    <a:pt x="0" y="1080"/>
                  </a:lnTo>
                  <a:close/>
                  <a:moveTo>
                    <a:pt x="170" y="1050"/>
                  </a:moveTo>
                  <a:lnTo>
                    <a:pt x="170" y="1050"/>
                  </a:lnTo>
                  <a:lnTo>
                    <a:pt x="171" y="1023"/>
                  </a:lnTo>
                  <a:lnTo>
                    <a:pt x="173" y="997"/>
                  </a:lnTo>
                  <a:lnTo>
                    <a:pt x="176" y="972"/>
                  </a:lnTo>
                  <a:lnTo>
                    <a:pt x="179" y="946"/>
                  </a:lnTo>
                  <a:lnTo>
                    <a:pt x="183" y="921"/>
                  </a:lnTo>
                  <a:lnTo>
                    <a:pt x="189" y="896"/>
                  </a:lnTo>
                  <a:lnTo>
                    <a:pt x="194" y="872"/>
                  </a:lnTo>
                  <a:lnTo>
                    <a:pt x="200" y="848"/>
                  </a:lnTo>
                  <a:lnTo>
                    <a:pt x="208" y="824"/>
                  </a:lnTo>
                  <a:lnTo>
                    <a:pt x="215" y="801"/>
                  </a:lnTo>
                  <a:lnTo>
                    <a:pt x="224" y="778"/>
                  </a:lnTo>
                  <a:lnTo>
                    <a:pt x="233" y="755"/>
                  </a:lnTo>
                  <a:lnTo>
                    <a:pt x="243" y="734"/>
                  </a:lnTo>
                  <a:lnTo>
                    <a:pt x="252" y="712"/>
                  </a:lnTo>
                  <a:lnTo>
                    <a:pt x="264" y="691"/>
                  </a:lnTo>
                  <a:lnTo>
                    <a:pt x="275" y="671"/>
                  </a:lnTo>
                  <a:lnTo>
                    <a:pt x="287" y="651"/>
                  </a:lnTo>
                  <a:lnTo>
                    <a:pt x="300" y="631"/>
                  </a:lnTo>
                  <a:lnTo>
                    <a:pt x="313" y="611"/>
                  </a:lnTo>
                  <a:lnTo>
                    <a:pt x="326" y="592"/>
                  </a:lnTo>
                  <a:lnTo>
                    <a:pt x="341" y="573"/>
                  </a:lnTo>
                  <a:lnTo>
                    <a:pt x="356" y="555"/>
                  </a:lnTo>
                  <a:lnTo>
                    <a:pt x="371" y="537"/>
                  </a:lnTo>
                  <a:lnTo>
                    <a:pt x="387" y="520"/>
                  </a:lnTo>
                  <a:lnTo>
                    <a:pt x="420" y="486"/>
                  </a:lnTo>
                  <a:lnTo>
                    <a:pt x="454" y="455"/>
                  </a:lnTo>
                  <a:lnTo>
                    <a:pt x="492" y="425"/>
                  </a:lnTo>
                  <a:lnTo>
                    <a:pt x="530" y="396"/>
                  </a:lnTo>
                  <a:lnTo>
                    <a:pt x="570" y="369"/>
                  </a:lnTo>
                  <a:lnTo>
                    <a:pt x="611" y="343"/>
                  </a:lnTo>
                  <a:lnTo>
                    <a:pt x="654" y="320"/>
                  </a:lnTo>
                  <a:lnTo>
                    <a:pt x="698" y="299"/>
                  </a:lnTo>
                  <a:lnTo>
                    <a:pt x="743" y="279"/>
                  </a:lnTo>
                  <a:lnTo>
                    <a:pt x="789" y="260"/>
                  </a:lnTo>
                  <a:lnTo>
                    <a:pt x="836" y="243"/>
                  </a:lnTo>
                  <a:lnTo>
                    <a:pt x="885" y="228"/>
                  </a:lnTo>
                  <a:lnTo>
                    <a:pt x="933" y="215"/>
                  </a:lnTo>
                  <a:lnTo>
                    <a:pt x="983" y="204"/>
                  </a:lnTo>
                  <a:lnTo>
                    <a:pt x="1033" y="193"/>
                  </a:lnTo>
                  <a:lnTo>
                    <a:pt x="1084" y="185"/>
                  </a:lnTo>
                  <a:lnTo>
                    <a:pt x="1135" y="178"/>
                  </a:lnTo>
                  <a:lnTo>
                    <a:pt x="1185" y="173"/>
                  </a:lnTo>
                  <a:lnTo>
                    <a:pt x="1237" y="171"/>
                  </a:lnTo>
                  <a:lnTo>
                    <a:pt x="1288" y="169"/>
                  </a:lnTo>
                  <a:lnTo>
                    <a:pt x="1340" y="169"/>
                  </a:lnTo>
                  <a:lnTo>
                    <a:pt x="1392" y="171"/>
                  </a:lnTo>
                  <a:lnTo>
                    <a:pt x="1443" y="175"/>
                  </a:lnTo>
                  <a:lnTo>
                    <a:pt x="1494" y="180"/>
                  </a:lnTo>
                  <a:lnTo>
                    <a:pt x="1545" y="188"/>
                  </a:lnTo>
                  <a:lnTo>
                    <a:pt x="1594" y="196"/>
                  </a:lnTo>
                  <a:lnTo>
                    <a:pt x="1644" y="207"/>
                  </a:lnTo>
                  <a:lnTo>
                    <a:pt x="1693" y="220"/>
                  </a:lnTo>
                  <a:lnTo>
                    <a:pt x="1741" y="234"/>
                  </a:lnTo>
                  <a:lnTo>
                    <a:pt x="1788" y="250"/>
                  </a:lnTo>
                  <a:lnTo>
                    <a:pt x="1834" y="267"/>
                  </a:lnTo>
                  <a:lnTo>
                    <a:pt x="1879" y="287"/>
                  </a:lnTo>
                  <a:lnTo>
                    <a:pt x="1924" y="309"/>
                  </a:lnTo>
                  <a:lnTo>
                    <a:pt x="1966" y="331"/>
                  </a:lnTo>
                  <a:lnTo>
                    <a:pt x="2008" y="356"/>
                  </a:lnTo>
                  <a:lnTo>
                    <a:pt x="2047" y="383"/>
                  </a:lnTo>
                  <a:lnTo>
                    <a:pt x="2086" y="411"/>
                  </a:lnTo>
                  <a:lnTo>
                    <a:pt x="2122" y="441"/>
                  </a:lnTo>
                  <a:lnTo>
                    <a:pt x="2140" y="457"/>
                  </a:lnTo>
                  <a:lnTo>
                    <a:pt x="2157" y="473"/>
                  </a:lnTo>
                  <a:lnTo>
                    <a:pt x="2174" y="490"/>
                  </a:lnTo>
                  <a:lnTo>
                    <a:pt x="2190" y="507"/>
                  </a:lnTo>
                  <a:lnTo>
                    <a:pt x="2206" y="524"/>
                  </a:lnTo>
                  <a:lnTo>
                    <a:pt x="2222" y="542"/>
                  </a:lnTo>
                  <a:lnTo>
                    <a:pt x="2236" y="561"/>
                  </a:lnTo>
                  <a:lnTo>
                    <a:pt x="2250" y="579"/>
                  </a:lnTo>
                  <a:lnTo>
                    <a:pt x="2264" y="599"/>
                  </a:lnTo>
                  <a:lnTo>
                    <a:pt x="2277" y="618"/>
                  </a:lnTo>
                  <a:lnTo>
                    <a:pt x="2289" y="638"/>
                  </a:lnTo>
                  <a:lnTo>
                    <a:pt x="2302" y="659"/>
                  </a:lnTo>
                  <a:lnTo>
                    <a:pt x="2313" y="680"/>
                  </a:lnTo>
                  <a:lnTo>
                    <a:pt x="2324" y="701"/>
                  </a:lnTo>
                  <a:lnTo>
                    <a:pt x="2334" y="724"/>
                  </a:lnTo>
                  <a:lnTo>
                    <a:pt x="2343" y="746"/>
                  </a:lnTo>
                  <a:lnTo>
                    <a:pt x="2353" y="769"/>
                  </a:lnTo>
                  <a:lnTo>
                    <a:pt x="2361" y="793"/>
                  </a:lnTo>
                  <a:lnTo>
                    <a:pt x="2369" y="816"/>
                  </a:lnTo>
                  <a:lnTo>
                    <a:pt x="2376" y="840"/>
                  </a:lnTo>
                  <a:lnTo>
                    <a:pt x="2383" y="865"/>
                  </a:lnTo>
                  <a:lnTo>
                    <a:pt x="2388" y="890"/>
                  </a:lnTo>
                  <a:lnTo>
                    <a:pt x="2393" y="915"/>
                  </a:lnTo>
                  <a:lnTo>
                    <a:pt x="2397" y="942"/>
                  </a:lnTo>
                  <a:lnTo>
                    <a:pt x="2401" y="968"/>
                  </a:lnTo>
                  <a:lnTo>
                    <a:pt x="2403" y="995"/>
                  </a:lnTo>
                  <a:lnTo>
                    <a:pt x="2405" y="1022"/>
                  </a:lnTo>
                  <a:lnTo>
                    <a:pt x="2406" y="1050"/>
                  </a:lnTo>
                  <a:lnTo>
                    <a:pt x="170" y="1050"/>
                  </a:lnTo>
                  <a:close/>
                </a:path>
              </a:pathLst>
            </a:custGeom>
            <a:grpFill/>
            <a:ln w="6350">
              <a:solidFill>
                <a:schemeClr val="bg1"/>
              </a:solidFill>
              <a:round/>
              <a:headEnd/>
              <a:tailEnd/>
            </a:ln>
          </p:spPr>
          <p:txBody>
            <a:bodyPr/>
            <a:lstStyle/>
            <a:p>
              <a:pPr marL="0" marR="0" lvl="0" indent="0" algn="l" defTabSz="685541"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99">
              <a:extLst>
                <a:ext uri="{FF2B5EF4-FFF2-40B4-BE49-F238E27FC236}">
                  <a16:creationId xmlns:a16="http://schemas.microsoft.com/office/drawing/2014/main" id="{41EF3B96-EA58-5301-9381-C773F281BA22}"/>
                </a:ext>
              </a:extLst>
            </p:cNvPr>
            <p:cNvSpPr>
              <a:spLocks/>
            </p:cNvSpPr>
            <p:nvPr/>
          </p:nvSpPr>
          <p:spPr bwMode="auto">
            <a:xfrm>
              <a:off x="952500" y="3581400"/>
              <a:ext cx="434975" cy="717550"/>
            </a:xfrm>
            <a:custGeom>
              <a:avLst/>
              <a:gdLst>
                <a:gd name="T0" fmla="*/ 2147483647 w 1918"/>
                <a:gd name="T1" fmla="*/ 2147483647 h 3165"/>
                <a:gd name="T2" fmla="*/ 2147483647 w 1918"/>
                <a:gd name="T3" fmla="*/ 2147483647 h 3165"/>
                <a:gd name="T4" fmla="*/ 2147483647 w 1918"/>
                <a:gd name="T5" fmla="*/ 2147483647 h 3165"/>
                <a:gd name="T6" fmla="*/ 2147483647 w 1918"/>
                <a:gd name="T7" fmla="*/ 2147483647 h 3165"/>
                <a:gd name="T8" fmla="*/ 2147483647 w 1918"/>
                <a:gd name="T9" fmla="*/ 2147483647 h 3165"/>
                <a:gd name="T10" fmla="*/ 2147483647 w 1918"/>
                <a:gd name="T11" fmla="*/ 2147483647 h 3165"/>
                <a:gd name="T12" fmla="*/ 2147483647 w 1918"/>
                <a:gd name="T13" fmla="*/ 2147483647 h 3165"/>
                <a:gd name="T14" fmla="*/ 2147483647 w 1918"/>
                <a:gd name="T15" fmla="*/ 2147483647 h 3165"/>
                <a:gd name="T16" fmla="*/ 2147483647 w 1918"/>
                <a:gd name="T17" fmla="*/ 2147483647 h 3165"/>
                <a:gd name="T18" fmla="*/ 2147483647 w 1918"/>
                <a:gd name="T19" fmla="*/ 2147483647 h 3165"/>
                <a:gd name="T20" fmla="*/ 1014748338 w 1918"/>
                <a:gd name="T21" fmla="*/ 990514783 h 3165"/>
                <a:gd name="T22" fmla="*/ 1201394748 w 1918"/>
                <a:gd name="T23" fmla="*/ 2147483647 h 3165"/>
                <a:gd name="T24" fmla="*/ 221619536 w 1918"/>
                <a:gd name="T25" fmla="*/ 2147483647 h 3165"/>
                <a:gd name="T26" fmla="*/ 2147483647 w 1918"/>
                <a:gd name="T27" fmla="*/ 0 h 3165"/>
                <a:gd name="T28" fmla="*/ 2147483647 w 1918"/>
                <a:gd name="T29" fmla="*/ 2147483647 h 3165"/>
                <a:gd name="T30" fmla="*/ 2147483647 w 1918"/>
                <a:gd name="T31" fmla="*/ 2147483647 h 3165"/>
                <a:gd name="T32" fmla="*/ 2147483647 w 1918"/>
                <a:gd name="T33" fmla="*/ 2147483647 h 3165"/>
                <a:gd name="T34" fmla="*/ 2147483647 w 1918"/>
                <a:gd name="T35" fmla="*/ 2147483647 h 3165"/>
                <a:gd name="T36" fmla="*/ 2147483647 w 1918"/>
                <a:gd name="T37" fmla="*/ 2147483647 h 3165"/>
                <a:gd name="T38" fmla="*/ 2147483647 w 1918"/>
                <a:gd name="T39" fmla="*/ 2147483647 h 3165"/>
                <a:gd name="T40" fmla="*/ 2147483647 w 1918"/>
                <a:gd name="T41" fmla="*/ 2147483647 h 3165"/>
                <a:gd name="T42" fmla="*/ 2147483647 w 1918"/>
                <a:gd name="T43" fmla="*/ 2147483647 h 3165"/>
                <a:gd name="T44" fmla="*/ 2147483647 w 1918"/>
                <a:gd name="T45" fmla="*/ 2147483647 h 3165"/>
                <a:gd name="T46" fmla="*/ 2147483647 w 1918"/>
                <a:gd name="T47" fmla="*/ 2147483647 h 3165"/>
                <a:gd name="T48" fmla="*/ 2147483647 w 1918"/>
                <a:gd name="T49" fmla="*/ 2147483647 h 3165"/>
                <a:gd name="T50" fmla="*/ 2147483647 w 1918"/>
                <a:gd name="T51" fmla="*/ 2147483647 h 3165"/>
                <a:gd name="T52" fmla="*/ 2147483647 w 1918"/>
                <a:gd name="T53" fmla="*/ 2147483647 h 3165"/>
                <a:gd name="T54" fmla="*/ 2147483647 w 1918"/>
                <a:gd name="T55" fmla="*/ 2147483647 h 3165"/>
                <a:gd name="T56" fmla="*/ 2147483647 w 1918"/>
                <a:gd name="T57" fmla="*/ 2147483647 h 3165"/>
                <a:gd name="T58" fmla="*/ 2147483647 w 1918"/>
                <a:gd name="T59" fmla="*/ 2147483647 h 3165"/>
                <a:gd name="T60" fmla="*/ 2147483647 w 1918"/>
                <a:gd name="T61" fmla="*/ 2147483647 h 3165"/>
                <a:gd name="T62" fmla="*/ 2147483647 w 1918"/>
                <a:gd name="T63" fmla="*/ 2147483647 h 3165"/>
                <a:gd name="T64" fmla="*/ 2147483647 w 1918"/>
                <a:gd name="T65" fmla="*/ 2147483647 h 3165"/>
                <a:gd name="T66" fmla="*/ 2147483647 w 1918"/>
                <a:gd name="T67" fmla="*/ 2147483647 h 3165"/>
                <a:gd name="T68" fmla="*/ 2147483647 w 1918"/>
                <a:gd name="T69" fmla="*/ 2147483647 h 31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8"/>
                <a:gd name="T106" fmla="*/ 0 h 3165"/>
                <a:gd name="T107" fmla="*/ 1918 w 1918"/>
                <a:gd name="T108" fmla="*/ 3165 h 31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8" h="3165">
                  <a:moveTo>
                    <a:pt x="1334" y="3165"/>
                  </a:moveTo>
                  <a:lnTo>
                    <a:pt x="1334" y="2206"/>
                  </a:lnTo>
                  <a:lnTo>
                    <a:pt x="1450" y="2119"/>
                  </a:lnTo>
                  <a:lnTo>
                    <a:pt x="1435" y="2041"/>
                  </a:lnTo>
                  <a:lnTo>
                    <a:pt x="1420" y="1960"/>
                  </a:lnTo>
                  <a:lnTo>
                    <a:pt x="1407" y="1879"/>
                  </a:lnTo>
                  <a:lnTo>
                    <a:pt x="1396" y="1795"/>
                  </a:lnTo>
                  <a:lnTo>
                    <a:pt x="1384" y="1709"/>
                  </a:lnTo>
                  <a:lnTo>
                    <a:pt x="1375" y="1622"/>
                  </a:lnTo>
                  <a:lnTo>
                    <a:pt x="1366" y="1531"/>
                  </a:lnTo>
                  <a:lnTo>
                    <a:pt x="1360" y="1439"/>
                  </a:lnTo>
                  <a:lnTo>
                    <a:pt x="1353" y="1346"/>
                  </a:lnTo>
                  <a:lnTo>
                    <a:pt x="1349" y="1251"/>
                  </a:lnTo>
                  <a:lnTo>
                    <a:pt x="1346" y="1152"/>
                  </a:lnTo>
                  <a:lnTo>
                    <a:pt x="1345" y="1053"/>
                  </a:lnTo>
                  <a:lnTo>
                    <a:pt x="1345" y="951"/>
                  </a:lnTo>
                  <a:lnTo>
                    <a:pt x="1347" y="847"/>
                  </a:lnTo>
                  <a:lnTo>
                    <a:pt x="1350" y="741"/>
                  </a:lnTo>
                  <a:lnTo>
                    <a:pt x="1355" y="633"/>
                  </a:lnTo>
                  <a:lnTo>
                    <a:pt x="1384" y="85"/>
                  </a:lnTo>
                  <a:lnTo>
                    <a:pt x="87" y="85"/>
                  </a:lnTo>
                  <a:lnTo>
                    <a:pt x="103" y="498"/>
                  </a:lnTo>
                  <a:lnTo>
                    <a:pt x="61" y="495"/>
                  </a:lnTo>
                  <a:lnTo>
                    <a:pt x="19" y="494"/>
                  </a:lnTo>
                  <a:lnTo>
                    <a:pt x="0" y="0"/>
                  </a:lnTo>
                  <a:lnTo>
                    <a:pt x="1473" y="0"/>
                  </a:lnTo>
                  <a:lnTo>
                    <a:pt x="1439" y="638"/>
                  </a:lnTo>
                  <a:lnTo>
                    <a:pt x="1436" y="713"/>
                  </a:lnTo>
                  <a:lnTo>
                    <a:pt x="1433" y="786"/>
                  </a:lnTo>
                  <a:lnTo>
                    <a:pt x="1431" y="859"/>
                  </a:lnTo>
                  <a:lnTo>
                    <a:pt x="1430" y="931"/>
                  </a:lnTo>
                  <a:lnTo>
                    <a:pt x="1430" y="1001"/>
                  </a:lnTo>
                  <a:lnTo>
                    <a:pt x="1430" y="1071"/>
                  </a:lnTo>
                  <a:lnTo>
                    <a:pt x="1431" y="1140"/>
                  </a:lnTo>
                  <a:lnTo>
                    <a:pt x="1433" y="1207"/>
                  </a:lnTo>
                  <a:lnTo>
                    <a:pt x="1435" y="1274"/>
                  </a:lnTo>
                  <a:lnTo>
                    <a:pt x="1438" y="1340"/>
                  </a:lnTo>
                  <a:lnTo>
                    <a:pt x="1442" y="1404"/>
                  </a:lnTo>
                  <a:lnTo>
                    <a:pt x="1447" y="1468"/>
                  </a:lnTo>
                  <a:lnTo>
                    <a:pt x="1452" y="1530"/>
                  </a:lnTo>
                  <a:lnTo>
                    <a:pt x="1457" y="1593"/>
                  </a:lnTo>
                  <a:lnTo>
                    <a:pt x="1464" y="1653"/>
                  </a:lnTo>
                  <a:lnTo>
                    <a:pt x="1471" y="1714"/>
                  </a:lnTo>
                  <a:lnTo>
                    <a:pt x="1478" y="1772"/>
                  </a:lnTo>
                  <a:lnTo>
                    <a:pt x="1486" y="1830"/>
                  </a:lnTo>
                  <a:lnTo>
                    <a:pt x="1494" y="1887"/>
                  </a:lnTo>
                  <a:lnTo>
                    <a:pt x="1504" y="1943"/>
                  </a:lnTo>
                  <a:lnTo>
                    <a:pt x="1513" y="1999"/>
                  </a:lnTo>
                  <a:lnTo>
                    <a:pt x="1523" y="2053"/>
                  </a:lnTo>
                  <a:lnTo>
                    <a:pt x="1534" y="2106"/>
                  </a:lnTo>
                  <a:lnTo>
                    <a:pt x="1545" y="2158"/>
                  </a:lnTo>
                  <a:lnTo>
                    <a:pt x="1569" y="2260"/>
                  </a:lnTo>
                  <a:lnTo>
                    <a:pt x="1594" y="2359"/>
                  </a:lnTo>
                  <a:lnTo>
                    <a:pt x="1620" y="2453"/>
                  </a:lnTo>
                  <a:lnTo>
                    <a:pt x="1648" y="2544"/>
                  </a:lnTo>
                  <a:lnTo>
                    <a:pt x="1672" y="2612"/>
                  </a:lnTo>
                  <a:lnTo>
                    <a:pt x="1697" y="2677"/>
                  </a:lnTo>
                  <a:lnTo>
                    <a:pt x="1721" y="2741"/>
                  </a:lnTo>
                  <a:lnTo>
                    <a:pt x="1746" y="2803"/>
                  </a:lnTo>
                  <a:lnTo>
                    <a:pt x="1773" y="2864"/>
                  </a:lnTo>
                  <a:lnTo>
                    <a:pt x="1799" y="2925"/>
                  </a:lnTo>
                  <a:lnTo>
                    <a:pt x="1853" y="3046"/>
                  </a:lnTo>
                  <a:lnTo>
                    <a:pt x="1886" y="3106"/>
                  </a:lnTo>
                  <a:lnTo>
                    <a:pt x="1918" y="3165"/>
                  </a:lnTo>
                  <a:lnTo>
                    <a:pt x="1334" y="3165"/>
                  </a:lnTo>
                  <a:close/>
                </a:path>
              </a:pathLst>
            </a:custGeom>
            <a:grpFill/>
            <a:ln w="6350">
              <a:solidFill>
                <a:schemeClr val="bg1"/>
              </a:solidFill>
              <a:round/>
              <a:headEnd/>
              <a:tailEnd/>
            </a:ln>
          </p:spPr>
          <p:txBody>
            <a:bodyPr/>
            <a:lstStyle/>
            <a:p>
              <a:pPr marL="0" marR="0" lvl="0" indent="0" algn="l" defTabSz="685541"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a:ea typeface="+mn-ea"/>
                <a:cs typeface="+mn-cs"/>
              </a:endParaRPr>
            </a:p>
          </p:txBody>
        </p:sp>
        <p:sp>
          <p:nvSpPr>
            <p:cNvPr id="25" name="Rectangle 100">
              <a:extLst>
                <a:ext uri="{FF2B5EF4-FFF2-40B4-BE49-F238E27FC236}">
                  <a16:creationId xmlns:a16="http://schemas.microsoft.com/office/drawing/2014/main" id="{21C290DC-08E5-177B-1504-3226CC6EDD41}"/>
                </a:ext>
              </a:extLst>
            </p:cNvPr>
            <p:cNvSpPr>
              <a:spLocks noChangeArrowheads="1"/>
            </p:cNvSpPr>
            <p:nvPr/>
          </p:nvSpPr>
          <p:spPr bwMode="auto">
            <a:xfrm>
              <a:off x="593725" y="4318000"/>
              <a:ext cx="796925" cy="19050"/>
            </a:xfrm>
            <a:prstGeom prst="rect">
              <a:avLst/>
            </a:prstGeom>
            <a:grpFill/>
            <a:ln w="6350">
              <a:solidFill>
                <a:schemeClr val="bg1"/>
              </a:solidFill>
              <a:miter lim="800000"/>
              <a:headEnd/>
              <a:tailEnd/>
            </a:ln>
          </p:spPr>
          <p:txBody>
            <a:bodyPr/>
            <a:lstStyle/>
            <a:p>
              <a:pPr marL="0" marR="0" lvl="0" indent="0" algn="l" defTabSz="685541"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101">
              <a:extLst>
                <a:ext uri="{FF2B5EF4-FFF2-40B4-BE49-F238E27FC236}">
                  <a16:creationId xmlns:a16="http://schemas.microsoft.com/office/drawing/2014/main" id="{58341A3C-EB57-52A3-B38D-6E35FD03D0C2}"/>
                </a:ext>
              </a:extLst>
            </p:cNvPr>
            <p:cNvSpPr>
              <a:spLocks/>
            </p:cNvSpPr>
            <p:nvPr/>
          </p:nvSpPr>
          <p:spPr bwMode="auto">
            <a:xfrm>
              <a:off x="965200" y="4008438"/>
              <a:ext cx="122238" cy="125413"/>
            </a:xfrm>
            <a:custGeom>
              <a:avLst/>
              <a:gdLst>
                <a:gd name="T0" fmla="*/ 0 w 534"/>
                <a:gd name="T1" fmla="*/ 2147483647 h 553"/>
                <a:gd name="T2" fmla="*/ 2147483647 w 534"/>
                <a:gd name="T3" fmla="*/ 0 h 553"/>
                <a:gd name="T4" fmla="*/ 2147483647 w 534"/>
                <a:gd name="T5" fmla="*/ 0 h 553"/>
                <a:gd name="T6" fmla="*/ 2147483647 w 534"/>
                <a:gd name="T7" fmla="*/ 128323353 h 553"/>
                <a:gd name="T8" fmla="*/ 2147483647 w 534"/>
                <a:gd name="T9" fmla="*/ 244971509 h 553"/>
                <a:gd name="T10" fmla="*/ 2147483647 w 534"/>
                <a:gd name="T11" fmla="*/ 384918294 h 553"/>
                <a:gd name="T12" fmla="*/ 2147483647 w 534"/>
                <a:gd name="T13" fmla="*/ 536540390 h 553"/>
                <a:gd name="T14" fmla="*/ 2147483647 w 534"/>
                <a:gd name="T15" fmla="*/ 676538429 h 553"/>
                <a:gd name="T16" fmla="*/ 2147483647 w 534"/>
                <a:gd name="T17" fmla="*/ 828160184 h 553"/>
                <a:gd name="T18" fmla="*/ 2147483647 w 534"/>
                <a:gd name="T19" fmla="*/ 991457590 h 553"/>
                <a:gd name="T20" fmla="*/ 2147483647 w 534"/>
                <a:gd name="T21" fmla="*/ 1166429739 h 553"/>
                <a:gd name="T22" fmla="*/ 2147483647 w 534"/>
                <a:gd name="T23" fmla="*/ 1329726918 h 553"/>
                <a:gd name="T24" fmla="*/ 2147483647 w 534"/>
                <a:gd name="T25" fmla="*/ 1504647359 h 553"/>
                <a:gd name="T26" fmla="*/ 2147483647 w 534"/>
                <a:gd name="T27" fmla="*/ 1679619508 h 553"/>
                <a:gd name="T28" fmla="*/ 2147483647 w 534"/>
                <a:gd name="T29" fmla="*/ 1866266627 h 553"/>
                <a:gd name="T30" fmla="*/ 2147483647 w 534"/>
                <a:gd name="T31" fmla="*/ 2064538370 h 553"/>
                <a:gd name="T32" fmla="*/ 2147483647 w 534"/>
                <a:gd name="T33" fmla="*/ 2147483647 h 553"/>
                <a:gd name="T34" fmla="*/ 2147483647 w 534"/>
                <a:gd name="T35" fmla="*/ 2147483647 h 553"/>
                <a:gd name="T36" fmla="*/ 2147483647 w 534"/>
                <a:gd name="T37" fmla="*/ 2147483647 h 553"/>
                <a:gd name="T38" fmla="*/ 2147483647 w 534"/>
                <a:gd name="T39" fmla="*/ 2147483647 h 553"/>
                <a:gd name="T40" fmla="*/ 2147483647 w 534"/>
                <a:gd name="T41" fmla="*/ 2147483647 h 553"/>
                <a:gd name="T42" fmla="*/ 2147483647 w 534"/>
                <a:gd name="T43" fmla="*/ 2147483647 h 553"/>
                <a:gd name="T44" fmla="*/ 2147483647 w 534"/>
                <a:gd name="T45" fmla="*/ 2147483647 h 553"/>
                <a:gd name="T46" fmla="*/ 2147483647 w 534"/>
                <a:gd name="T47" fmla="*/ 2147483647 h 553"/>
                <a:gd name="T48" fmla="*/ 2147483647 w 534"/>
                <a:gd name="T49" fmla="*/ 2147483647 h 553"/>
                <a:gd name="T50" fmla="*/ 2147483647 w 534"/>
                <a:gd name="T51" fmla="*/ 2147483647 h 553"/>
                <a:gd name="T52" fmla="*/ 2147483647 w 534"/>
                <a:gd name="T53" fmla="*/ 2147483647 h 553"/>
                <a:gd name="T54" fmla="*/ 2147483647 w 534"/>
                <a:gd name="T55" fmla="*/ 2147483647 h 553"/>
                <a:gd name="T56" fmla="*/ 2147483647 w 534"/>
                <a:gd name="T57" fmla="*/ 2147483647 h 553"/>
                <a:gd name="T58" fmla="*/ 2147483647 w 534"/>
                <a:gd name="T59" fmla="*/ 2147483647 h 553"/>
                <a:gd name="T60" fmla="*/ 2147483647 w 534"/>
                <a:gd name="T61" fmla="*/ 2147483647 h 553"/>
                <a:gd name="T62" fmla="*/ 2147483647 w 534"/>
                <a:gd name="T63" fmla="*/ 2147483647 h 553"/>
                <a:gd name="T64" fmla="*/ 2147483647 w 534"/>
                <a:gd name="T65" fmla="*/ 2147483647 h 553"/>
                <a:gd name="T66" fmla="*/ 2147483647 w 534"/>
                <a:gd name="T67" fmla="*/ 2147483647 h 553"/>
                <a:gd name="T68" fmla="*/ 2147483647 w 534"/>
                <a:gd name="T69" fmla="*/ 2147483647 h 553"/>
                <a:gd name="T70" fmla="*/ 2147483647 w 534"/>
                <a:gd name="T71" fmla="*/ 2147483647 h 553"/>
                <a:gd name="T72" fmla="*/ 1199484320 w 534"/>
                <a:gd name="T73" fmla="*/ 2147483647 h 553"/>
                <a:gd name="T74" fmla="*/ 1199484320 w 534"/>
                <a:gd name="T75" fmla="*/ 2147483647 h 553"/>
                <a:gd name="T76" fmla="*/ 1199484320 w 534"/>
                <a:gd name="T77" fmla="*/ 2147483647 h 553"/>
                <a:gd name="T78" fmla="*/ 1199484320 w 534"/>
                <a:gd name="T79" fmla="*/ 2147483647 h 553"/>
                <a:gd name="T80" fmla="*/ 1163485932 w 534"/>
                <a:gd name="T81" fmla="*/ 2147483647 h 553"/>
                <a:gd name="T82" fmla="*/ 1139486091 w 534"/>
                <a:gd name="T83" fmla="*/ 2147483647 h 553"/>
                <a:gd name="T84" fmla="*/ 1103539895 w 534"/>
                <a:gd name="T85" fmla="*/ 2147483647 h 553"/>
                <a:gd name="T86" fmla="*/ 1055542045 w 534"/>
                <a:gd name="T87" fmla="*/ 2147483647 h 553"/>
                <a:gd name="T88" fmla="*/ 1007543279 w 534"/>
                <a:gd name="T89" fmla="*/ 2147483647 h 553"/>
                <a:gd name="T90" fmla="*/ 935598923 w 534"/>
                <a:gd name="T91" fmla="*/ 2147483647 h 553"/>
                <a:gd name="T92" fmla="*/ 863653881 w 534"/>
                <a:gd name="T93" fmla="*/ 2147483647 h 553"/>
                <a:gd name="T94" fmla="*/ 779656727 w 534"/>
                <a:gd name="T95" fmla="*/ 2147483647 h 553"/>
                <a:gd name="T96" fmla="*/ 683712760 w 534"/>
                <a:gd name="T97" fmla="*/ 2147483647 h 553"/>
                <a:gd name="T98" fmla="*/ 599768256 w 534"/>
                <a:gd name="T99" fmla="*/ 2147483647 h 553"/>
                <a:gd name="T100" fmla="*/ 479772829 w 534"/>
                <a:gd name="T101" fmla="*/ 2147483647 h 553"/>
                <a:gd name="T102" fmla="*/ 371829170 w 534"/>
                <a:gd name="T103" fmla="*/ 2147483647 h 553"/>
                <a:gd name="T104" fmla="*/ 251886049 w 534"/>
                <a:gd name="T105" fmla="*/ 2147483647 h 553"/>
                <a:gd name="T106" fmla="*/ 131942870 w 534"/>
                <a:gd name="T107" fmla="*/ 2147483647 h 553"/>
                <a:gd name="T108" fmla="*/ 0 w 534"/>
                <a:gd name="T109" fmla="*/ 2147483647 h 553"/>
                <a:gd name="T110" fmla="*/ 0 w 534"/>
                <a:gd name="T111" fmla="*/ 2147483647 h 5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4"/>
                <a:gd name="T169" fmla="*/ 0 h 553"/>
                <a:gd name="T170" fmla="*/ 534 w 534"/>
                <a:gd name="T171" fmla="*/ 553 h 5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4" h="553">
                  <a:moveTo>
                    <a:pt x="0" y="376"/>
                  </a:moveTo>
                  <a:lnTo>
                    <a:pt x="217" y="0"/>
                  </a:lnTo>
                  <a:lnTo>
                    <a:pt x="234" y="11"/>
                  </a:lnTo>
                  <a:lnTo>
                    <a:pt x="251" y="21"/>
                  </a:lnTo>
                  <a:lnTo>
                    <a:pt x="268" y="33"/>
                  </a:lnTo>
                  <a:lnTo>
                    <a:pt x="285" y="46"/>
                  </a:lnTo>
                  <a:lnTo>
                    <a:pt x="301" y="58"/>
                  </a:lnTo>
                  <a:lnTo>
                    <a:pt x="317" y="71"/>
                  </a:lnTo>
                  <a:lnTo>
                    <a:pt x="332" y="85"/>
                  </a:lnTo>
                  <a:lnTo>
                    <a:pt x="346" y="100"/>
                  </a:lnTo>
                  <a:lnTo>
                    <a:pt x="360" y="114"/>
                  </a:lnTo>
                  <a:lnTo>
                    <a:pt x="374" y="129"/>
                  </a:lnTo>
                  <a:lnTo>
                    <a:pt x="388" y="144"/>
                  </a:lnTo>
                  <a:lnTo>
                    <a:pt x="400" y="160"/>
                  </a:lnTo>
                  <a:lnTo>
                    <a:pt x="413" y="177"/>
                  </a:lnTo>
                  <a:lnTo>
                    <a:pt x="425" y="194"/>
                  </a:lnTo>
                  <a:lnTo>
                    <a:pt x="435" y="211"/>
                  </a:lnTo>
                  <a:lnTo>
                    <a:pt x="446" y="228"/>
                  </a:lnTo>
                  <a:lnTo>
                    <a:pt x="457" y="246"/>
                  </a:lnTo>
                  <a:lnTo>
                    <a:pt x="466" y="265"/>
                  </a:lnTo>
                  <a:lnTo>
                    <a:pt x="475" y="283"/>
                  </a:lnTo>
                  <a:lnTo>
                    <a:pt x="483" y="302"/>
                  </a:lnTo>
                  <a:lnTo>
                    <a:pt x="491" y="321"/>
                  </a:lnTo>
                  <a:lnTo>
                    <a:pt x="499" y="341"/>
                  </a:lnTo>
                  <a:lnTo>
                    <a:pt x="505" y="360"/>
                  </a:lnTo>
                  <a:lnTo>
                    <a:pt x="511" y="380"/>
                  </a:lnTo>
                  <a:lnTo>
                    <a:pt x="516" y="400"/>
                  </a:lnTo>
                  <a:lnTo>
                    <a:pt x="521" y="422"/>
                  </a:lnTo>
                  <a:lnTo>
                    <a:pt x="524" y="443"/>
                  </a:lnTo>
                  <a:lnTo>
                    <a:pt x="528" y="464"/>
                  </a:lnTo>
                  <a:lnTo>
                    <a:pt x="531" y="485"/>
                  </a:lnTo>
                  <a:lnTo>
                    <a:pt x="533" y="506"/>
                  </a:lnTo>
                  <a:lnTo>
                    <a:pt x="534" y="529"/>
                  </a:lnTo>
                  <a:lnTo>
                    <a:pt x="534" y="550"/>
                  </a:lnTo>
                  <a:lnTo>
                    <a:pt x="534" y="553"/>
                  </a:lnTo>
                  <a:lnTo>
                    <a:pt x="100" y="553"/>
                  </a:lnTo>
                  <a:lnTo>
                    <a:pt x="100" y="550"/>
                  </a:lnTo>
                  <a:lnTo>
                    <a:pt x="100" y="536"/>
                  </a:lnTo>
                  <a:lnTo>
                    <a:pt x="97" y="522"/>
                  </a:lnTo>
                  <a:lnTo>
                    <a:pt x="95" y="509"/>
                  </a:lnTo>
                  <a:lnTo>
                    <a:pt x="92" y="497"/>
                  </a:lnTo>
                  <a:lnTo>
                    <a:pt x="88" y="484"/>
                  </a:lnTo>
                  <a:lnTo>
                    <a:pt x="84" y="471"/>
                  </a:lnTo>
                  <a:lnTo>
                    <a:pt x="78" y="460"/>
                  </a:lnTo>
                  <a:lnTo>
                    <a:pt x="72" y="448"/>
                  </a:lnTo>
                  <a:lnTo>
                    <a:pt x="65" y="437"/>
                  </a:lnTo>
                  <a:lnTo>
                    <a:pt x="57" y="427"/>
                  </a:lnTo>
                  <a:lnTo>
                    <a:pt x="50" y="417"/>
                  </a:lnTo>
                  <a:lnTo>
                    <a:pt x="40" y="408"/>
                  </a:lnTo>
                  <a:lnTo>
                    <a:pt x="31" y="398"/>
                  </a:lnTo>
                  <a:lnTo>
                    <a:pt x="21" y="391"/>
                  </a:lnTo>
                  <a:lnTo>
                    <a:pt x="11" y="383"/>
                  </a:lnTo>
                  <a:lnTo>
                    <a:pt x="0" y="376"/>
                  </a:lnTo>
                  <a:close/>
                </a:path>
              </a:pathLst>
            </a:custGeom>
            <a:grpFill/>
            <a:ln w="6350">
              <a:solidFill>
                <a:schemeClr val="bg1"/>
              </a:solidFill>
              <a:round/>
              <a:headEnd/>
              <a:tailEnd/>
            </a:ln>
          </p:spPr>
          <p:txBody>
            <a:bodyPr/>
            <a:lstStyle/>
            <a:p>
              <a:pPr marL="0" marR="0" lvl="0" indent="0" algn="l" defTabSz="685541"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a:ea typeface="+mn-ea"/>
                <a:cs typeface="+mn-cs"/>
              </a:endParaRPr>
            </a:p>
          </p:txBody>
        </p:sp>
        <p:sp>
          <p:nvSpPr>
            <p:cNvPr id="27" name="Freeform 102">
              <a:extLst>
                <a:ext uri="{FF2B5EF4-FFF2-40B4-BE49-F238E27FC236}">
                  <a16:creationId xmlns:a16="http://schemas.microsoft.com/office/drawing/2014/main" id="{A85B6FB2-EA30-E944-03E0-BBB5C55DE013}"/>
                </a:ext>
              </a:extLst>
            </p:cNvPr>
            <p:cNvSpPr>
              <a:spLocks/>
            </p:cNvSpPr>
            <p:nvPr/>
          </p:nvSpPr>
          <p:spPr bwMode="auto">
            <a:xfrm>
              <a:off x="798513" y="4008438"/>
              <a:ext cx="120650" cy="125413"/>
            </a:xfrm>
            <a:custGeom>
              <a:avLst/>
              <a:gdLst>
                <a:gd name="T0" fmla="*/ 2147483647 w 532"/>
                <a:gd name="T1" fmla="*/ 2147483647 h 553"/>
                <a:gd name="T2" fmla="*/ 0 w 532"/>
                <a:gd name="T3" fmla="*/ 2147483647 h 553"/>
                <a:gd name="T4" fmla="*/ 0 w 532"/>
                <a:gd name="T5" fmla="*/ 2147483647 h 553"/>
                <a:gd name="T6" fmla="*/ 0 w 532"/>
                <a:gd name="T7" fmla="*/ 2147483647 h 553"/>
                <a:gd name="T8" fmla="*/ 0 w 532"/>
                <a:gd name="T9" fmla="*/ 2147483647 h 553"/>
                <a:gd name="T10" fmla="*/ 11674927 w 532"/>
                <a:gd name="T11" fmla="*/ 2147483647 h 553"/>
                <a:gd name="T12" fmla="*/ 34973530 w 532"/>
                <a:gd name="T13" fmla="*/ 2147483647 h 553"/>
                <a:gd name="T14" fmla="*/ 58323603 w 532"/>
                <a:gd name="T15" fmla="*/ 2147483647 h 553"/>
                <a:gd name="T16" fmla="*/ 93297134 w 532"/>
                <a:gd name="T17" fmla="*/ 2147483647 h 553"/>
                <a:gd name="T18" fmla="*/ 139945828 w 532"/>
                <a:gd name="T19" fmla="*/ 2147483647 h 553"/>
                <a:gd name="T20" fmla="*/ 198269417 w 532"/>
                <a:gd name="T21" fmla="*/ 2147483647 h 553"/>
                <a:gd name="T22" fmla="*/ 256593063 w 532"/>
                <a:gd name="T23" fmla="*/ 2147483647 h 553"/>
                <a:gd name="T24" fmla="*/ 326591576 w 532"/>
                <a:gd name="T25" fmla="*/ 2147483647 h 553"/>
                <a:gd name="T26" fmla="*/ 408213758 w 532"/>
                <a:gd name="T27" fmla="*/ 2147483647 h 553"/>
                <a:gd name="T28" fmla="*/ 489887534 w 532"/>
                <a:gd name="T29" fmla="*/ 2147483647 h 553"/>
                <a:gd name="T30" fmla="*/ 571509490 w 532"/>
                <a:gd name="T31" fmla="*/ 2147483647 h 553"/>
                <a:gd name="T32" fmla="*/ 676532998 w 532"/>
                <a:gd name="T33" fmla="*/ 2147483647 h 553"/>
                <a:gd name="T34" fmla="*/ 769830331 w 532"/>
                <a:gd name="T35" fmla="*/ 2147483647 h 553"/>
                <a:gd name="T36" fmla="*/ 898101179 w 532"/>
                <a:gd name="T37" fmla="*/ 2147483647 h 553"/>
                <a:gd name="T38" fmla="*/ 1003124915 w 532"/>
                <a:gd name="T39" fmla="*/ 2147483647 h 553"/>
                <a:gd name="T40" fmla="*/ 1131395763 w 532"/>
                <a:gd name="T41" fmla="*/ 2147483647 h 553"/>
                <a:gd name="T42" fmla="*/ 1271392334 w 532"/>
                <a:gd name="T43" fmla="*/ 2147483647 h 553"/>
                <a:gd name="T44" fmla="*/ 1399663183 w 532"/>
                <a:gd name="T45" fmla="*/ 2064538370 h 553"/>
                <a:gd name="T46" fmla="*/ 1539660661 w 532"/>
                <a:gd name="T47" fmla="*/ 1877942504 h 553"/>
                <a:gd name="T48" fmla="*/ 1691281356 w 532"/>
                <a:gd name="T49" fmla="*/ 1691294478 h 553"/>
                <a:gd name="T50" fmla="*/ 1854576974 w 532"/>
                <a:gd name="T51" fmla="*/ 1504647359 h 553"/>
                <a:gd name="T52" fmla="*/ 2006197215 w 532"/>
                <a:gd name="T53" fmla="*/ 1329726918 h 553"/>
                <a:gd name="T54" fmla="*/ 2147483647 w 532"/>
                <a:gd name="T55" fmla="*/ 1166429739 h 553"/>
                <a:gd name="T56" fmla="*/ 2147483647 w 532"/>
                <a:gd name="T57" fmla="*/ 1003132560 h 553"/>
                <a:gd name="T58" fmla="*/ 2147483647 w 532"/>
                <a:gd name="T59" fmla="*/ 839835608 h 553"/>
                <a:gd name="T60" fmla="*/ 2147483647 w 532"/>
                <a:gd name="T61" fmla="*/ 676538429 h 553"/>
                <a:gd name="T62" fmla="*/ 2147483647 w 532"/>
                <a:gd name="T63" fmla="*/ 536540390 h 553"/>
                <a:gd name="T64" fmla="*/ 2147483647 w 532"/>
                <a:gd name="T65" fmla="*/ 396593264 h 553"/>
                <a:gd name="T66" fmla="*/ 2147483647 w 532"/>
                <a:gd name="T67" fmla="*/ 256594998 h 553"/>
                <a:gd name="T68" fmla="*/ 2147483647 w 532"/>
                <a:gd name="T69" fmla="*/ 128323353 h 553"/>
                <a:gd name="T70" fmla="*/ 2147483647 w 532"/>
                <a:gd name="T71" fmla="*/ 0 h 553"/>
                <a:gd name="T72" fmla="*/ 2147483647 w 532"/>
                <a:gd name="T73" fmla="*/ 2147483647 h 553"/>
                <a:gd name="T74" fmla="*/ 2147483647 w 532"/>
                <a:gd name="T75" fmla="*/ 2147483647 h 553"/>
                <a:gd name="T76" fmla="*/ 2147483647 w 532"/>
                <a:gd name="T77" fmla="*/ 2147483647 h 553"/>
                <a:gd name="T78" fmla="*/ 2147483647 w 532"/>
                <a:gd name="T79" fmla="*/ 2147483647 h 553"/>
                <a:gd name="T80" fmla="*/ 2147483647 w 532"/>
                <a:gd name="T81" fmla="*/ 2147483647 h 553"/>
                <a:gd name="T82" fmla="*/ 2147483647 w 532"/>
                <a:gd name="T83" fmla="*/ 2147483647 h 553"/>
                <a:gd name="T84" fmla="*/ 2147483647 w 532"/>
                <a:gd name="T85" fmla="*/ 2147483647 h 553"/>
                <a:gd name="T86" fmla="*/ 2147483647 w 532"/>
                <a:gd name="T87" fmla="*/ 2147483647 h 553"/>
                <a:gd name="T88" fmla="*/ 2147483647 w 532"/>
                <a:gd name="T89" fmla="*/ 2147483647 h 553"/>
                <a:gd name="T90" fmla="*/ 2147483647 w 532"/>
                <a:gd name="T91" fmla="*/ 2147483647 h 553"/>
                <a:gd name="T92" fmla="*/ 2147483647 w 532"/>
                <a:gd name="T93" fmla="*/ 2147483647 h 553"/>
                <a:gd name="T94" fmla="*/ 2147483647 w 532"/>
                <a:gd name="T95" fmla="*/ 2147483647 h 553"/>
                <a:gd name="T96" fmla="*/ 2147483647 w 532"/>
                <a:gd name="T97" fmla="*/ 2147483647 h 553"/>
                <a:gd name="T98" fmla="*/ 2147483647 w 532"/>
                <a:gd name="T99" fmla="*/ 2147483647 h 553"/>
                <a:gd name="T100" fmla="*/ 2147483647 w 532"/>
                <a:gd name="T101" fmla="*/ 2147483647 h 553"/>
                <a:gd name="T102" fmla="*/ 2147483647 w 532"/>
                <a:gd name="T103" fmla="*/ 2147483647 h 553"/>
                <a:gd name="T104" fmla="*/ 2147483647 w 532"/>
                <a:gd name="T105" fmla="*/ 2147483647 h 553"/>
                <a:gd name="T106" fmla="*/ 2147483647 w 532"/>
                <a:gd name="T107" fmla="*/ 2147483647 h 553"/>
                <a:gd name="T108" fmla="*/ 2147483647 w 532"/>
                <a:gd name="T109" fmla="*/ 2147483647 h 5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2"/>
                <a:gd name="T166" fmla="*/ 0 h 553"/>
                <a:gd name="T167" fmla="*/ 532 w 532"/>
                <a:gd name="T168" fmla="*/ 553 h 5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2" h="553">
                  <a:moveTo>
                    <a:pt x="434" y="553"/>
                  </a:moveTo>
                  <a:lnTo>
                    <a:pt x="0" y="553"/>
                  </a:lnTo>
                  <a:lnTo>
                    <a:pt x="0" y="550"/>
                  </a:lnTo>
                  <a:lnTo>
                    <a:pt x="0" y="529"/>
                  </a:lnTo>
                  <a:lnTo>
                    <a:pt x="1" y="506"/>
                  </a:lnTo>
                  <a:lnTo>
                    <a:pt x="3" y="485"/>
                  </a:lnTo>
                  <a:lnTo>
                    <a:pt x="5" y="464"/>
                  </a:lnTo>
                  <a:lnTo>
                    <a:pt x="8" y="443"/>
                  </a:lnTo>
                  <a:lnTo>
                    <a:pt x="12" y="422"/>
                  </a:lnTo>
                  <a:lnTo>
                    <a:pt x="17" y="401"/>
                  </a:lnTo>
                  <a:lnTo>
                    <a:pt x="22" y="380"/>
                  </a:lnTo>
                  <a:lnTo>
                    <a:pt x="28" y="360"/>
                  </a:lnTo>
                  <a:lnTo>
                    <a:pt x="35" y="341"/>
                  </a:lnTo>
                  <a:lnTo>
                    <a:pt x="42" y="321"/>
                  </a:lnTo>
                  <a:lnTo>
                    <a:pt x="49" y="302"/>
                  </a:lnTo>
                  <a:lnTo>
                    <a:pt x="58" y="283"/>
                  </a:lnTo>
                  <a:lnTo>
                    <a:pt x="66" y="265"/>
                  </a:lnTo>
                  <a:lnTo>
                    <a:pt x="77" y="247"/>
                  </a:lnTo>
                  <a:lnTo>
                    <a:pt x="86" y="229"/>
                  </a:lnTo>
                  <a:lnTo>
                    <a:pt x="97" y="211"/>
                  </a:lnTo>
                  <a:lnTo>
                    <a:pt x="109" y="194"/>
                  </a:lnTo>
                  <a:lnTo>
                    <a:pt x="120" y="177"/>
                  </a:lnTo>
                  <a:lnTo>
                    <a:pt x="132" y="161"/>
                  </a:lnTo>
                  <a:lnTo>
                    <a:pt x="145" y="145"/>
                  </a:lnTo>
                  <a:lnTo>
                    <a:pt x="159" y="129"/>
                  </a:lnTo>
                  <a:lnTo>
                    <a:pt x="172" y="114"/>
                  </a:lnTo>
                  <a:lnTo>
                    <a:pt x="186" y="100"/>
                  </a:lnTo>
                  <a:lnTo>
                    <a:pt x="201" y="86"/>
                  </a:lnTo>
                  <a:lnTo>
                    <a:pt x="216" y="72"/>
                  </a:lnTo>
                  <a:lnTo>
                    <a:pt x="232" y="58"/>
                  </a:lnTo>
                  <a:lnTo>
                    <a:pt x="247" y="46"/>
                  </a:lnTo>
                  <a:lnTo>
                    <a:pt x="264" y="34"/>
                  </a:lnTo>
                  <a:lnTo>
                    <a:pt x="281" y="22"/>
                  </a:lnTo>
                  <a:lnTo>
                    <a:pt x="298" y="11"/>
                  </a:lnTo>
                  <a:lnTo>
                    <a:pt x="315" y="0"/>
                  </a:lnTo>
                  <a:lnTo>
                    <a:pt x="532" y="376"/>
                  </a:lnTo>
                  <a:lnTo>
                    <a:pt x="522" y="383"/>
                  </a:lnTo>
                  <a:lnTo>
                    <a:pt x="511" y="391"/>
                  </a:lnTo>
                  <a:lnTo>
                    <a:pt x="502" y="399"/>
                  </a:lnTo>
                  <a:lnTo>
                    <a:pt x="492" y="408"/>
                  </a:lnTo>
                  <a:lnTo>
                    <a:pt x="484" y="417"/>
                  </a:lnTo>
                  <a:lnTo>
                    <a:pt x="475" y="427"/>
                  </a:lnTo>
                  <a:lnTo>
                    <a:pt x="468" y="437"/>
                  </a:lnTo>
                  <a:lnTo>
                    <a:pt x="460" y="449"/>
                  </a:lnTo>
                  <a:lnTo>
                    <a:pt x="455" y="460"/>
                  </a:lnTo>
                  <a:lnTo>
                    <a:pt x="450" y="472"/>
                  </a:lnTo>
                  <a:lnTo>
                    <a:pt x="445" y="484"/>
                  </a:lnTo>
                  <a:lnTo>
                    <a:pt x="440" y="497"/>
                  </a:lnTo>
                  <a:lnTo>
                    <a:pt x="438" y="509"/>
                  </a:lnTo>
                  <a:lnTo>
                    <a:pt x="435" y="523"/>
                  </a:lnTo>
                  <a:lnTo>
                    <a:pt x="434" y="536"/>
                  </a:lnTo>
                  <a:lnTo>
                    <a:pt x="434" y="550"/>
                  </a:lnTo>
                  <a:lnTo>
                    <a:pt x="434" y="553"/>
                  </a:lnTo>
                  <a:close/>
                </a:path>
              </a:pathLst>
            </a:custGeom>
            <a:grpFill/>
            <a:ln w="6350">
              <a:solidFill>
                <a:schemeClr val="bg1"/>
              </a:solidFill>
              <a:round/>
              <a:headEnd/>
              <a:tailEnd/>
            </a:ln>
          </p:spPr>
          <p:txBody>
            <a:bodyPr/>
            <a:lstStyle/>
            <a:p>
              <a:pPr marL="0" marR="0" lvl="0" indent="0" algn="l" defTabSz="685541"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103">
              <a:extLst>
                <a:ext uri="{FF2B5EF4-FFF2-40B4-BE49-F238E27FC236}">
                  <a16:creationId xmlns:a16="http://schemas.microsoft.com/office/drawing/2014/main" id="{AAD9CF27-8339-A9FF-0CA1-B493A2F01351}"/>
                </a:ext>
              </a:extLst>
            </p:cNvPr>
            <p:cNvSpPr>
              <a:spLocks/>
            </p:cNvSpPr>
            <p:nvPr/>
          </p:nvSpPr>
          <p:spPr bwMode="auto">
            <a:xfrm>
              <a:off x="869950" y="4171950"/>
              <a:ext cx="144463" cy="104775"/>
            </a:xfrm>
            <a:custGeom>
              <a:avLst/>
              <a:gdLst>
                <a:gd name="T0" fmla="*/ 0 w 634"/>
                <a:gd name="T1" fmla="*/ 2147483647 h 460"/>
                <a:gd name="T2" fmla="*/ 2147483647 w 634"/>
                <a:gd name="T3" fmla="*/ 0 h 460"/>
                <a:gd name="T4" fmla="*/ 2147483647 w 634"/>
                <a:gd name="T5" fmla="*/ 0 h 460"/>
                <a:gd name="T6" fmla="*/ 2147483647 w 634"/>
                <a:gd name="T7" fmla="*/ 70919929 h 460"/>
                <a:gd name="T8" fmla="*/ 2147483647 w 634"/>
                <a:gd name="T9" fmla="*/ 129959288 h 460"/>
                <a:gd name="T10" fmla="*/ 2147483647 w 634"/>
                <a:gd name="T11" fmla="*/ 177273843 h 460"/>
                <a:gd name="T12" fmla="*/ 2147483647 w 634"/>
                <a:gd name="T13" fmla="*/ 236313174 h 460"/>
                <a:gd name="T14" fmla="*/ 2147483647 w 634"/>
                <a:gd name="T15" fmla="*/ 271799147 h 460"/>
                <a:gd name="T16" fmla="*/ 2147483647 w 634"/>
                <a:gd name="T17" fmla="*/ 295404493 h 460"/>
                <a:gd name="T18" fmla="*/ 2147483647 w 634"/>
                <a:gd name="T19" fmla="*/ 307233131 h 460"/>
                <a:gd name="T20" fmla="*/ 2147483647 w 634"/>
                <a:gd name="T21" fmla="*/ 307233131 h 460"/>
                <a:gd name="T22" fmla="*/ 2147483647 w 634"/>
                <a:gd name="T23" fmla="*/ 307233131 h 460"/>
                <a:gd name="T24" fmla="*/ 2147483647 w 634"/>
                <a:gd name="T25" fmla="*/ 307233131 h 460"/>
                <a:gd name="T26" fmla="*/ 2147483647 w 634"/>
                <a:gd name="T27" fmla="*/ 295404493 h 460"/>
                <a:gd name="T28" fmla="*/ 2147483647 w 634"/>
                <a:gd name="T29" fmla="*/ 271799147 h 460"/>
                <a:gd name="T30" fmla="*/ 2147483647 w 634"/>
                <a:gd name="T31" fmla="*/ 236313174 h 460"/>
                <a:gd name="T32" fmla="*/ 2147483647 w 634"/>
                <a:gd name="T33" fmla="*/ 189050550 h 460"/>
                <a:gd name="T34" fmla="*/ 2147483647 w 634"/>
                <a:gd name="T35" fmla="*/ 129959288 h 460"/>
                <a:gd name="T36" fmla="*/ 2147483647 w 634"/>
                <a:gd name="T37" fmla="*/ 70919929 h 460"/>
                <a:gd name="T38" fmla="*/ 2147483647 w 634"/>
                <a:gd name="T39" fmla="*/ 11828642 h 460"/>
                <a:gd name="T40" fmla="*/ 2147483647 w 634"/>
                <a:gd name="T41" fmla="*/ 2147483647 h 460"/>
                <a:gd name="T42" fmla="*/ 2147483647 w 634"/>
                <a:gd name="T43" fmla="*/ 2147483647 h 460"/>
                <a:gd name="T44" fmla="*/ 2147483647 w 634"/>
                <a:gd name="T45" fmla="*/ 2147483647 h 460"/>
                <a:gd name="T46" fmla="*/ 2147483647 w 634"/>
                <a:gd name="T47" fmla="*/ 2147483647 h 460"/>
                <a:gd name="T48" fmla="*/ 2147483647 w 634"/>
                <a:gd name="T49" fmla="*/ 2147483647 h 460"/>
                <a:gd name="T50" fmla="*/ 2147483647 w 634"/>
                <a:gd name="T51" fmla="*/ 2147483647 h 460"/>
                <a:gd name="T52" fmla="*/ 2147483647 w 634"/>
                <a:gd name="T53" fmla="*/ 2147483647 h 460"/>
                <a:gd name="T54" fmla="*/ 2147483647 w 634"/>
                <a:gd name="T55" fmla="*/ 2147483647 h 460"/>
                <a:gd name="T56" fmla="*/ 2147483647 w 634"/>
                <a:gd name="T57" fmla="*/ 2147483647 h 460"/>
                <a:gd name="T58" fmla="*/ 2147483647 w 634"/>
                <a:gd name="T59" fmla="*/ 2147483647 h 460"/>
                <a:gd name="T60" fmla="*/ 2147483647 w 634"/>
                <a:gd name="T61" fmla="*/ 2147483647 h 460"/>
                <a:gd name="T62" fmla="*/ 2147483647 w 634"/>
                <a:gd name="T63" fmla="*/ 2147483647 h 460"/>
                <a:gd name="T64" fmla="*/ 2147483647 w 634"/>
                <a:gd name="T65" fmla="*/ 2147483647 h 460"/>
                <a:gd name="T66" fmla="*/ 2147483647 w 634"/>
                <a:gd name="T67" fmla="*/ 2147483647 h 460"/>
                <a:gd name="T68" fmla="*/ 2147483647 w 634"/>
                <a:gd name="T69" fmla="*/ 2147483647 h 460"/>
                <a:gd name="T70" fmla="*/ 2147483647 w 634"/>
                <a:gd name="T71" fmla="*/ 2147483647 h 460"/>
                <a:gd name="T72" fmla="*/ 2147483647 w 634"/>
                <a:gd name="T73" fmla="*/ 2147483647 h 460"/>
                <a:gd name="T74" fmla="*/ 2147483647 w 634"/>
                <a:gd name="T75" fmla="*/ 2147483647 h 460"/>
                <a:gd name="T76" fmla="*/ 2147483647 w 634"/>
                <a:gd name="T77" fmla="*/ 2147483647 h 460"/>
                <a:gd name="T78" fmla="*/ 2147483647 w 634"/>
                <a:gd name="T79" fmla="*/ 2147483647 h 460"/>
                <a:gd name="T80" fmla="*/ 2147483647 w 634"/>
                <a:gd name="T81" fmla="*/ 2147483647 h 460"/>
                <a:gd name="T82" fmla="*/ 2147483647 w 634"/>
                <a:gd name="T83" fmla="*/ 2147483647 h 460"/>
                <a:gd name="T84" fmla="*/ 2147483647 w 634"/>
                <a:gd name="T85" fmla="*/ 2147483647 h 460"/>
                <a:gd name="T86" fmla="*/ 2147483647 w 634"/>
                <a:gd name="T87" fmla="*/ 2147483647 h 460"/>
                <a:gd name="T88" fmla="*/ 2147483647 w 634"/>
                <a:gd name="T89" fmla="*/ 2147483647 h 460"/>
                <a:gd name="T90" fmla="*/ 2023010767 w 634"/>
                <a:gd name="T91" fmla="*/ 2147483647 h 460"/>
                <a:gd name="T92" fmla="*/ 1786410997 w 634"/>
                <a:gd name="T93" fmla="*/ 2147483647 h 460"/>
                <a:gd name="T94" fmla="*/ 1561597490 w 634"/>
                <a:gd name="T95" fmla="*/ 2147483647 h 460"/>
                <a:gd name="T96" fmla="*/ 1324998176 w 634"/>
                <a:gd name="T97" fmla="*/ 2147483647 h 460"/>
                <a:gd name="T98" fmla="*/ 1100236620 w 634"/>
                <a:gd name="T99" fmla="*/ 2147483647 h 460"/>
                <a:gd name="T100" fmla="*/ 875474837 w 634"/>
                <a:gd name="T101" fmla="*/ 2147483647 h 460"/>
                <a:gd name="T102" fmla="*/ 638823571 w 634"/>
                <a:gd name="T103" fmla="*/ 2147483647 h 460"/>
                <a:gd name="T104" fmla="*/ 425899888 w 634"/>
                <a:gd name="T105" fmla="*/ 2147483647 h 460"/>
                <a:gd name="T106" fmla="*/ 212923854 w 634"/>
                <a:gd name="T107" fmla="*/ 2147483647 h 460"/>
                <a:gd name="T108" fmla="*/ 0 w 634"/>
                <a:gd name="T109" fmla="*/ 2147483647 h 460"/>
                <a:gd name="T110" fmla="*/ 0 w 634"/>
                <a:gd name="T111" fmla="*/ 2147483647 h 4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4"/>
                <a:gd name="T169" fmla="*/ 0 h 460"/>
                <a:gd name="T170" fmla="*/ 634 w 634"/>
                <a:gd name="T171" fmla="*/ 460 h 4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4" h="460">
                  <a:moveTo>
                    <a:pt x="0" y="377"/>
                  </a:moveTo>
                  <a:lnTo>
                    <a:pt x="218" y="0"/>
                  </a:lnTo>
                  <a:lnTo>
                    <a:pt x="229" y="6"/>
                  </a:lnTo>
                  <a:lnTo>
                    <a:pt x="241" y="11"/>
                  </a:lnTo>
                  <a:lnTo>
                    <a:pt x="253" y="15"/>
                  </a:lnTo>
                  <a:lnTo>
                    <a:pt x="265" y="20"/>
                  </a:lnTo>
                  <a:lnTo>
                    <a:pt x="278" y="23"/>
                  </a:lnTo>
                  <a:lnTo>
                    <a:pt x="291" y="25"/>
                  </a:lnTo>
                  <a:lnTo>
                    <a:pt x="304" y="26"/>
                  </a:lnTo>
                  <a:lnTo>
                    <a:pt x="318" y="26"/>
                  </a:lnTo>
                  <a:lnTo>
                    <a:pt x="331" y="26"/>
                  </a:lnTo>
                  <a:lnTo>
                    <a:pt x="345" y="25"/>
                  </a:lnTo>
                  <a:lnTo>
                    <a:pt x="357" y="23"/>
                  </a:lnTo>
                  <a:lnTo>
                    <a:pt x="370" y="20"/>
                  </a:lnTo>
                  <a:lnTo>
                    <a:pt x="383" y="16"/>
                  </a:lnTo>
                  <a:lnTo>
                    <a:pt x="395" y="11"/>
                  </a:lnTo>
                  <a:lnTo>
                    <a:pt x="406" y="6"/>
                  </a:lnTo>
                  <a:lnTo>
                    <a:pt x="417" y="1"/>
                  </a:lnTo>
                  <a:lnTo>
                    <a:pt x="634" y="377"/>
                  </a:lnTo>
                  <a:lnTo>
                    <a:pt x="617" y="386"/>
                  </a:lnTo>
                  <a:lnTo>
                    <a:pt x="599" y="396"/>
                  </a:lnTo>
                  <a:lnTo>
                    <a:pt x="581" y="404"/>
                  </a:lnTo>
                  <a:lnTo>
                    <a:pt x="562" y="413"/>
                  </a:lnTo>
                  <a:lnTo>
                    <a:pt x="543" y="420"/>
                  </a:lnTo>
                  <a:lnTo>
                    <a:pt x="524" y="426"/>
                  </a:lnTo>
                  <a:lnTo>
                    <a:pt x="505" y="433"/>
                  </a:lnTo>
                  <a:lnTo>
                    <a:pt x="485" y="439"/>
                  </a:lnTo>
                  <a:lnTo>
                    <a:pt x="464" y="443"/>
                  </a:lnTo>
                  <a:lnTo>
                    <a:pt x="444" y="449"/>
                  </a:lnTo>
                  <a:lnTo>
                    <a:pt x="424" y="452"/>
                  </a:lnTo>
                  <a:lnTo>
                    <a:pt x="403" y="455"/>
                  </a:lnTo>
                  <a:lnTo>
                    <a:pt x="382" y="457"/>
                  </a:lnTo>
                  <a:lnTo>
                    <a:pt x="361" y="459"/>
                  </a:lnTo>
                  <a:lnTo>
                    <a:pt x="339" y="460"/>
                  </a:lnTo>
                  <a:lnTo>
                    <a:pt x="318" y="460"/>
                  </a:lnTo>
                  <a:lnTo>
                    <a:pt x="296" y="460"/>
                  </a:lnTo>
                  <a:lnTo>
                    <a:pt x="275" y="459"/>
                  </a:lnTo>
                  <a:lnTo>
                    <a:pt x="254" y="457"/>
                  </a:lnTo>
                  <a:lnTo>
                    <a:pt x="232" y="455"/>
                  </a:lnTo>
                  <a:lnTo>
                    <a:pt x="212" y="452"/>
                  </a:lnTo>
                  <a:lnTo>
                    <a:pt x="191" y="449"/>
                  </a:lnTo>
                  <a:lnTo>
                    <a:pt x="171" y="443"/>
                  </a:lnTo>
                  <a:lnTo>
                    <a:pt x="151" y="439"/>
                  </a:lnTo>
                  <a:lnTo>
                    <a:pt x="132" y="433"/>
                  </a:lnTo>
                  <a:lnTo>
                    <a:pt x="112" y="426"/>
                  </a:lnTo>
                  <a:lnTo>
                    <a:pt x="93" y="420"/>
                  </a:lnTo>
                  <a:lnTo>
                    <a:pt x="74" y="411"/>
                  </a:lnTo>
                  <a:lnTo>
                    <a:pt x="54" y="404"/>
                  </a:lnTo>
                  <a:lnTo>
                    <a:pt x="36" y="396"/>
                  </a:lnTo>
                  <a:lnTo>
                    <a:pt x="18" y="386"/>
                  </a:lnTo>
                  <a:lnTo>
                    <a:pt x="0" y="377"/>
                  </a:lnTo>
                  <a:close/>
                </a:path>
              </a:pathLst>
            </a:custGeom>
            <a:grpFill/>
            <a:ln w="6350">
              <a:solidFill>
                <a:schemeClr val="bg1"/>
              </a:solidFill>
              <a:round/>
              <a:headEnd/>
              <a:tailEnd/>
            </a:ln>
          </p:spPr>
          <p:txBody>
            <a:bodyPr/>
            <a:lstStyle/>
            <a:p>
              <a:pPr marL="0" marR="0" lvl="0" indent="0" algn="l" defTabSz="685541"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a:ea typeface="+mn-ea"/>
                <a:cs typeface="+mn-cs"/>
              </a:endParaRPr>
            </a:p>
          </p:txBody>
        </p:sp>
      </p:grpSp>
      <p:sp>
        <p:nvSpPr>
          <p:cNvPr id="29" name="Freeform 129">
            <a:extLst>
              <a:ext uri="{FF2B5EF4-FFF2-40B4-BE49-F238E27FC236}">
                <a16:creationId xmlns:a16="http://schemas.microsoft.com/office/drawing/2014/main" id="{2D5916D0-0C48-914E-A0BD-B2B7BBE2BAC1}"/>
              </a:ext>
            </a:extLst>
          </p:cNvPr>
          <p:cNvSpPr>
            <a:spLocks noChangeAspect="1" noEditPoints="1"/>
          </p:cNvSpPr>
          <p:nvPr/>
        </p:nvSpPr>
        <p:spPr bwMode="auto">
          <a:xfrm>
            <a:off x="8030483" y="2368550"/>
            <a:ext cx="176799" cy="180000"/>
          </a:xfrm>
          <a:custGeom>
            <a:avLst/>
            <a:gdLst>
              <a:gd name="T0" fmla="*/ 2147483647 w 4680"/>
              <a:gd name="T1" fmla="*/ 2147483647 h 4763"/>
              <a:gd name="T2" fmla="*/ 2147483647 w 4680"/>
              <a:gd name="T3" fmla="*/ 2147483647 h 4763"/>
              <a:gd name="T4" fmla="*/ 2147483647 w 4680"/>
              <a:gd name="T5" fmla="*/ 2147483647 h 4763"/>
              <a:gd name="T6" fmla="*/ 2147483647 w 4680"/>
              <a:gd name="T7" fmla="*/ 2147483647 h 4763"/>
              <a:gd name="T8" fmla="*/ 2147483647 w 4680"/>
              <a:gd name="T9" fmla="*/ 2147483647 h 4763"/>
              <a:gd name="T10" fmla="*/ 2147483647 w 4680"/>
              <a:gd name="T11" fmla="*/ 2147483647 h 4763"/>
              <a:gd name="T12" fmla="*/ 2147483647 w 4680"/>
              <a:gd name="T13" fmla="*/ 2147483647 h 4763"/>
              <a:gd name="T14" fmla="*/ 2147483647 w 4680"/>
              <a:gd name="T15" fmla="*/ 2147483647 h 4763"/>
              <a:gd name="T16" fmla="*/ 2147483647 w 4680"/>
              <a:gd name="T17" fmla="*/ 2147483647 h 4763"/>
              <a:gd name="T18" fmla="*/ 2147483647 w 4680"/>
              <a:gd name="T19" fmla="*/ 2147483647 h 4763"/>
              <a:gd name="T20" fmla="*/ 2147483647 w 4680"/>
              <a:gd name="T21" fmla="*/ 2147483647 h 4763"/>
              <a:gd name="T22" fmla="*/ 2147483647 w 4680"/>
              <a:gd name="T23" fmla="*/ 2147483647 h 4763"/>
              <a:gd name="T24" fmla="*/ 2147483647 w 4680"/>
              <a:gd name="T25" fmla="*/ 2147483647 h 4763"/>
              <a:gd name="T26" fmla="*/ 2147483647 w 4680"/>
              <a:gd name="T27" fmla="*/ 2147483647 h 4763"/>
              <a:gd name="T28" fmla="*/ 2147483647 w 4680"/>
              <a:gd name="T29" fmla="*/ 2147483647 h 4763"/>
              <a:gd name="T30" fmla="*/ 2147483647 w 4680"/>
              <a:gd name="T31" fmla="*/ 2147483647 h 4763"/>
              <a:gd name="T32" fmla="*/ 2147483647 w 4680"/>
              <a:gd name="T33" fmla="*/ 2147483647 h 4763"/>
              <a:gd name="T34" fmla="*/ 2147483647 w 4680"/>
              <a:gd name="T35" fmla="*/ 2147483647 h 4763"/>
              <a:gd name="T36" fmla="*/ 2147483647 w 4680"/>
              <a:gd name="T37" fmla="*/ 2147483647 h 4763"/>
              <a:gd name="T38" fmla="*/ 2147483647 w 4680"/>
              <a:gd name="T39" fmla="*/ 2147483647 h 4763"/>
              <a:gd name="T40" fmla="*/ 2147483647 w 4680"/>
              <a:gd name="T41" fmla="*/ 2147483647 h 4763"/>
              <a:gd name="T42" fmla="*/ 2147483647 w 4680"/>
              <a:gd name="T43" fmla="*/ 2147483647 h 4763"/>
              <a:gd name="T44" fmla="*/ 2147483647 w 4680"/>
              <a:gd name="T45" fmla="*/ 2147483647 h 4763"/>
              <a:gd name="T46" fmla="*/ 2147483647 w 4680"/>
              <a:gd name="T47" fmla="*/ 2147483647 h 4763"/>
              <a:gd name="T48" fmla="*/ 2147483647 w 4680"/>
              <a:gd name="T49" fmla="*/ 2147483647 h 4763"/>
              <a:gd name="T50" fmla="*/ 2147483647 w 4680"/>
              <a:gd name="T51" fmla="*/ 2147483647 h 4763"/>
              <a:gd name="T52" fmla="*/ 2147483647 w 4680"/>
              <a:gd name="T53" fmla="*/ 2147483647 h 4763"/>
              <a:gd name="T54" fmla="*/ 2147483647 w 4680"/>
              <a:gd name="T55" fmla="*/ 2147483647 h 4763"/>
              <a:gd name="T56" fmla="*/ 2147483647 w 4680"/>
              <a:gd name="T57" fmla="*/ 2147483647 h 4763"/>
              <a:gd name="T58" fmla="*/ 0 w 4680"/>
              <a:gd name="T59" fmla="*/ 2147483647 h 4763"/>
              <a:gd name="T60" fmla="*/ 2147483647 w 4680"/>
              <a:gd name="T61" fmla="*/ 2147483647 h 4763"/>
              <a:gd name="T62" fmla="*/ 2147483647 w 4680"/>
              <a:gd name="T63" fmla="*/ 2147483647 h 4763"/>
              <a:gd name="T64" fmla="*/ 2147483647 w 4680"/>
              <a:gd name="T65" fmla="*/ 2147483647 h 4763"/>
              <a:gd name="T66" fmla="*/ 2147483647 w 4680"/>
              <a:gd name="T67" fmla="*/ 2147483647 h 4763"/>
              <a:gd name="T68" fmla="*/ 2147483647 w 4680"/>
              <a:gd name="T69" fmla="*/ 2147483647 h 4763"/>
              <a:gd name="T70" fmla="*/ 2147483647 w 4680"/>
              <a:gd name="T71" fmla="*/ 2147483647 h 4763"/>
              <a:gd name="T72" fmla="*/ 2147483647 w 4680"/>
              <a:gd name="T73" fmla="*/ 2147483647 h 4763"/>
              <a:gd name="T74" fmla="*/ 2147483647 w 4680"/>
              <a:gd name="T75" fmla="*/ 2147483647 h 4763"/>
              <a:gd name="T76" fmla="*/ 2147483647 w 4680"/>
              <a:gd name="T77" fmla="*/ 2147483647 h 4763"/>
              <a:gd name="T78" fmla="*/ 2147483647 w 4680"/>
              <a:gd name="T79" fmla="*/ 2147483647 h 4763"/>
              <a:gd name="T80" fmla="*/ 2147483647 w 4680"/>
              <a:gd name="T81" fmla="*/ 2147483647 h 4763"/>
              <a:gd name="T82" fmla="*/ 2147483647 w 4680"/>
              <a:gd name="T83" fmla="*/ 2147483647 h 4763"/>
              <a:gd name="T84" fmla="*/ 2147483647 w 4680"/>
              <a:gd name="T85" fmla="*/ 2147483647 h 4763"/>
              <a:gd name="T86" fmla="*/ 2147483647 w 4680"/>
              <a:gd name="T87" fmla="*/ 2147483647 h 4763"/>
              <a:gd name="T88" fmla="*/ 2147483647 w 4680"/>
              <a:gd name="T89" fmla="*/ 2147483647 h 4763"/>
              <a:gd name="T90" fmla="*/ 2147483647 w 4680"/>
              <a:gd name="T91" fmla="*/ 2147483647 h 4763"/>
              <a:gd name="T92" fmla="*/ 2147483647 w 4680"/>
              <a:gd name="T93" fmla="*/ 2147483647 h 4763"/>
              <a:gd name="T94" fmla="*/ 2147483647 w 4680"/>
              <a:gd name="T95" fmla="*/ 2147483647 h 4763"/>
              <a:gd name="T96" fmla="*/ 2147483647 w 4680"/>
              <a:gd name="T97" fmla="*/ 2147483647 h 4763"/>
              <a:gd name="T98" fmla="*/ 2147483647 w 4680"/>
              <a:gd name="T99" fmla="*/ 2147483647 h 4763"/>
              <a:gd name="T100" fmla="*/ 2147483647 w 4680"/>
              <a:gd name="T101" fmla="*/ 2147483647 h 4763"/>
              <a:gd name="T102" fmla="*/ 2147483647 w 4680"/>
              <a:gd name="T103" fmla="*/ 2147483647 h 4763"/>
              <a:gd name="T104" fmla="*/ 2147483647 w 4680"/>
              <a:gd name="T105" fmla="*/ 2147483647 h 4763"/>
              <a:gd name="T106" fmla="*/ 2147483647 w 4680"/>
              <a:gd name="T107" fmla="*/ 2147483647 h 4763"/>
              <a:gd name="T108" fmla="*/ 2147483647 w 4680"/>
              <a:gd name="T109" fmla="*/ 2147483647 h 4763"/>
              <a:gd name="T110" fmla="*/ 2147483647 w 4680"/>
              <a:gd name="T111" fmla="*/ 2147483647 h 4763"/>
              <a:gd name="T112" fmla="*/ 2147483647 w 4680"/>
              <a:gd name="T113" fmla="*/ 2147483647 h 4763"/>
              <a:gd name="T114" fmla="*/ 2147483647 w 4680"/>
              <a:gd name="T115" fmla="*/ 2147483647 h 4763"/>
              <a:gd name="T116" fmla="*/ 2147483647 w 4680"/>
              <a:gd name="T117" fmla="*/ 2147483647 h 4763"/>
              <a:gd name="T118" fmla="*/ 2147483647 w 4680"/>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80"/>
              <a:gd name="T181" fmla="*/ 0 h 4763"/>
              <a:gd name="T182" fmla="*/ 4680 w 4680"/>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80" h="4763">
                <a:moveTo>
                  <a:pt x="1659" y="2920"/>
                </a:moveTo>
                <a:lnTo>
                  <a:pt x="1659" y="2920"/>
                </a:lnTo>
                <a:lnTo>
                  <a:pt x="1673" y="2898"/>
                </a:lnTo>
                <a:lnTo>
                  <a:pt x="1688" y="2875"/>
                </a:lnTo>
                <a:lnTo>
                  <a:pt x="1707" y="2853"/>
                </a:lnTo>
                <a:lnTo>
                  <a:pt x="1727" y="2830"/>
                </a:lnTo>
                <a:lnTo>
                  <a:pt x="1749" y="2807"/>
                </a:lnTo>
                <a:lnTo>
                  <a:pt x="1773" y="2785"/>
                </a:lnTo>
                <a:lnTo>
                  <a:pt x="1798" y="2762"/>
                </a:lnTo>
                <a:lnTo>
                  <a:pt x="1825" y="2740"/>
                </a:lnTo>
                <a:lnTo>
                  <a:pt x="1881" y="2698"/>
                </a:lnTo>
                <a:lnTo>
                  <a:pt x="1940" y="2658"/>
                </a:lnTo>
                <a:lnTo>
                  <a:pt x="1999" y="2618"/>
                </a:lnTo>
                <a:lnTo>
                  <a:pt x="2058" y="2584"/>
                </a:lnTo>
                <a:lnTo>
                  <a:pt x="2067" y="2601"/>
                </a:lnTo>
                <a:lnTo>
                  <a:pt x="2074" y="2618"/>
                </a:lnTo>
                <a:lnTo>
                  <a:pt x="2084" y="2636"/>
                </a:lnTo>
                <a:lnTo>
                  <a:pt x="2094" y="2651"/>
                </a:lnTo>
                <a:lnTo>
                  <a:pt x="2105" y="2667"/>
                </a:lnTo>
                <a:lnTo>
                  <a:pt x="2117" y="2683"/>
                </a:lnTo>
                <a:lnTo>
                  <a:pt x="2129" y="2696"/>
                </a:lnTo>
                <a:lnTo>
                  <a:pt x="2143" y="2710"/>
                </a:lnTo>
                <a:lnTo>
                  <a:pt x="2171" y="2735"/>
                </a:lnTo>
                <a:lnTo>
                  <a:pt x="2202" y="2755"/>
                </a:lnTo>
                <a:lnTo>
                  <a:pt x="2219" y="2766"/>
                </a:lnTo>
                <a:lnTo>
                  <a:pt x="2237" y="2773"/>
                </a:lnTo>
                <a:lnTo>
                  <a:pt x="2254" y="2781"/>
                </a:lnTo>
                <a:lnTo>
                  <a:pt x="2271" y="2788"/>
                </a:lnTo>
                <a:lnTo>
                  <a:pt x="2225" y="2884"/>
                </a:lnTo>
                <a:lnTo>
                  <a:pt x="2166" y="2997"/>
                </a:lnTo>
                <a:lnTo>
                  <a:pt x="2081" y="3160"/>
                </a:lnTo>
                <a:lnTo>
                  <a:pt x="2042" y="3231"/>
                </a:lnTo>
                <a:lnTo>
                  <a:pt x="2023" y="3262"/>
                </a:lnTo>
                <a:lnTo>
                  <a:pt x="2004" y="3292"/>
                </a:lnTo>
                <a:lnTo>
                  <a:pt x="1987" y="3316"/>
                </a:lnTo>
                <a:lnTo>
                  <a:pt x="1970" y="3337"/>
                </a:lnTo>
                <a:lnTo>
                  <a:pt x="1950" y="3354"/>
                </a:lnTo>
                <a:lnTo>
                  <a:pt x="1933" y="3368"/>
                </a:lnTo>
                <a:lnTo>
                  <a:pt x="1924" y="3373"/>
                </a:lnTo>
                <a:lnTo>
                  <a:pt x="1914" y="3377"/>
                </a:lnTo>
                <a:lnTo>
                  <a:pt x="1905" y="3378"/>
                </a:lnTo>
                <a:lnTo>
                  <a:pt x="1897" y="3378"/>
                </a:lnTo>
                <a:lnTo>
                  <a:pt x="1886" y="3378"/>
                </a:lnTo>
                <a:lnTo>
                  <a:pt x="1878" y="3377"/>
                </a:lnTo>
                <a:lnTo>
                  <a:pt x="1867" y="3375"/>
                </a:lnTo>
                <a:lnTo>
                  <a:pt x="1857" y="3370"/>
                </a:lnTo>
                <a:lnTo>
                  <a:pt x="1836" y="3358"/>
                </a:lnTo>
                <a:lnTo>
                  <a:pt x="1813" y="3344"/>
                </a:lnTo>
                <a:lnTo>
                  <a:pt x="1789" y="3326"/>
                </a:lnTo>
                <a:lnTo>
                  <a:pt x="1765" y="3309"/>
                </a:lnTo>
                <a:lnTo>
                  <a:pt x="1740" y="3286"/>
                </a:lnTo>
                <a:lnTo>
                  <a:pt x="1716" y="3264"/>
                </a:lnTo>
                <a:lnTo>
                  <a:pt x="1694" y="3238"/>
                </a:lnTo>
                <a:lnTo>
                  <a:pt x="1673" y="3210"/>
                </a:lnTo>
                <a:lnTo>
                  <a:pt x="1655" y="3181"/>
                </a:lnTo>
                <a:lnTo>
                  <a:pt x="1647" y="3165"/>
                </a:lnTo>
                <a:lnTo>
                  <a:pt x="1640" y="3149"/>
                </a:lnTo>
                <a:lnTo>
                  <a:pt x="1635" y="3132"/>
                </a:lnTo>
                <a:lnTo>
                  <a:pt x="1629" y="3116"/>
                </a:lnTo>
                <a:lnTo>
                  <a:pt x="1626" y="3099"/>
                </a:lnTo>
                <a:lnTo>
                  <a:pt x="1624" y="3080"/>
                </a:lnTo>
                <a:lnTo>
                  <a:pt x="1622" y="3063"/>
                </a:lnTo>
                <a:lnTo>
                  <a:pt x="1622" y="3043"/>
                </a:lnTo>
                <a:lnTo>
                  <a:pt x="1624" y="3023"/>
                </a:lnTo>
                <a:lnTo>
                  <a:pt x="1628" y="3004"/>
                </a:lnTo>
                <a:lnTo>
                  <a:pt x="1633" y="2983"/>
                </a:lnTo>
                <a:lnTo>
                  <a:pt x="1640" y="2964"/>
                </a:lnTo>
                <a:lnTo>
                  <a:pt x="1648" y="2941"/>
                </a:lnTo>
                <a:lnTo>
                  <a:pt x="1659" y="2920"/>
                </a:lnTo>
                <a:close/>
                <a:moveTo>
                  <a:pt x="1704" y="1912"/>
                </a:moveTo>
                <a:lnTo>
                  <a:pt x="1704" y="1912"/>
                </a:lnTo>
                <a:lnTo>
                  <a:pt x="1732" y="1917"/>
                </a:lnTo>
                <a:lnTo>
                  <a:pt x="1760" y="1926"/>
                </a:lnTo>
                <a:lnTo>
                  <a:pt x="1787" y="1936"/>
                </a:lnTo>
                <a:lnTo>
                  <a:pt x="1815" y="1950"/>
                </a:lnTo>
                <a:lnTo>
                  <a:pt x="1845" y="1964"/>
                </a:lnTo>
                <a:lnTo>
                  <a:pt x="1874" y="1982"/>
                </a:lnTo>
                <a:lnTo>
                  <a:pt x="1904" y="1999"/>
                </a:lnTo>
                <a:lnTo>
                  <a:pt x="1935" y="2018"/>
                </a:lnTo>
                <a:lnTo>
                  <a:pt x="1994" y="2060"/>
                </a:lnTo>
                <a:lnTo>
                  <a:pt x="2051" y="2105"/>
                </a:lnTo>
                <a:lnTo>
                  <a:pt x="2108" y="2152"/>
                </a:lnTo>
                <a:lnTo>
                  <a:pt x="2160" y="2198"/>
                </a:lnTo>
                <a:lnTo>
                  <a:pt x="2134" y="2223"/>
                </a:lnTo>
                <a:lnTo>
                  <a:pt x="2110" y="2250"/>
                </a:lnTo>
                <a:lnTo>
                  <a:pt x="2089" y="2280"/>
                </a:lnTo>
                <a:lnTo>
                  <a:pt x="2072" y="2311"/>
                </a:lnTo>
                <a:lnTo>
                  <a:pt x="2056" y="2346"/>
                </a:lnTo>
                <a:lnTo>
                  <a:pt x="2046" y="2381"/>
                </a:lnTo>
                <a:lnTo>
                  <a:pt x="2039" y="2417"/>
                </a:lnTo>
                <a:lnTo>
                  <a:pt x="2037" y="2436"/>
                </a:lnTo>
                <a:lnTo>
                  <a:pt x="2037" y="2455"/>
                </a:lnTo>
                <a:lnTo>
                  <a:pt x="1923" y="2440"/>
                </a:lnTo>
                <a:lnTo>
                  <a:pt x="1789" y="2417"/>
                </a:lnTo>
                <a:lnTo>
                  <a:pt x="1607" y="2386"/>
                </a:lnTo>
                <a:lnTo>
                  <a:pt x="1527" y="2372"/>
                </a:lnTo>
                <a:lnTo>
                  <a:pt x="1492" y="2363"/>
                </a:lnTo>
                <a:lnTo>
                  <a:pt x="1459" y="2355"/>
                </a:lnTo>
                <a:lnTo>
                  <a:pt x="1430" y="2346"/>
                </a:lnTo>
                <a:lnTo>
                  <a:pt x="1404" y="2334"/>
                </a:lnTo>
                <a:lnTo>
                  <a:pt x="1381" y="2323"/>
                </a:lnTo>
                <a:lnTo>
                  <a:pt x="1364" y="2309"/>
                </a:lnTo>
                <a:lnTo>
                  <a:pt x="1357" y="2303"/>
                </a:lnTo>
                <a:lnTo>
                  <a:pt x="1350" y="2296"/>
                </a:lnTo>
                <a:lnTo>
                  <a:pt x="1345" y="2287"/>
                </a:lnTo>
                <a:lnTo>
                  <a:pt x="1341" y="2278"/>
                </a:lnTo>
                <a:lnTo>
                  <a:pt x="1338" y="2270"/>
                </a:lnTo>
                <a:lnTo>
                  <a:pt x="1338" y="2259"/>
                </a:lnTo>
                <a:lnTo>
                  <a:pt x="1338" y="2249"/>
                </a:lnTo>
                <a:lnTo>
                  <a:pt x="1338" y="2238"/>
                </a:lnTo>
                <a:lnTo>
                  <a:pt x="1343" y="2216"/>
                </a:lnTo>
                <a:lnTo>
                  <a:pt x="1350" y="2190"/>
                </a:lnTo>
                <a:lnTo>
                  <a:pt x="1359" y="2160"/>
                </a:lnTo>
                <a:lnTo>
                  <a:pt x="1367" y="2131"/>
                </a:lnTo>
                <a:lnTo>
                  <a:pt x="1381" y="2101"/>
                </a:lnTo>
                <a:lnTo>
                  <a:pt x="1395" y="2072"/>
                </a:lnTo>
                <a:lnTo>
                  <a:pt x="1413" y="2042"/>
                </a:lnTo>
                <a:lnTo>
                  <a:pt x="1433" y="2015"/>
                </a:lnTo>
                <a:lnTo>
                  <a:pt x="1456" y="1988"/>
                </a:lnTo>
                <a:lnTo>
                  <a:pt x="1468" y="1976"/>
                </a:lnTo>
                <a:lnTo>
                  <a:pt x="1480" y="1964"/>
                </a:lnTo>
                <a:lnTo>
                  <a:pt x="1496" y="1954"/>
                </a:lnTo>
                <a:lnTo>
                  <a:pt x="1510" y="1943"/>
                </a:lnTo>
                <a:lnTo>
                  <a:pt x="1525" y="1935"/>
                </a:lnTo>
                <a:lnTo>
                  <a:pt x="1541" y="1928"/>
                </a:lnTo>
                <a:lnTo>
                  <a:pt x="1558" y="1921"/>
                </a:lnTo>
                <a:lnTo>
                  <a:pt x="1577" y="1916"/>
                </a:lnTo>
                <a:lnTo>
                  <a:pt x="1596" y="1910"/>
                </a:lnTo>
                <a:lnTo>
                  <a:pt x="1616" y="1909"/>
                </a:lnTo>
                <a:lnTo>
                  <a:pt x="1636" y="1907"/>
                </a:lnTo>
                <a:lnTo>
                  <a:pt x="1659" y="1907"/>
                </a:lnTo>
                <a:lnTo>
                  <a:pt x="1681" y="1909"/>
                </a:lnTo>
                <a:lnTo>
                  <a:pt x="1704" y="1912"/>
                </a:lnTo>
                <a:close/>
                <a:moveTo>
                  <a:pt x="2678" y="1643"/>
                </a:moveTo>
                <a:lnTo>
                  <a:pt x="2678" y="1643"/>
                </a:lnTo>
                <a:lnTo>
                  <a:pt x="2681" y="1671"/>
                </a:lnTo>
                <a:lnTo>
                  <a:pt x="2681" y="1699"/>
                </a:lnTo>
                <a:lnTo>
                  <a:pt x="2679" y="1728"/>
                </a:lnTo>
                <a:lnTo>
                  <a:pt x="2676" y="1759"/>
                </a:lnTo>
                <a:lnTo>
                  <a:pt x="2671" y="1792"/>
                </a:lnTo>
                <a:lnTo>
                  <a:pt x="2665" y="1825"/>
                </a:lnTo>
                <a:lnTo>
                  <a:pt x="2657" y="1858"/>
                </a:lnTo>
                <a:lnTo>
                  <a:pt x="2648" y="1893"/>
                </a:lnTo>
                <a:lnTo>
                  <a:pt x="2627" y="1962"/>
                </a:lnTo>
                <a:lnTo>
                  <a:pt x="2601" y="2032"/>
                </a:lnTo>
                <a:lnTo>
                  <a:pt x="2575" y="2098"/>
                </a:lnTo>
                <a:lnTo>
                  <a:pt x="2547" y="2164"/>
                </a:lnTo>
                <a:lnTo>
                  <a:pt x="2523" y="2152"/>
                </a:lnTo>
                <a:lnTo>
                  <a:pt x="2497" y="2141"/>
                </a:lnTo>
                <a:lnTo>
                  <a:pt x="2471" y="2133"/>
                </a:lnTo>
                <a:lnTo>
                  <a:pt x="2445" y="2126"/>
                </a:lnTo>
                <a:lnTo>
                  <a:pt x="2417" y="2122"/>
                </a:lnTo>
                <a:lnTo>
                  <a:pt x="2389" y="2119"/>
                </a:lnTo>
                <a:lnTo>
                  <a:pt x="2360" y="2120"/>
                </a:lnTo>
                <a:lnTo>
                  <a:pt x="2332" y="2122"/>
                </a:lnTo>
                <a:lnTo>
                  <a:pt x="2297" y="2129"/>
                </a:lnTo>
                <a:lnTo>
                  <a:pt x="2266" y="2138"/>
                </a:lnTo>
                <a:lnTo>
                  <a:pt x="2245" y="2021"/>
                </a:lnTo>
                <a:lnTo>
                  <a:pt x="2225" y="1879"/>
                </a:lnTo>
                <a:lnTo>
                  <a:pt x="2197" y="1697"/>
                </a:lnTo>
                <a:lnTo>
                  <a:pt x="2186" y="1617"/>
                </a:lnTo>
                <a:lnTo>
                  <a:pt x="2183" y="1581"/>
                </a:lnTo>
                <a:lnTo>
                  <a:pt x="2181" y="1546"/>
                </a:lnTo>
                <a:lnTo>
                  <a:pt x="2181" y="1515"/>
                </a:lnTo>
                <a:lnTo>
                  <a:pt x="2183" y="1487"/>
                </a:lnTo>
                <a:lnTo>
                  <a:pt x="2186" y="1463"/>
                </a:lnTo>
                <a:lnTo>
                  <a:pt x="2193" y="1442"/>
                </a:lnTo>
                <a:lnTo>
                  <a:pt x="2199" y="1433"/>
                </a:lnTo>
                <a:lnTo>
                  <a:pt x="2204" y="1425"/>
                </a:lnTo>
                <a:lnTo>
                  <a:pt x="2211" y="1418"/>
                </a:lnTo>
                <a:lnTo>
                  <a:pt x="2218" y="1411"/>
                </a:lnTo>
                <a:lnTo>
                  <a:pt x="2225" y="1405"/>
                </a:lnTo>
                <a:lnTo>
                  <a:pt x="2233" y="1400"/>
                </a:lnTo>
                <a:lnTo>
                  <a:pt x="2244" y="1399"/>
                </a:lnTo>
                <a:lnTo>
                  <a:pt x="2254" y="1395"/>
                </a:lnTo>
                <a:lnTo>
                  <a:pt x="2278" y="1393"/>
                </a:lnTo>
                <a:lnTo>
                  <a:pt x="2304" y="1392"/>
                </a:lnTo>
                <a:lnTo>
                  <a:pt x="2334" y="1390"/>
                </a:lnTo>
                <a:lnTo>
                  <a:pt x="2365" y="1392"/>
                </a:lnTo>
                <a:lnTo>
                  <a:pt x="2398" y="1393"/>
                </a:lnTo>
                <a:lnTo>
                  <a:pt x="2431" y="1399"/>
                </a:lnTo>
                <a:lnTo>
                  <a:pt x="2464" y="1405"/>
                </a:lnTo>
                <a:lnTo>
                  <a:pt x="2497" y="1416"/>
                </a:lnTo>
                <a:lnTo>
                  <a:pt x="2528" y="1430"/>
                </a:lnTo>
                <a:lnTo>
                  <a:pt x="2544" y="1437"/>
                </a:lnTo>
                <a:lnTo>
                  <a:pt x="2560" y="1447"/>
                </a:lnTo>
                <a:lnTo>
                  <a:pt x="2573" y="1456"/>
                </a:lnTo>
                <a:lnTo>
                  <a:pt x="2587" y="1468"/>
                </a:lnTo>
                <a:lnTo>
                  <a:pt x="2601" y="1480"/>
                </a:lnTo>
                <a:lnTo>
                  <a:pt x="2613" y="1492"/>
                </a:lnTo>
                <a:lnTo>
                  <a:pt x="2625" y="1508"/>
                </a:lnTo>
                <a:lnTo>
                  <a:pt x="2636" y="1522"/>
                </a:lnTo>
                <a:lnTo>
                  <a:pt x="2645" y="1539"/>
                </a:lnTo>
                <a:lnTo>
                  <a:pt x="2655" y="1556"/>
                </a:lnTo>
                <a:lnTo>
                  <a:pt x="2662" y="1577"/>
                </a:lnTo>
                <a:lnTo>
                  <a:pt x="2669" y="1598"/>
                </a:lnTo>
                <a:lnTo>
                  <a:pt x="2674" y="1619"/>
                </a:lnTo>
                <a:lnTo>
                  <a:pt x="2678" y="1643"/>
                </a:lnTo>
                <a:close/>
                <a:moveTo>
                  <a:pt x="3235" y="2485"/>
                </a:moveTo>
                <a:lnTo>
                  <a:pt x="3235" y="2485"/>
                </a:lnTo>
                <a:lnTo>
                  <a:pt x="3210" y="2497"/>
                </a:lnTo>
                <a:lnTo>
                  <a:pt x="3184" y="2506"/>
                </a:lnTo>
                <a:lnTo>
                  <a:pt x="3156" y="2513"/>
                </a:lnTo>
                <a:lnTo>
                  <a:pt x="3127" y="2519"/>
                </a:lnTo>
                <a:lnTo>
                  <a:pt x="3096" y="2525"/>
                </a:lnTo>
                <a:lnTo>
                  <a:pt x="3064" y="2528"/>
                </a:lnTo>
                <a:lnTo>
                  <a:pt x="3030" y="2532"/>
                </a:lnTo>
                <a:lnTo>
                  <a:pt x="2997" y="2533"/>
                </a:lnTo>
                <a:lnTo>
                  <a:pt x="2927" y="2535"/>
                </a:lnTo>
                <a:lnTo>
                  <a:pt x="2856" y="2533"/>
                </a:lnTo>
                <a:lnTo>
                  <a:pt x="2785" y="2530"/>
                </a:lnTo>
                <a:lnTo>
                  <a:pt x="2717" y="2523"/>
                </a:lnTo>
                <a:lnTo>
                  <a:pt x="2721" y="2497"/>
                </a:lnTo>
                <a:lnTo>
                  <a:pt x="2723" y="2469"/>
                </a:lnTo>
                <a:lnTo>
                  <a:pt x="2721" y="2443"/>
                </a:lnTo>
                <a:lnTo>
                  <a:pt x="2719" y="2414"/>
                </a:lnTo>
                <a:lnTo>
                  <a:pt x="2714" y="2391"/>
                </a:lnTo>
                <a:lnTo>
                  <a:pt x="2709" y="2367"/>
                </a:lnTo>
                <a:lnTo>
                  <a:pt x="2702" y="2344"/>
                </a:lnTo>
                <a:lnTo>
                  <a:pt x="2693" y="2322"/>
                </a:lnTo>
                <a:lnTo>
                  <a:pt x="2683" y="2301"/>
                </a:lnTo>
                <a:lnTo>
                  <a:pt x="2671" y="2280"/>
                </a:lnTo>
                <a:lnTo>
                  <a:pt x="2657" y="2261"/>
                </a:lnTo>
                <a:lnTo>
                  <a:pt x="2643" y="2244"/>
                </a:lnTo>
                <a:lnTo>
                  <a:pt x="2745" y="2188"/>
                </a:lnTo>
                <a:lnTo>
                  <a:pt x="2870" y="2127"/>
                </a:lnTo>
                <a:lnTo>
                  <a:pt x="3035" y="2044"/>
                </a:lnTo>
                <a:lnTo>
                  <a:pt x="3108" y="2009"/>
                </a:lnTo>
                <a:lnTo>
                  <a:pt x="3141" y="1995"/>
                </a:lnTo>
                <a:lnTo>
                  <a:pt x="3172" y="1983"/>
                </a:lnTo>
                <a:lnTo>
                  <a:pt x="3202" y="1973"/>
                </a:lnTo>
                <a:lnTo>
                  <a:pt x="3229" y="1966"/>
                </a:lnTo>
                <a:lnTo>
                  <a:pt x="3254" y="1962"/>
                </a:lnTo>
                <a:lnTo>
                  <a:pt x="3276" y="1962"/>
                </a:lnTo>
                <a:lnTo>
                  <a:pt x="3287" y="1964"/>
                </a:lnTo>
                <a:lnTo>
                  <a:pt x="3295" y="1968"/>
                </a:lnTo>
                <a:lnTo>
                  <a:pt x="3304" y="1971"/>
                </a:lnTo>
                <a:lnTo>
                  <a:pt x="3313" y="1975"/>
                </a:lnTo>
                <a:lnTo>
                  <a:pt x="3320" y="1982"/>
                </a:lnTo>
                <a:lnTo>
                  <a:pt x="3326" y="1988"/>
                </a:lnTo>
                <a:lnTo>
                  <a:pt x="3333" y="1997"/>
                </a:lnTo>
                <a:lnTo>
                  <a:pt x="3339" y="2006"/>
                </a:lnTo>
                <a:lnTo>
                  <a:pt x="3349" y="2028"/>
                </a:lnTo>
                <a:lnTo>
                  <a:pt x="3359" y="2053"/>
                </a:lnTo>
                <a:lnTo>
                  <a:pt x="3368" y="2080"/>
                </a:lnTo>
                <a:lnTo>
                  <a:pt x="3377" y="2110"/>
                </a:lnTo>
                <a:lnTo>
                  <a:pt x="3385" y="2141"/>
                </a:lnTo>
                <a:lnTo>
                  <a:pt x="3391" y="2174"/>
                </a:lnTo>
                <a:lnTo>
                  <a:pt x="3394" y="2209"/>
                </a:lnTo>
                <a:lnTo>
                  <a:pt x="3394" y="2244"/>
                </a:lnTo>
                <a:lnTo>
                  <a:pt x="3391" y="2278"/>
                </a:lnTo>
                <a:lnTo>
                  <a:pt x="3389" y="2294"/>
                </a:lnTo>
                <a:lnTo>
                  <a:pt x="3384" y="2311"/>
                </a:lnTo>
                <a:lnTo>
                  <a:pt x="3380" y="2329"/>
                </a:lnTo>
                <a:lnTo>
                  <a:pt x="3373" y="2346"/>
                </a:lnTo>
                <a:lnTo>
                  <a:pt x="3366" y="2362"/>
                </a:lnTo>
                <a:lnTo>
                  <a:pt x="3358" y="2377"/>
                </a:lnTo>
                <a:lnTo>
                  <a:pt x="3347" y="2393"/>
                </a:lnTo>
                <a:lnTo>
                  <a:pt x="3335" y="2408"/>
                </a:lnTo>
                <a:lnTo>
                  <a:pt x="3323" y="2422"/>
                </a:lnTo>
                <a:lnTo>
                  <a:pt x="3309" y="2436"/>
                </a:lnTo>
                <a:lnTo>
                  <a:pt x="3292" y="2450"/>
                </a:lnTo>
                <a:lnTo>
                  <a:pt x="3274" y="2462"/>
                </a:lnTo>
                <a:lnTo>
                  <a:pt x="3255" y="2474"/>
                </a:lnTo>
                <a:lnTo>
                  <a:pt x="3235" y="2485"/>
                </a:lnTo>
                <a:close/>
                <a:moveTo>
                  <a:pt x="2605" y="3274"/>
                </a:moveTo>
                <a:lnTo>
                  <a:pt x="2605" y="3274"/>
                </a:lnTo>
                <a:lnTo>
                  <a:pt x="2587" y="3255"/>
                </a:lnTo>
                <a:lnTo>
                  <a:pt x="2572" y="3234"/>
                </a:lnTo>
                <a:lnTo>
                  <a:pt x="2556" y="3210"/>
                </a:lnTo>
                <a:lnTo>
                  <a:pt x="2540" y="3186"/>
                </a:lnTo>
                <a:lnTo>
                  <a:pt x="2527" y="3158"/>
                </a:lnTo>
                <a:lnTo>
                  <a:pt x="2513" y="3128"/>
                </a:lnTo>
                <a:lnTo>
                  <a:pt x="2499" y="3099"/>
                </a:lnTo>
                <a:lnTo>
                  <a:pt x="2487" y="3068"/>
                </a:lnTo>
                <a:lnTo>
                  <a:pt x="2464" y="3004"/>
                </a:lnTo>
                <a:lnTo>
                  <a:pt x="2443" y="2938"/>
                </a:lnTo>
                <a:lnTo>
                  <a:pt x="2426" y="2870"/>
                </a:lnTo>
                <a:lnTo>
                  <a:pt x="2410" y="2804"/>
                </a:lnTo>
                <a:lnTo>
                  <a:pt x="2428" y="2802"/>
                </a:lnTo>
                <a:lnTo>
                  <a:pt x="2447" y="2799"/>
                </a:lnTo>
                <a:lnTo>
                  <a:pt x="2464" y="2794"/>
                </a:lnTo>
                <a:lnTo>
                  <a:pt x="2501" y="2783"/>
                </a:lnTo>
                <a:lnTo>
                  <a:pt x="2533" y="2768"/>
                </a:lnTo>
                <a:lnTo>
                  <a:pt x="2565" y="2750"/>
                </a:lnTo>
                <a:lnTo>
                  <a:pt x="2594" y="2729"/>
                </a:lnTo>
                <a:lnTo>
                  <a:pt x="2620" y="2705"/>
                </a:lnTo>
                <a:lnTo>
                  <a:pt x="2645" y="2679"/>
                </a:lnTo>
                <a:lnTo>
                  <a:pt x="2665" y="2650"/>
                </a:lnTo>
                <a:lnTo>
                  <a:pt x="2743" y="2726"/>
                </a:lnTo>
                <a:lnTo>
                  <a:pt x="2834" y="2818"/>
                </a:lnTo>
                <a:lnTo>
                  <a:pt x="2964" y="2950"/>
                </a:lnTo>
                <a:lnTo>
                  <a:pt x="3018" y="3007"/>
                </a:lnTo>
                <a:lnTo>
                  <a:pt x="3042" y="3035"/>
                </a:lnTo>
                <a:lnTo>
                  <a:pt x="3064" y="3061"/>
                </a:lnTo>
                <a:lnTo>
                  <a:pt x="3082" y="3087"/>
                </a:lnTo>
                <a:lnTo>
                  <a:pt x="3097" y="3109"/>
                </a:lnTo>
                <a:lnTo>
                  <a:pt x="3108" y="3132"/>
                </a:lnTo>
                <a:lnTo>
                  <a:pt x="3115" y="3153"/>
                </a:lnTo>
                <a:lnTo>
                  <a:pt x="3117" y="3163"/>
                </a:lnTo>
                <a:lnTo>
                  <a:pt x="3117" y="3174"/>
                </a:lnTo>
                <a:lnTo>
                  <a:pt x="3117" y="3182"/>
                </a:lnTo>
                <a:lnTo>
                  <a:pt x="3115" y="3193"/>
                </a:lnTo>
                <a:lnTo>
                  <a:pt x="3111" y="3201"/>
                </a:lnTo>
                <a:lnTo>
                  <a:pt x="3106" y="3210"/>
                </a:lnTo>
                <a:lnTo>
                  <a:pt x="3101" y="3217"/>
                </a:lnTo>
                <a:lnTo>
                  <a:pt x="3094" y="3226"/>
                </a:lnTo>
                <a:lnTo>
                  <a:pt x="3075" y="3241"/>
                </a:lnTo>
                <a:lnTo>
                  <a:pt x="3056" y="3259"/>
                </a:lnTo>
                <a:lnTo>
                  <a:pt x="3032" y="3278"/>
                </a:lnTo>
                <a:lnTo>
                  <a:pt x="3007" y="3295"/>
                </a:lnTo>
                <a:lnTo>
                  <a:pt x="2979" y="3312"/>
                </a:lnTo>
                <a:lnTo>
                  <a:pt x="2948" y="3328"/>
                </a:lnTo>
                <a:lnTo>
                  <a:pt x="2917" y="3342"/>
                </a:lnTo>
                <a:lnTo>
                  <a:pt x="2886" y="3352"/>
                </a:lnTo>
                <a:lnTo>
                  <a:pt x="2851" y="3359"/>
                </a:lnTo>
                <a:lnTo>
                  <a:pt x="2834" y="3363"/>
                </a:lnTo>
                <a:lnTo>
                  <a:pt x="2816" y="3364"/>
                </a:lnTo>
                <a:lnTo>
                  <a:pt x="2799" y="3364"/>
                </a:lnTo>
                <a:lnTo>
                  <a:pt x="2782" y="3364"/>
                </a:lnTo>
                <a:lnTo>
                  <a:pt x="2764" y="3361"/>
                </a:lnTo>
                <a:lnTo>
                  <a:pt x="2745" y="3359"/>
                </a:lnTo>
                <a:lnTo>
                  <a:pt x="2728" y="3354"/>
                </a:lnTo>
                <a:lnTo>
                  <a:pt x="2710" y="3347"/>
                </a:lnTo>
                <a:lnTo>
                  <a:pt x="2693" y="3340"/>
                </a:lnTo>
                <a:lnTo>
                  <a:pt x="2674" y="3330"/>
                </a:lnTo>
                <a:lnTo>
                  <a:pt x="2657" y="3319"/>
                </a:lnTo>
                <a:lnTo>
                  <a:pt x="2639" y="3307"/>
                </a:lnTo>
                <a:lnTo>
                  <a:pt x="2622" y="3292"/>
                </a:lnTo>
                <a:lnTo>
                  <a:pt x="2605" y="3274"/>
                </a:lnTo>
                <a:close/>
                <a:moveTo>
                  <a:pt x="0" y="3920"/>
                </a:moveTo>
                <a:lnTo>
                  <a:pt x="0" y="3920"/>
                </a:lnTo>
                <a:lnTo>
                  <a:pt x="28" y="3921"/>
                </a:lnTo>
                <a:lnTo>
                  <a:pt x="54" y="3923"/>
                </a:lnTo>
                <a:lnTo>
                  <a:pt x="82" y="3927"/>
                </a:lnTo>
                <a:lnTo>
                  <a:pt x="108" y="3934"/>
                </a:lnTo>
                <a:lnTo>
                  <a:pt x="135" y="3941"/>
                </a:lnTo>
                <a:lnTo>
                  <a:pt x="161" y="3947"/>
                </a:lnTo>
                <a:lnTo>
                  <a:pt x="187" y="3956"/>
                </a:lnTo>
                <a:lnTo>
                  <a:pt x="212" y="3967"/>
                </a:lnTo>
                <a:lnTo>
                  <a:pt x="262" y="3989"/>
                </a:lnTo>
                <a:lnTo>
                  <a:pt x="312" y="4015"/>
                </a:lnTo>
                <a:lnTo>
                  <a:pt x="361" y="4043"/>
                </a:lnTo>
                <a:lnTo>
                  <a:pt x="408" y="4071"/>
                </a:lnTo>
                <a:lnTo>
                  <a:pt x="501" y="4126"/>
                </a:lnTo>
                <a:lnTo>
                  <a:pt x="547" y="4152"/>
                </a:lnTo>
                <a:lnTo>
                  <a:pt x="592" y="4175"/>
                </a:lnTo>
                <a:lnTo>
                  <a:pt x="637" y="4194"/>
                </a:lnTo>
                <a:lnTo>
                  <a:pt x="659" y="4203"/>
                </a:lnTo>
                <a:lnTo>
                  <a:pt x="680" y="4209"/>
                </a:lnTo>
                <a:lnTo>
                  <a:pt x="703" y="4215"/>
                </a:lnTo>
                <a:lnTo>
                  <a:pt x="725" y="4218"/>
                </a:lnTo>
                <a:lnTo>
                  <a:pt x="748" y="4222"/>
                </a:lnTo>
                <a:lnTo>
                  <a:pt x="769" y="4222"/>
                </a:lnTo>
                <a:lnTo>
                  <a:pt x="791" y="4222"/>
                </a:lnTo>
                <a:lnTo>
                  <a:pt x="814" y="4218"/>
                </a:lnTo>
                <a:lnTo>
                  <a:pt x="836" y="4215"/>
                </a:lnTo>
                <a:lnTo>
                  <a:pt x="859" y="4209"/>
                </a:lnTo>
                <a:lnTo>
                  <a:pt x="882" y="4203"/>
                </a:lnTo>
                <a:lnTo>
                  <a:pt x="904" y="4194"/>
                </a:lnTo>
                <a:lnTo>
                  <a:pt x="951" y="4175"/>
                </a:lnTo>
                <a:lnTo>
                  <a:pt x="998" y="4152"/>
                </a:lnTo>
                <a:lnTo>
                  <a:pt x="1045" y="4126"/>
                </a:lnTo>
                <a:lnTo>
                  <a:pt x="1142" y="4071"/>
                </a:lnTo>
                <a:lnTo>
                  <a:pt x="1192" y="4043"/>
                </a:lnTo>
                <a:lnTo>
                  <a:pt x="1242" y="4015"/>
                </a:lnTo>
                <a:lnTo>
                  <a:pt x="1293" y="3991"/>
                </a:lnTo>
                <a:lnTo>
                  <a:pt x="1343" y="3967"/>
                </a:lnTo>
                <a:lnTo>
                  <a:pt x="1395" y="3947"/>
                </a:lnTo>
                <a:lnTo>
                  <a:pt x="1423" y="3941"/>
                </a:lnTo>
                <a:lnTo>
                  <a:pt x="1449" y="3934"/>
                </a:lnTo>
                <a:lnTo>
                  <a:pt x="1475" y="3927"/>
                </a:lnTo>
                <a:lnTo>
                  <a:pt x="1503" y="3923"/>
                </a:lnTo>
                <a:lnTo>
                  <a:pt x="1531" y="3921"/>
                </a:lnTo>
                <a:lnTo>
                  <a:pt x="1557" y="3920"/>
                </a:lnTo>
                <a:lnTo>
                  <a:pt x="1584" y="3921"/>
                </a:lnTo>
                <a:lnTo>
                  <a:pt x="1612" y="3923"/>
                </a:lnTo>
                <a:lnTo>
                  <a:pt x="1640" y="3927"/>
                </a:lnTo>
                <a:lnTo>
                  <a:pt x="1666" y="3934"/>
                </a:lnTo>
                <a:lnTo>
                  <a:pt x="1692" y="3941"/>
                </a:lnTo>
                <a:lnTo>
                  <a:pt x="1718" y="3947"/>
                </a:lnTo>
                <a:lnTo>
                  <a:pt x="1744" y="3956"/>
                </a:lnTo>
                <a:lnTo>
                  <a:pt x="1770" y="3967"/>
                </a:lnTo>
                <a:lnTo>
                  <a:pt x="1820" y="3989"/>
                </a:lnTo>
                <a:lnTo>
                  <a:pt x="1869" y="4015"/>
                </a:lnTo>
                <a:lnTo>
                  <a:pt x="1917" y="4043"/>
                </a:lnTo>
                <a:lnTo>
                  <a:pt x="1964" y="4071"/>
                </a:lnTo>
                <a:lnTo>
                  <a:pt x="2058" y="4126"/>
                </a:lnTo>
                <a:lnTo>
                  <a:pt x="2103" y="4152"/>
                </a:lnTo>
                <a:lnTo>
                  <a:pt x="2148" y="4175"/>
                </a:lnTo>
                <a:lnTo>
                  <a:pt x="2193" y="4194"/>
                </a:lnTo>
                <a:lnTo>
                  <a:pt x="2214" y="4203"/>
                </a:lnTo>
                <a:lnTo>
                  <a:pt x="2237" y="4209"/>
                </a:lnTo>
                <a:lnTo>
                  <a:pt x="2259" y="4215"/>
                </a:lnTo>
                <a:lnTo>
                  <a:pt x="2280" y="4218"/>
                </a:lnTo>
                <a:lnTo>
                  <a:pt x="2303" y="4222"/>
                </a:lnTo>
                <a:lnTo>
                  <a:pt x="2325" y="4222"/>
                </a:lnTo>
                <a:lnTo>
                  <a:pt x="2346" y="4222"/>
                </a:lnTo>
                <a:lnTo>
                  <a:pt x="2369" y="4218"/>
                </a:lnTo>
                <a:lnTo>
                  <a:pt x="2391" y="4215"/>
                </a:lnTo>
                <a:lnTo>
                  <a:pt x="2415" y="4209"/>
                </a:lnTo>
                <a:lnTo>
                  <a:pt x="2438" y="4203"/>
                </a:lnTo>
                <a:lnTo>
                  <a:pt x="2461" y="4194"/>
                </a:lnTo>
                <a:lnTo>
                  <a:pt x="2507" y="4175"/>
                </a:lnTo>
                <a:lnTo>
                  <a:pt x="2554" y="4152"/>
                </a:lnTo>
                <a:lnTo>
                  <a:pt x="2601" y="4126"/>
                </a:lnTo>
                <a:lnTo>
                  <a:pt x="2698" y="4071"/>
                </a:lnTo>
                <a:lnTo>
                  <a:pt x="2747" y="4043"/>
                </a:lnTo>
                <a:lnTo>
                  <a:pt x="2797" y="4015"/>
                </a:lnTo>
                <a:lnTo>
                  <a:pt x="2848" y="3991"/>
                </a:lnTo>
                <a:lnTo>
                  <a:pt x="2900" y="3967"/>
                </a:lnTo>
                <a:lnTo>
                  <a:pt x="2952" y="3947"/>
                </a:lnTo>
                <a:lnTo>
                  <a:pt x="2978" y="3941"/>
                </a:lnTo>
                <a:lnTo>
                  <a:pt x="3004" y="3934"/>
                </a:lnTo>
                <a:lnTo>
                  <a:pt x="3032" y="3927"/>
                </a:lnTo>
                <a:lnTo>
                  <a:pt x="3058" y="3923"/>
                </a:lnTo>
                <a:lnTo>
                  <a:pt x="3085" y="3921"/>
                </a:lnTo>
                <a:lnTo>
                  <a:pt x="3113" y="3920"/>
                </a:lnTo>
                <a:lnTo>
                  <a:pt x="3141" y="3921"/>
                </a:lnTo>
                <a:lnTo>
                  <a:pt x="3169" y="3923"/>
                </a:lnTo>
                <a:lnTo>
                  <a:pt x="3195" y="3927"/>
                </a:lnTo>
                <a:lnTo>
                  <a:pt x="3222" y="3934"/>
                </a:lnTo>
                <a:lnTo>
                  <a:pt x="3248" y="3941"/>
                </a:lnTo>
                <a:lnTo>
                  <a:pt x="3274" y="3947"/>
                </a:lnTo>
                <a:lnTo>
                  <a:pt x="3300" y="3956"/>
                </a:lnTo>
                <a:lnTo>
                  <a:pt x="3326" y="3967"/>
                </a:lnTo>
                <a:lnTo>
                  <a:pt x="3377" y="3989"/>
                </a:lnTo>
                <a:lnTo>
                  <a:pt x="3425" y="4015"/>
                </a:lnTo>
                <a:lnTo>
                  <a:pt x="3474" y="4043"/>
                </a:lnTo>
                <a:lnTo>
                  <a:pt x="3523" y="4071"/>
                </a:lnTo>
                <a:lnTo>
                  <a:pt x="3615" y="4126"/>
                </a:lnTo>
                <a:lnTo>
                  <a:pt x="3661" y="4152"/>
                </a:lnTo>
                <a:lnTo>
                  <a:pt x="3707" y="4175"/>
                </a:lnTo>
                <a:lnTo>
                  <a:pt x="3752" y="4194"/>
                </a:lnTo>
                <a:lnTo>
                  <a:pt x="3772" y="4203"/>
                </a:lnTo>
                <a:lnTo>
                  <a:pt x="3795" y="4209"/>
                </a:lnTo>
                <a:lnTo>
                  <a:pt x="3818" y="4215"/>
                </a:lnTo>
                <a:lnTo>
                  <a:pt x="3840" y="4218"/>
                </a:lnTo>
                <a:lnTo>
                  <a:pt x="3861" y="4222"/>
                </a:lnTo>
                <a:lnTo>
                  <a:pt x="3884" y="4222"/>
                </a:lnTo>
                <a:lnTo>
                  <a:pt x="3906" y="4222"/>
                </a:lnTo>
                <a:lnTo>
                  <a:pt x="3929" y="4218"/>
                </a:lnTo>
                <a:lnTo>
                  <a:pt x="3951" y="4215"/>
                </a:lnTo>
                <a:lnTo>
                  <a:pt x="3974" y="4209"/>
                </a:lnTo>
                <a:lnTo>
                  <a:pt x="3996" y="4203"/>
                </a:lnTo>
                <a:lnTo>
                  <a:pt x="4019" y="4194"/>
                </a:lnTo>
                <a:lnTo>
                  <a:pt x="4066" y="4175"/>
                </a:lnTo>
                <a:lnTo>
                  <a:pt x="4113" y="4152"/>
                </a:lnTo>
                <a:lnTo>
                  <a:pt x="4159" y="4126"/>
                </a:lnTo>
                <a:lnTo>
                  <a:pt x="4257" y="4071"/>
                </a:lnTo>
                <a:lnTo>
                  <a:pt x="4305" y="4043"/>
                </a:lnTo>
                <a:lnTo>
                  <a:pt x="4356" y="4015"/>
                </a:lnTo>
                <a:lnTo>
                  <a:pt x="4408" y="3991"/>
                </a:lnTo>
                <a:lnTo>
                  <a:pt x="4458" y="3967"/>
                </a:lnTo>
                <a:lnTo>
                  <a:pt x="4510" y="3947"/>
                </a:lnTo>
                <a:lnTo>
                  <a:pt x="4538" y="3941"/>
                </a:lnTo>
                <a:lnTo>
                  <a:pt x="4564" y="3934"/>
                </a:lnTo>
                <a:lnTo>
                  <a:pt x="4590" y="3927"/>
                </a:lnTo>
                <a:lnTo>
                  <a:pt x="4618" y="3923"/>
                </a:lnTo>
                <a:lnTo>
                  <a:pt x="4644" y="3921"/>
                </a:lnTo>
                <a:lnTo>
                  <a:pt x="4671" y="3920"/>
                </a:lnTo>
                <a:lnTo>
                  <a:pt x="4680" y="3920"/>
                </a:lnTo>
                <a:lnTo>
                  <a:pt x="4678" y="4059"/>
                </a:lnTo>
                <a:lnTo>
                  <a:pt x="4671" y="4059"/>
                </a:lnTo>
                <a:lnTo>
                  <a:pt x="4649" y="4060"/>
                </a:lnTo>
                <a:lnTo>
                  <a:pt x="4624" y="4062"/>
                </a:lnTo>
                <a:lnTo>
                  <a:pt x="4602" y="4065"/>
                </a:lnTo>
                <a:lnTo>
                  <a:pt x="4579" y="4072"/>
                </a:lnTo>
                <a:lnTo>
                  <a:pt x="4555" y="4079"/>
                </a:lnTo>
                <a:lnTo>
                  <a:pt x="4533" y="4086"/>
                </a:lnTo>
                <a:lnTo>
                  <a:pt x="4486" y="4105"/>
                </a:lnTo>
                <a:lnTo>
                  <a:pt x="4437" y="4130"/>
                </a:lnTo>
                <a:lnTo>
                  <a:pt x="4390" y="4154"/>
                </a:lnTo>
                <a:lnTo>
                  <a:pt x="4293" y="4211"/>
                </a:lnTo>
                <a:lnTo>
                  <a:pt x="4244" y="4239"/>
                </a:lnTo>
                <a:lnTo>
                  <a:pt x="4194" y="4267"/>
                </a:lnTo>
                <a:lnTo>
                  <a:pt x="4144" y="4291"/>
                </a:lnTo>
                <a:lnTo>
                  <a:pt x="4093" y="4314"/>
                </a:lnTo>
                <a:lnTo>
                  <a:pt x="4041" y="4334"/>
                </a:lnTo>
                <a:lnTo>
                  <a:pt x="4015" y="4341"/>
                </a:lnTo>
                <a:lnTo>
                  <a:pt x="3989" y="4348"/>
                </a:lnTo>
                <a:lnTo>
                  <a:pt x="3963" y="4354"/>
                </a:lnTo>
                <a:lnTo>
                  <a:pt x="3937" y="4357"/>
                </a:lnTo>
                <a:lnTo>
                  <a:pt x="3910" y="4360"/>
                </a:lnTo>
                <a:lnTo>
                  <a:pt x="3884" y="4360"/>
                </a:lnTo>
                <a:lnTo>
                  <a:pt x="3856" y="4360"/>
                </a:lnTo>
                <a:lnTo>
                  <a:pt x="3830" y="4357"/>
                </a:lnTo>
                <a:lnTo>
                  <a:pt x="3804" y="4354"/>
                </a:lnTo>
                <a:lnTo>
                  <a:pt x="3778" y="4348"/>
                </a:lnTo>
                <a:lnTo>
                  <a:pt x="3752" y="4341"/>
                </a:lnTo>
                <a:lnTo>
                  <a:pt x="3727" y="4333"/>
                </a:lnTo>
                <a:lnTo>
                  <a:pt x="3677" y="4314"/>
                </a:lnTo>
                <a:lnTo>
                  <a:pt x="3628" y="4291"/>
                </a:lnTo>
                <a:lnTo>
                  <a:pt x="3580" y="4265"/>
                </a:lnTo>
                <a:lnTo>
                  <a:pt x="3533" y="4237"/>
                </a:lnTo>
                <a:lnTo>
                  <a:pt x="3484" y="4209"/>
                </a:lnTo>
                <a:lnTo>
                  <a:pt x="3391" y="4154"/>
                </a:lnTo>
                <a:lnTo>
                  <a:pt x="3346" y="4128"/>
                </a:lnTo>
                <a:lnTo>
                  <a:pt x="3299" y="4105"/>
                </a:lnTo>
                <a:lnTo>
                  <a:pt x="3252" y="4086"/>
                </a:lnTo>
                <a:lnTo>
                  <a:pt x="3229" y="4079"/>
                </a:lnTo>
                <a:lnTo>
                  <a:pt x="3207" y="4072"/>
                </a:lnTo>
                <a:lnTo>
                  <a:pt x="3182" y="4065"/>
                </a:lnTo>
                <a:lnTo>
                  <a:pt x="3160" y="4062"/>
                </a:lnTo>
                <a:lnTo>
                  <a:pt x="3136" y="4060"/>
                </a:lnTo>
                <a:lnTo>
                  <a:pt x="3113" y="4059"/>
                </a:lnTo>
                <a:lnTo>
                  <a:pt x="3089" y="4060"/>
                </a:lnTo>
                <a:lnTo>
                  <a:pt x="3066" y="4062"/>
                </a:lnTo>
                <a:lnTo>
                  <a:pt x="3044" y="4065"/>
                </a:lnTo>
                <a:lnTo>
                  <a:pt x="3019" y="4072"/>
                </a:lnTo>
                <a:lnTo>
                  <a:pt x="2997" y="4079"/>
                </a:lnTo>
                <a:lnTo>
                  <a:pt x="2973" y="4086"/>
                </a:lnTo>
                <a:lnTo>
                  <a:pt x="2926" y="4105"/>
                </a:lnTo>
                <a:lnTo>
                  <a:pt x="2879" y="4130"/>
                </a:lnTo>
                <a:lnTo>
                  <a:pt x="2830" y="4154"/>
                </a:lnTo>
                <a:lnTo>
                  <a:pt x="2735" y="4211"/>
                </a:lnTo>
                <a:lnTo>
                  <a:pt x="2684" y="4239"/>
                </a:lnTo>
                <a:lnTo>
                  <a:pt x="2636" y="4267"/>
                </a:lnTo>
                <a:lnTo>
                  <a:pt x="2586" y="4291"/>
                </a:lnTo>
                <a:lnTo>
                  <a:pt x="2533" y="4314"/>
                </a:lnTo>
                <a:lnTo>
                  <a:pt x="2483" y="4334"/>
                </a:lnTo>
                <a:lnTo>
                  <a:pt x="2457" y="4341"/>
                </a:lnTo>
                <a:lnTo>
                  <a:pt x="2431" y="4348"/>
                </a:lnTo>
                <a:lnTo>
                  <a:pt x="2405" y="4354"/>
                </a:lnTo>
                <a:lnTo>
                  <a:pt x="2377" y="4357"/>
                </a:lnTo>
                <a:lnTo>
                  <a:pt x="2351" y="4360"/>
                </a:lnTo>
                <a:lnTo>
                  <a:pt x="2324" y="4360"/>
                </a:lnTo>
                <a:lnTo>
                  <a:pt x="2297" y="4360"/>
                </a:lnTo>
                <a:lnTo>
                  <a:pt x="2271" y="4357"/>
                </a:lnTo>
                <a:lnTo>
                  <a:pt x="2245" y="4354"/>
                </a:lnTo>
                <a:lnTo>
                  <a:pt x="2219" y="4348"/>
                </a:lnTo>
                <a:lnTo>
                  <a:pt x="2193" y="4341"/>
                </a:lnTo>
                <a:lnTo>
                  <a:pt x="2169" y="4333"/>
                </a:lnTo>
                <a:lnTo>
                  <a:pt x="2119" y="4314"/>
                </a:lnTo>
                <a:lnTo>
                  <a:pt x="2070" y="4291"/>
                </a:lnTo>
                <a:lnTo>
                  <a:pt x="2022" y="4265"/>
                </a:lnTo>
                <a:lnTo>
                  <a:pt x="1975" y="4237"/>
                </a:lnTo>
                <a:lnTo>
                  <a:pt x="1928" y="4209"/>
                </a:lnTo>
                <a:lnTo>
                  <a:pt x="1834" y="4154"/>
                </a:lnTo>
                <a:lnTo>
                  <a:pt x="1789" y="4128"/>
                </a:lnTo>
                <a:lnTo>
                  <a:pt x="1742" y="4105"/>
                </a:lnTo>
                <a:lnTo>
                  <a:pt x="1697" y="4086"/>
                </a:lnTo>
                <a:lnTo>
                  <a:pt x="1673" y="4079"/>
                </a:lnTo>
                <a:lnTo>
                  <a:pt x="1650" y="4072"/>
                </a:lnTo>
                <a:lnTo>
                  <a:pt x="1628" y="4065"/>
                </a:lnTo>
                <a:lnTo>
                  <a:pt x="1603" y="4062"/>
                </a:lnTo>
                <a:lnTo>
                  <a:pt x="1581" y="4060"/>
                </a:lnTo>
                <a:lnTo>
                  <a:pt x="1557" y="4059"/>
                </a:lnTo>
                <a:lnTo>
                  <a:pt x="1534" y="4060"/>
                </a:lnTo>
                <a:lnTo>
                  <a:pt x="1511" y="4062"/>
                </a:lnTo>
                <a:lnTo>
                  <a:pt x="1487" y="4065"/>
                </a:lnTo>
                <a:lnTo>
                  <a:pt x="1465" y="4072"/>
                </a:lnTo>
                <a:lnTo>
                  <a:pt x="1440" y="4079"/>
                </a:lnTo>
                <a:lnTo>
                  <a:pt x="1418" y="4086"/>
                </a:lnTo>
                <a:lnTo>
                  <a:pt x="1371" y="4105"/>
                </a:lnTo>
                <a:lnTo>
                  <a:pt x="1322" y="4130"/>
                </a:lnTo>
                <a:lnTo>
                  <a:pt x="1275" y="4154"/>
                </a:lnTo>
                <a:lnTo>
                  <a:pt x="1178" y="4211"/>
                </a:lnTo>
                <a:lnTo>
                  <a:pt x="1130" y="4239"/>
                </a:lnTo>
                <a:lnTo>
                  <a:pt x="1079" y="4267"/>
                </a:lnTo>
                <a:lnTo>
                  <a:pt x="1029" y="4291"/>
                </a:lnTo>
                <a:lnTo>
                  <a:pt x="979" y="4314"/>
                </a:lnTo>
                <a:lnTo>
                  <a:pt x="927" y="4334"/>
                </a:lnTo>
                <a:lnTo>
                  <a:pt x="901" y="4341"/>
                </a:lnTo>
                <a:lnTo>
                  <a:pt x="875" y="4348"/>
                </a:lnTo>
                <a:lnTo>
                  <a:pt x="849" y="4354"/>
                </a:lnTo>
                <a:lnTo>
                  <a:pt x="823" y="4357"/>
                </a:lnTo>
                <a:lnTo>
                  <a:pt x="795" y="4360"/>
                </a:lnTo>
                <a:lnTo>
                  <a:pt x="769" y="4360"/>
                </a:lnTo>
                <a:lnTo>
                  <a:pt x="741" y="4360"/>
                </a:lnTo>
                <a:lnTo>
                  <a:pt x="715" y="4357"/>
                </a:lnTo>
                <a:lnTo>
                  <a:pt x="689" y="4354"/>
                </a:lnTo>
                <a:lnTo>
                  <a:pt x="663" y="4348"/>
                </a:lnTo>
                <a:lnTo>
                  <a:pt x="639" y="4341"/>
                </a:lnTo>
                <a:lnTo>
                  <a:pt x="613" y="4333"/>
                </a:lnTo>
                <a:lnTo>
                  <a:pt x="562" y="4314"/>
                </a:lnTo>
                <a:lnTo>
                  <a:pt x="514" y="4291"/>
                </a:lnTo>
                <a:lnTo>
                  <a:pt x="465" y="4265"/>
                </a:lnTo>
                <a:lnTo>
                  <a:pt x="418" y="4237"/>
                </a:lnTo>
                <a:lnTo>
                  <a:pt x="371" y="4209"/>
                </a:lnTo>
                <a:lnTo>
                  <a:pt x="278" y="4154"/>
                </a:lnTo>
                <a:lnTo>
                  <a:pt x="231" y="4128"/>
                </a:lnTo>
                <a:lnTo>
                  <a:pt x="186" y="4105"/>
                </a:lnTo>
                <a:lnTo>
                  <a:pt x="139" y="4086"/>
                </a:lnTo>
                <a:lnTo>
                  <a:pt x="116" y="4079"/>
                </a:lnTo>
                <a:lnTo>
                  <a:pt x="92" y="4072"/>
                </a:lnTo>
                <a:lnTo>
                  <a:pt x="69" y="4065"/>
                </a:lnTo>
                <a:lnTo>
                  <a:pt x="47" y="4062"/>
                </a:lnTo>
                <a:lnTo>
                  <a:pt x="23" y="4060"/>
                </a:lnTo>
                <a:lnTo>
                  <a:pt x="0" y="4059"/>
                </a:lnTo>
                <a:lnTo>
                  <a:pt x="0" y="3920"/>
                </a:lnTo>
                <a:close/>
                <a:moveTo>
                  <a:pt x="0" y="3653"/>
                </a:moveTo>
                <a:lnTo>
                  <a:pt x="0" y="3653"/>
                </a:lnTo>
                <a:lnTo>
                  <a:pt x="28" y="3654"/>
                </a:lnTo>
                <a:lnTo>
                  <a:pt x="54" y="3656"/>
                </a:lnTo>
                <a:lnTo>
                  <a:pt x="82" y="3659"/>
                </a:lnTo>
                <a:lnTo>
                  <a:pt x="108" y="3665"/>
                </a:lnTo>
                <a:lnTo>
                  <a:pt x="135" y="3672"/>
                </a:lnTo>
                <a:lnTo>
                  <a:pt x="161" y="3680"/>
                </a:lnTo>
                <a:lnTo>
                  <a:pt x="187" y="3689"/>
                </a:lnTo>
                <a:lnTo>
                  <a:pt x="212" y="3699"/>
                </a:lnTo>
                <a:lnTo>
                  <a:pt x="262" y="3722"/>
                </a:lnTo>
                <a:lnTo>
                  <a:pt x="312" y="3748"/>
                </a:lnTo>
                <a:lnTo>
                  <a:pt x="361" y="3776"/>
                </a:lnTo>
                <a:lnTo>
                  <a:pt x="408" y="3803"/>
                </a:lnTo>
                <a:lnTo>
                  <a:pt x="501" y="3859"/>
                </a:lnTo>
                <a:lnTo>
                  <a:pt x="547" y="3885"/>
                </a:lnTo>
                <a:lnTo>
                  <a:pt x="592" y="3908"/>
                </a:lnTo>
                <a:lnTo>
                  <a:pt x="637" y="3927"/>
                </a:lnTo>
                <a:lnTo>
                  <a:pt x="659" y="3935"/>
                </a:lnTo>
                <a:lnTo>
                  <a:pt x="680" y="3942"/>
                </a:lnTo>
                <a:lnTo>
                  <a:pt x="703" y="3947"/>
                </a:lnTo>
                <a:lnTo>
                  <a:pt x="725" y="3951"/>
                </a:lnTo>
                <a:lnTo>
                  <a:pt x="748" y="3954"/>
                </a:lnTo>
                <a:lnTo>
                  <a:pt x="769" y="3954"/>
                </a:lnTo>
                <a:lnTo>
                  <a:pt x="791" y="3954"/>
                </a:lnTo>
                <a:lnTo>
                  <a:pt x="814" y="3951"/>
                </a:lnTo>
                <a:lnTo>
                  <a:pt x="836" y="3947"/>
                </a:lnTo>
                <a:lnTo>
                  <a:pt x="859" y="3942"/>
                </a:lnTo>
                <a:lnTo>
                  <a:pt x="882" y="3935"/>
                </a:lnTo>
                <a:lnTo>
                  <a:pt x="904" y="3927"/>
                </a:lnTo>
                <a:lnTo>
                  <a:pt x="951" y="3908"/>
                </a:lnTo>
                <a:lnTo>
                  <a:pt x="998" y="3885"/>
                </a:lnTo>
                <a:lnTo>
                  <a:pt x="1045" y="3859"/>
                </a:lnTo>
                <a:lnTo>
                  <a:pt x="1142" y="3803"/>
                </a:lnTo>
                <a:lnTo>
                  <a:pt x="1192" y="3776"/>
                </a:lnTo>
                <a:lnTo>
                  <a:pt x="1242" y="3748"/>
                </a:lnTo>
                <a:lnTo>
                  <a:pt x="1293" y="3724"/>
                </a:lnTo>
                <a:lnTo>
                  <a:pt x="1343" y="3699"/>
                </a:lnTo>
                <a:lnTo>
                  <a:pt x="1395" y="3680"/>
                </a:lnTo>
                <a:lnTo>
                  <a:pt x="1423" y="3672"/>
                </a:lnTo>
                <a:lnTo>
                  <a:pt x="1449" y="3666"/>
                </a:lnTo>
                <a:lnTo>
                  <a:pt x="1475" y="3659"/>
                </a:lnTo>
                <a:lnTo>
                  <a:pt x="1503" y="3656"/>
                </a:lnTo>
                <a:lnTo>
                  <a:pt x="1531" y="3654"/>
                </a:lnTo>
                <a:lnTo>
                  <a:pt x="1557" y="3653"/>
                </a:lnTo>
                <a:lnTo>
                  <a:pt x="1584" y="3654"/>
                </a:lnTo>
                <a:lnTo>
                  <a:pt x="1612" y="3656"/>
                </a:lnTo>
                <a:lnTo>
                  <a:pt x="1640" y="3659"/>
                </a:lnTo>
                <a:lnTo>
                  <a:pt x="1666" y="3665"/>
                </a:lnTo>
                <a:lnTo>
                  <a:pt x="1692" y="3672"/>
                </a:lnTo>
                <a:lnTo>
                  <a:pt x="1718" y="3680"/>
                </a:lnTo>
                <a:lnTo>
                  <a:pt x="1744" y="3689"/>
                </a:lnTo>
                <a:lnTo>
                  <a:pt x="1770" y="3699"/>
                </a:lnTo>
                <a:lnTo>
                  <a:pt x="1820" y="3722"/>
                </a:lnTo>
                <a:lnTo>
                  <a:pt x="1869" y="3748"/>
                </a:lnTo>
                <a:lnTo>
                  <a:pt x="1917" y="3776"/>
                </a:lnTo>
                <a:lnTo>
                  <a:pt x="1964" y="3803"/>
                </a:lnTo>
                <a:lnTo>
                  <a:pt x="2058" y="3859"/>
                </a:lnTo>
                <a:lnTo>
                  <a:pt x="2103" y="3885"/>
                </a:lnTo>
                <a:lnTo>
                  <a:pt x="2148" y="3908"/>
                </a:lnTo>
                <a:lnTo>
                  <a:pt x="2193" y="3927"/>
                </a:lnTo>
                <a:lnTo>
                  <a:pt x="2214" y="3935"/>
                </a:lnTo>
                <a:lnTo>
                  <a:pt x="2237" y="3942"/>
                </a:lnTo>
                <a:lnTo>
                  <a:pt x="2259" y="3947"/>
                </a:lnTo>
                <a:lnTo>
                  <a:pt x="2280" y="3951"/>
                </a:lnTo>
                <a:lnTo>
                  <a:pt x="2303" y="3954"/>
                </a:lnTo>
                <a:lnTo>
                  <a:pt x="2325" y="3954"/>
                </a:lnTo>
                <a:lnTo>
                  <a:pt x="2346" y="3954"/>
                </a:lnTo>
                <a:lnTo>
                  <a:pt x="2369" y="3951"/>
                </a:lnTo>
                <a:lnTo>
                  <a:pt x="2391" y="3947"/>
                </a:lnTo>
                <a:lnTo>
                  <a:pt x="2415" y="3942"/>
                </a:lnTo>
                <a:lnTo>
                  <a:pt x="2438" y="3935"/>
                </a:lnTo>
                <a:lnTo>
                  <a:pt x="2461" y="3927"/>
                </a:lnTo>
                <a:lnTo>
                  <a:pt x="2507" y="3908"/>
                </a:lnTo>
                <a:lnTo>
                  <a:pt x="2554" y="3885"/>
                </a:lnTo>
                <a:lnTo>
                  <a:pt x="2601" y="3859"/>
                </a:lnTo>
                <a:lnTo>
                  <a:pt x="2698" y="3803"/>
                </a:lnTo>
                <a:lnTo>
                  <a:pt x="2747" y="3776"/>
                </a:lnTo>
                <a:lnTo>
                  <a:pt x="2797" y="3748"/>
                </a:lnTo>
                <a:lnTo>
                  <a:pt x="2848" y="3724"/>
                </a:lnTo>
                <a:lnTo>
                  <a:pt x="2900" y="3699"/>
                </a:lnTo>
                <a:lnTo>
                  <a:pt x="2952" y="3680"/>
                </a:lnTo>
                <a:lnTo>
                  <a:pt x="2978" y="3672"/>
                </a:lnTo>
                <a:lnTo>
                  <a:pt x="3004" y="3666"/>
                </a:lnTo>
                <a:lnTo>
                  <a:pt x="3032" y="3659"/>
                </a:lnTo>
                <a:lnTo>
                  <a:pt x="3058" y="3656"/>
                </a:lnTo>
                <a:lnTo>
                  <a:pt x="3085" y="3654"/>
                </a:lnTo>
                <a:lnTo>
                  <a:pt x="3113" y="3653"/>
                </a:lnTo>
                <a:lnTo>
                  <a:pt x="3141" y="3654"/>
                </a:lnTo>
                <a:lnTo>
                  <a:pt x="3169" y="3656"/>
                </a:lnTo>
                <a:lnTo>
                  <a:pt x="3195" y="3659"/>
                </a:lnTo>
                <a:lnTo>
                  <a:pt x="3222" y="3665"/>
                </a:lnTo>
                <a:lnTo>
                  <a:pt x="3248" y="3672"/>
                </a:lnTo>
                <a:lnTo>
                  <a:pt x="3274" y="3680"/>
                </a:lnTo>
                <a:lnTo>
                  <a:pt x="3300" y="3689"/>
                </a:lnTo>
                <a:lnTo>
                  <a:pt x="3326" y="3699"/>
                </a:lnTo>
                <a:lnTo>
                  <a:pt x="3377" y="3722"/>
                </a:lnTo>
                <a:lnTo>
                  <a:pt x="3425" y="3748"/>
                </a:lnTo>
                <a:lnTo>
                  <a:pt x="3474" y="3776"/>
                </a:lnTo>
                <a:lnTo>
                  <a:pt x="3523" y="3803"/>
                </a:lnTo>
                <a:lnTo>
                  <a:pt x="3615" y="3859"/>
                </a:lnTo>
                <a:lnTo>
                  <a:pt x="3661" y="3885"/>
                </a:lnTo>
                <a:lnTo>
                  <a:pt x="3707" y="3908"/>
                </a:lnTo>
                <a:lnTo>
                  <a:pt x="3752" y="3927"/>
                </a:lnTo>
                <a:lnTo>
                  <a:pt x="3772" y="3935"/>
                </a:lnTo>
                <a:lnTo>
                  <a:pt x="3795" y="3942"/>
                </a:lnTo>
                <a:lnTo>
                  <a:pt x="3818" y="3947"/>
                </a:lnTo>
                <a:lnTo>
                  <a:pt x="3840" y="3951"/>
                </a:lnTo>
                <a:lnTo>
                  <a:pt x="3861" y="3954"/>
                </a:lnTo>
                <a:lnTo>
                  <a:pt x="3884" y="3954"/>
                </a:lnTo>
                <a:lnTo>
                  <a:pt x="3906" y="3954"/>
                </a:lnTo>
                <a:lnTo>
                  <a:pt x="3929" y="3951"/>
                </a:lnTo>
                <a:lnTo>
                  <a:pt x="3951" y="3947"/>
                </a:lnTo>
                <a:lnTo>
                  <a:pt x="3974" y="3942"/>
                </a:lnTo>
                <a:lnTo>
                  <a:pt x="3996" y="3935"/>
                </a:lnTo>
                <a:lnTo>
                  <a:pt x="4019" y="3927"/>
                </a:lnTo>
                <a:lnTo>
                  <a:pt x="4066" y="3908"/>
                </a:lnTo>
                <a:lnTo>
                  <a:pt x="4113" y="3885"/>
                </a:lnTo>
                <a:lnTo>
                  <a:pt x="4159" y="3859"/>
                </a:lnTo>
                <a:lnTo>
                  <a:pt x="4257" y="3803"/>
                </a:lnTo>
                <a:lnTo>
                  <a:pt x="4305" y="3776"/>
                </a:lnTo>
                <a:lnTo>
                  <a:pt x="4356" y="3748"/>
                </a:lnTo>
                <a:lnTo>
                  <a:pt x="4408" y="3724"/>
                </a:lnTo>
                <a:lnTo>
                  <a:pt x="4458" y="3699"/>
                </a:lnTo>
                <a:lnTo>
                  <a:pt x="4510" y="3680"/>
                </a:lnTo>
                <a:lnTo>
                  <a:pt x="4538" y="3672"/>
                </a:lnTo>
                <a:lnTo>
                  <a:pt x="4564" y="3666"/>
                </a:lnTo>
                <a:lnTo>
                  <a:pt x="4590" y="3659"/>
                </a:lnTo>
                <a:lnTo>
                  <a:pt x="4618" y="3656"/>
                </a:lnTo>
                <a:lnTo>
                  <a:pt x="4644" y="3654"/>
                </a:lnTo>
                <a:lnTo>
                  <a:pt x="4671" y="3653"/>
                </a:lnTo>
                <a:lnTo>
                  <a:pt x="4680" y="3653"/>
                </a:lnTo>
                <a:lnTo>
                  <a:pt x="4678" y="3791"/>
                </a:lnTo>
                <a:lnTo>
                  <a:pt x="4671" y="3791"/>
                </a:lnTo>
                <a:lnTo>
                  <a:pt x="4649" y="3793"/>
                </a:lnTo>
                <a:lnTo>
                  <a:pt x="4624" y="3795"/>
                </a:lnTo>
                <a:lnTo>
                  <a:pt x="4602" y="3798"/>
                </a:lnTo>
                <a:lnTo>
                  <a:pt x="4579" y="3805"/>
                </a:lnTo>
                <a:lnTo>
                  <a:pt x="4555" y="3812"/>
                </a:lnTo>
                <a:lnTo>
                  <a:pt x="4533" y="3819"/>
                </a:lnTo>
                <a:lnTo>
                  <a:pt x="4486" y="3838"/>
                </a:lnTo>
                <a:lnTo>
                  <a:pt x="4437" y="3862"/>
                </a:lnTo>
                <a:lnTo>
                  <a:pt x="4390" y="3887"/>
                </a:lnTo>
                <a:lnTo>
                  <a:pt x="4293" y="3942"/>
                </a:lnTo>
                <a:lnTo>
                  <a:pt x="4244" y="3972"/>
                </a:lnTo>
                <a:lnTo>
                  <a:pt x="4194" y="3998"/>
                </a:lnTo>
                <a:lnTo>
                  <a:pt x="4144" y="4024"/>
                </a:lnTo>
                <a:lnTo>
                  <a:pt x="4093" y="4046"/>
                </a:lnTo>
                <a:lnTo>
                  <a:pt x="4041" y="4065"/>
                </a:lnTo>
                <a:lnTo>
                  <a:pt x="4015" y="4074"/>
                </a:lnTo>
                <a:lnTo>
                  <a:pt x="3989" y="4081"/>
                </a:lnTo>
                <a:lnTo>
                  <a:pt x="3963" y="4086"/>
                </a:lnTo>
                <a:lnTo>
                  <a:pt x="3937" y="4090"/>
                </a:lnTo>
                <a:lnTo>
                  <a:pt x="3910" y="4093"/>
                </a:lnTo>
                <a:lnTo>
                  <a:pt x="3884" y="4093"/>
                </a:lnTo>
                <a:lnTo>
                  <a:pt x="3856" y="4093"/>
                </a:lnTo>
                <a:lnTo>
                  <a:pt x="3830" y="4090"/>
                </a:lnTo>
                <a:lnTo>
                  <a:pt x="3804" y="4086"/>
                </a:lnTo>
                <a:lnTo>
                  <a:pt x="3778" y="4079"/>
                </a:lnTo>
                <a:lnTo>
                  <a:pt x="3752" y="4072"/>
                </a:lnTo>
                <a:lnTo>
                  <a:pt x="3727" y="4065"/>
                </a:lnTo>
                <a:lnTo>
                  <a:pt x="3677" y="4046"/>
                </a:lnTo>
                <a:lnTo>
                  <a:pt x="3628" y="4022"/>
                </a:lnTo>
                <a:lnTo>
                  <a:pt x="3580" y="3998"/>
                </a:lnTo>
                <a:lnTo>
                  <a:pt x="3533" y="3970"/>
                </a:lnTo>
                <a:lnTo>
                  <a:pt x="3484" y="3942"/>
                </a:lnTo>
                <a:lnTo>
                  <a:pt x="3391" y="3887"/>
                </a:lnTo>
                <a:lnTo>
                  <a:pt x="3346" y="3861"/>
                </a:lnTo>
                <a:lnTo>
                  <a:pt x="3299" y="3838"/>
                </a:lnTo>
                <a:lnTo>
                  <a:pt x="3252" y="3819"/>
                </a:lnTo>
                <a:lnTo>
                  <a:pt x="3229" y="3810"/>
                </a:lnTo>
                <a:lnTo>
                  <a:pt x="3207" y="3803"/>
                </a:lnTo>
                <a:lnTo>
                  <a:pt x="3182" y="3798"/>
                </a:lnTo>
                <a:lnTo>
                  <a:pt x="3160" y="3795"/>
                </a:lnTo>
                <a:lnTo>
                  <a:pt x="3136" y="3793"/>
                </a:lnTo>
                <a:lnTo>
                  <a:pt x="3113" y="3791"/>
                </a:lnTo>
                <a:lnTo>
                  <a:pt x="3089" y="3793"/>
                </a:lnTo>
                <a:lnTo>
                  <a:pt x="3066" y="3795"/>
                </a:lnTo>
                <a:lnTo>
                  <a:pt x="3044" y="3798"/>
                </a:lnTo>
                <a:lnTo>
                  <a:pt x="3019" y="3805"/>
                </a:lnTo>
                <a:lnTo>
                  <a:pt x="2997" y="3812"/>
                </a:lnTo>
                <a:lnTo>
                  <a:pt x="2973" y="3819"/>
                </a:lnTo>
                <a:lnTo>
                  <a:pt x="2926" y="3838"/>
                </a:lnTo>
                <a:lnTo>
                  <a:pt x="2879" y="3862"/>
                </a:lnTo>
                <a:lnTo>
                  <a:pt x="2830" y="3887"/>
                </a:lnTo>
                <a:lnTo>
                  <a:pt x="2735" y="3942"/>
                </a:lnTo>
                <a:lnTo>
                  <a:pt x="2684" y="3972"/>
                </a:lnTo>
                <a:lnTo>
                  <a:pt x="2636" y="3998"/>
                </a:lnTo>
                <a:lnTo>
                  <a:pt x="2586" y="4024"/>
                </a:lnTo>
                <a:lnTo>
                  <a:pt x="2533" y="4046"/>
                </a:lnTo>
                <a:lnTo>
                  <a:pt x="2483" y="4065"/>
                </a:lnTo>
                <a:lnTo>
                  <a:pt x="2457" y="4074"/>
                </a:lnTo>
                <a:lnTo>
                  <a:pt x="2431" y="4081"/>
                </a:lnTo>
                <a:lnTo>
                  <a:pt x="2405" y="4086"/>
                </a:lnTo>
                <a:lnTo>
                  <a:pt x="2377" y="4090"/>
                </a:lnTo>
                <a:lnTo>
                  <a:pt x="2351" y="4093"/>
                </a:lnTo>
                <a:lnTo>
                  <a:pt x="2324" y="4093"/>
                </a:lnTo>
                <a:lnTo>
                  <a:pt x="2297" y="4093"/>
                </a:lnTo>
                <a:lnTo>
                  <a:pt x="2271" y="4090"/>
                </a:lnTo>
                <a:lnTo>
                  <a:pt x="2245" y="4086"/>
                </a:lnTo>
                <a:lnTo>
                  <a:pt x="2219" y="4079"/>
                </a:lnTo>
                <a:lnTo>
                  <a:pt x="2193" y="4072"/>
                </a:lnTo>
                <a:lnTo>
                  <a:pt x="2169" y="4065"/>
                </a:lnTo>
                <a:lnTo>
                  <a:pt x="2119" y="4046"/>
                </a:lnTo>
                <a:lnTo>
                  <a:pt x="2070" y="4022"/>
                </a:lnTo>
                <a:lnTo>
                  <a:pt x="2022" y="3998"/>
                </a:lnTo>
                <a:lnTo>
                  <a:pt x="1975" y="3970"/>
                </a:lnTo>
                <a:lnTo>
                  <a:pt x="1928" y="3942"/>
                </a:lnTo>
                <a:lnTo>
                  <a:pt x="1834" y="3887"/>
                </a:lnTo>
                <a:lnTo>
                  <a:pt x="1789" y="3861"/>
                </a:lnTo>
                <a:lnTo>
                  <a:pt x="1742" y="3838"/>
                </a:lnTo>
                <a:lnTo>
                  <a:pt x="1697" y="3819"/>
                </a:lnTo>
                <a:lnTo>
                  <a:pt x="1673" y="3810"/>
                </a:lnTo>
                <a:lnTo>
                  <a:pt x="1650" y="3803"/>
                </a:lnTo>
                <a:lnTo>
                  <a:pt x="1628" y="3798"/>
                </a:lnTo>
                <a:lnTo>
                  <a:pt x="1603" y="3795"/>
                </a:lnTo>
                <a:lnTo>
                  <a:pt x="1581" y="3793"/>
                </a:lnTo>
                <a:lnTo>
                  <a:pt x="1557" y="3791"/>
                </a:lnTo>
                <a:lnTo>
                  <a:pt x="1534" y="3793"/>
                </a:lnTo>
                <a:lnTo>
                  <a:pt x="1511" y="3795"/>
                </a:lnTo>
                <a:lnTo>
                  <a:pt x="1487" y="3798"/>
                </a:lnTo>
                <a:lnTo>
                  <a:pt x="1465" y="3805"/>
                </a:lnTo>
                <a:lnTo>
                  <a:pt x="1440" y="3812"/>
                </a:lnTo>
                <a:lnTo>
                  <a:pt x="1418" y="3819"/>
                </a:lnTo>
                <a:lnTo>
                  <a:pt x="1371" y="3838"/>
                </a:lnTo>
                <a:lnTo>
                  <a:pt x="1322" y="3862"/>
                </a:lnTo>
                <a:lnTo>
                  <a:pt x="1275" y="3887"/>
                </a:lnTo>
                <a:lnTo>
                  <a:pt x="1178" y="3942"/>
                </a:lnTo>
                <a:lnTo>
                  <a:pt x="1130" y="3972"/>
                </a:lnTo>
                <a:lnTo>
                  <a:pt x="1079" y="3998"/>
                </a:lnTo>
                <a:lnTo>
                  <a:pt x="1029" y="4024"/>
                </a:lnTo>
                <a:lnTo>
                  <a:pt x="979" y="4046"/>
                </a:lnTo>
                <a:lnTo>
                  <a:pt x="927" y="4065"/>
                </a:lnTo>
                <a:lnTo>
                  <a:pt x="901" y="4074"/>
                </a:lnTo>
                <a:lnTo>
                  <a:pt x="875" y="4081"/>
                </a:lnTo>
                <a:lnTo>
                  <a:pt x="849" y="4086"/>
                </a:lnTo>
                <a:lnTo>
                  <a:pt x="823" y="4090"/>
                </a:lnTo>
                <a:lnTo>
                  <a:pt x="795" y="4093"/>
                </a:lnTo>
                <a:lnTo>
                  <a:pt x="769" y="4093"/>
                </a:lnTo>
                <a:lnTo>
                  <a:pt x="741" y="4093"/>
                </a:lnTo>
                <a:lnTo>
                  <a:pt x="715" y="4090"/>
                </a:lnTo>
                <a:lnTo>
                  <a:pt x="689" y="4086"/>
                </a:lnTo>
                <a:lnTo>
                  <a:pt x="663" y="4079"/>
                </a:lnTo>
                <a:lnTo>
                  <a:pt x="639" y="4072"/>
                </a:lnTo>
                <a:lnTo>
                  <a:pt x="613" y="4065"/>
                </a:lnTo>
                <a:lnTo>
                  <a:pt x="562" y="4046"/>
                </a:lnTo>
                <a:lnTo>
                  <a:pt x="514" y="4022"/>
                </a:lnTo>
                <a:lnTo>
                  <a:pt x="465" y="3998"/>
                </a:lnTo>
                <a:lnTo>
                  <a:pt x="418" y="3970"/>
                </a:lnTo>
                <a:lnTo>
                  <a:pt x="371" y="3942"/>
                </a:lnTo>
                <a:lnTo>
                  <a:pt x="278" y="3887"/>
                </a:lnTo>
                <a:lnTo>
                  <a:pt x="231" y="3861"/>
                </a:lnTo>
                <a:lnTo>
                  <a:pt x="186" y="3838"/>
                </a:lnTo>
                <a:lnTo>
                  <a:pt x="139" y="3819"/>
                </a:lnTo>
                <a:lnTo>
                  <a:pt x="116" y="3810"/>
                </a:lnTo>
                <a:lnTo>
                  <a:pt x="92" y="3803"/>
                </a:lnTo>
                <a:lnTo>
                  <a:pt x="69" y="3798"/>
                </a:lnTo>
                <a:lnTo>
                  <a:pt x="47" y="3795"/>
                </a:lnTo>
                <a:lnTo>
                  <a:pt x="23" y="3793"/>
                </a:lnTo>
                <a:lnTo>
                  <a:pt x="0" y="3791"/>
                </a:lnTo>
                <a:lnTo>
                  <a:pt x="0" y="3653"/>
                </a:lnTo>
                <a:close/>
                <a:moveTo>
                  <a:pt x="4680" y="4763"/>
                </a:moveTo>
                <a:lnTo>
                  <a:pt x="0" y="4763"/>
                </a:lnTo>
                <a:lnTo>
                  <a:pt x="0" y="4624"/>
                </a:lnTo>
                <a:lnTo>
                  <a:pt x="715" y="4624"/>
                </a:lnTo>
                <a:lnTo>
                  <a:pt x="691" y="4621"/>
                </a:lnTo>
                <a:lnTo>
                  <a:pt x="666" y="4616"/>
                </a:lnTo>
                <a:lnTo>
                  <a:pt x="642" y="4609"/>
                </a:lnTo>
                <a:lnTo>
                  <a:pt x="618" y="4602"/>
                </a:lnTo>
                <a:lnTo>
                  <a:pt x="571" y="4584"/>
                </a:lnTo>
                <a:lnTo>
                  <a:pt x="526" y="4563"/>
                </a:lnTo>
                <a:lnTo>
                  <a:pt x="481" y="4541"/>
                </a:lnTo>
                <a:lnTo>
                  <a:pt x="436" y="4515"/>
                </a:lnTo>
                <a:lnTo>
                  <a:pt x="347" y="4463"/>
                </a:lnTo>
                <a:lnTo>
                  <a:pt x="304" y="4437"/>
                </a:lnTo>
                <a:lnTo>
                  <a:pt x="260" y="4411"/>
                </a:lnTo>
                <a:lnTo>
                  <a:pt x="217" y="4388"/>
                </a:lnTo>
                <a:lnTo>
                  <a:pt x="174" y="4367"/>
                </a:lnTo>
                <a:lnTo>
                  <a:pt x="130" y="4350"/>
                </a:lnTo>
                <a:lnTo>
                  <a:pt x="109" y="4343"/>
                </a:lnTo>
                <a:lnTo>
                  <a:pt x="87" y="4338"/>
                </a:lnTo>
                <a:lnTo>
                  <a:pt x="66" y="4333"/>
                </a:lnTo>
                <a:lnTo>
                  <a:pt x="43" y="4329"/>
                </a:lnTo>
                <a:lnTo>
                  <a:pt x="21" y="4327"/>
                </a:lnTo>
                <a:lnTo>
                  <a:pt x="0" y="4326"/>
                </a:lnTo>
                <a:lnTo>
                  <a:pt x="0" y="4187"/>
                </a:lnTo>
                <a:lnTo>
                  <a:pt x="28" y="4189"/>
                </a:lnTo>
                <a:lnTo>
                  <a:pt x="54" y="4190"/>
                </a:lnTo>
                <a:lnTo>
                  <a:pt x="82" y="4196"/>
                </a:lnTo>
                <a:lnTo>
                  <a:pt x="108" y="4201"/>
                </a:lnTo>
                <a:lnTo>
                  <a:pt x="135" y="4208"/>
                </a:lnTo>
                <a:lnTo>
                  <a:pt x="161" y="4215"/>
                </a:lnTo>
                <a:lnTo>
                  <a:pt x="187" y="4225"/>
                </a:lnTo>
                <a:lnTo>
                  <a:pt x="212" y="4234"/>
                </a:lnTo>
                <a:lnTo>
                  <a:pt x="262" y="4258"/>
                </a:lnTo>
                <a:lnTo>
                  <a:pt x="312" y="4282"/>
                </a:lnTo>
                <a:lnTo>
                  <a:pt x="361" y="4310"/>
                </a:lnTo>
                <a:lnTo>
                  <a:pt x="408" y="4338"/>
                </a:lnTo>
                <a:lnTo>
                  <a:pt x="501" y="4393"/>
                </a:lnTo>
                <a:lnTo>
                  <a:pt x="547" y="4419"/>
                </a:lnTo>
                <a:lnTo>
                  <a:pt x="592" y="4442"/>
                </a:lnTo>
                <a:lnTo>
                  <a:pt x="637" y="4461"/>
                </a:lnTo>
                <a:lnTo>
                  <a:pt x="659" y="4470"/>
                </a:lnTo>
                <a:lnTo>
                  <a:pt x="680" y="4477"/>
                </a:lnTo>
                <a:lnTo>
                  <a:pt x="703" y="4482"/>
                </a:lnTo>
                <a:lnTo>
                  <a:pt x="725" y="4485"/>
                </a:lnTo>
                <a:lnTo>
                  <a:pt x="748" y="4489"/>
                </a:lnTo>
                <a:lnTo>
                  <a:pt x="769" y="4489"/>
                </a:lnTo>
                <a:lnTo>
                  <a:pt x="791" y="4489"/>
                </a:lnTo>
                <a:lnTo>
                  <a:pt x="814" y="4487"/>
                </a:lnTo>
                <a:lnTo>
                  <a:pt x="836" y="4482"/>
                </a:lnTo>
                <a:lnTo>
                  <a:pt x="859" y="4477"/>
                </a:lnTo>
                <a:lnTo>
                  <a:pt x="882" y="4470"/>
                </a:lnTo>
                <a:lnTo>
                  <a:pt x="904" y="4463"/>
                </a:lnTo>
                <a:lnTo>
                  <a:pt x="951" y="4442"/>
                </a:lnTo>
                <a:lnTo>
                  <a:pt x="998" y="4419"/>
                </a:lnTo>
                <a:lnTo>
                  <a:pt x="1045" y="4395"/>
                </a:lnTo>
                <a:lnTo>
                  <a:pt x="1142" y="4340"/>
                </a:lnTo>
                <a:lnTo>
                  <a:pt x="1192" y="4310"/>
                </a:lnTo>
                <a:lnTo>
                  <a:pt x="1242" y="4284"/>
                </a:lnTo>
                <a:lnTo>
                  <a:pt x="1293" y="4258"/>
                </a:lnTo>
                <a:lnTo>
                  <a:pt x="1343" y="4236"/>
                </a:lnTo>
                <a:lnTo>
                  <a:pt x="1395" y="4215"/>
                </a:lnTo>
                <a:lnTo>
                  <a:pt x="1423" y="4208"/>
                </a:lnTo>
                <a:lnTo>
                  <a:pt x="1449" y="4201"/>
                </a:lnTo>
                <a:lnTo>
                  <a:pt x="1475" y="4196"/>
                </a:lnTo>
                <a:lnTo>
                  <a:pt x="1503" y="4190"/>
                </a:lnTo>
                <a:lnTo>
                  <a:pt x="1531" y="4189"/>
                </a:lnTo>
                <a:lnTo>
                  <a:pt x="1557" y="4187"/>
                </a:lnTo>
                <a:lnTo>
                  <a:pt x="1584" y="4189"/>
                </a:lnTo>
                <a:lnTo>
                  <a:pt x="1612" y="4190"/>
                </a:lnTo>
                <a:lnTo>
                  <a:pt x="1640" y="4196"/>
                </a:lnTo>
                <a:lnTo>
                  <a:pt x="1666" y="4201"/>
                </a:lnTo>
                <a:lnTo>
                  <a:pt x="1692" y="4208"/>
                </a:lnTo>
                <a:lnTo>
                  <a:pt x="1718" y="4215"/>
                </a:lnTo>
                <a:lnTo>
                  <a:pt x="1744" y="4225"/>
                </a:lnTo>
                <a:lnTo>
                  <a:pt x="1770" y="4234"/>
                </a:lnTo>
                <a:lnTo>
                  <a:pt x="1820" y="4258"/>
                </a:lnTo>
                <a:lnTo>
                  <a:pt x="1869" y="4282"/>
                </a:lnTo>
                <a:lnTo>
                  <a:pt x="1917" y="4310"/>
                </a:lnTo>
                <a:lnTo>
                  <a:pt x="1964" y="4338"/>
                </a:lnTo>
                <a:lnTo>
                  <a:pt x="2058" y="4393"/>
                </a:lnTo>
                <a:lnTo>
                  <a:pt x="2103" y="4419"/>
                </a:lnTo>
                <a:lnTo>
                  <a:pt x="2148" y="4442"/>
                </a:lnTo>
                <a:lnTo>
                  <a:pt x="2193" y="4461"/>
                </a:lnTo>
                <a:lnTo>
                  <a:pt x="2214" y="4470"/>
                </a:lnTo>
                <a:lnTo>
                  <a:pt x="2237" y="4477"/>
                </a:lnTo>
                <a:lnTo>
                  <a:pt x="2259" y="4482"/>
                </a:lnTo>
                <a:lnTo>
                  <a:pt x="2280" y="4485"/>
                </a:lnTo>
                <a:lnTo>
                  <a:pt x="2303" y="4489"/>
                </a:lnTo>
                <a:lnTo>
                  <a:pt x="2325" y="4489"/>
                </a:lnTo>
                <a:lnTo>
                  <a:pt x="2346" y="4489"/>
                </a:lnTo>
                <a:lnTo>
                  <a:pt x="2369" y="4487"/>
                </a:lnTo>
                <a:lnTo>
                  <a:pt x="2391" y="4482"/>
                </a:lnTo>
                <a:lnTo>
                  <a:pt x="2415" y="4477"/>
                </a:lnTo>
                <a:lnTo>
                  <a:pt x="2438" y="4470"/>
                </a:lnTo>
                <a:lnTo>
                  <a:pt x="2461" y="4463"/>
                </a:lnTo>
                <a:lnTo>
                  <a:pt x="2507" y="4442"/>
                </a:lnTo>
                <a:lnTo>
                  <a:pt x="2554" y="4419"/>
                </a:lnTo>
                <a:lnTo>
                  <a:pt x="2601" y="4395"/>
                </a:lnTo>
                <a:lnTo>
                  <a:pt x="2698" y="4340"/>
                </a:lnTo>
                <a:lnTo>
                  <a:pt x="2747" y="4310"/>
                </a:lnTo>
                <a:lnTo>
                  <a:pt x="2797" y="4284"/>
                </a:lnTo>
                <a:lnTo>
                  <a:pt x="2848" y="4258"/>
                </a:lnTo>
                <a:lnTo>
                  <a:pt x="2900" y="4236"/>
                </a:lnTo>
                <a:lnTo>
                  <a:pt x="2952" y="4215"/>
                </a:lnTo>
                <a:lnTo>
                  <a:pt x="2978" y="4208"/>
                </a:lnTo>
                <a:lnTo>
                  <a:pt x="3004" y="4201"/>
                </a:lnTo>
                <a:lnTo>
                  <a:pt x="3032" y="4196"/>
                </a:lnTo>
                <a:lnTo>
                  <a:pt x="3058" y="4190"/>
                </a:lnTo>
                <a:lnTo>
                  <a:pt x="3085" y="4189"/>
                </a:lnTo>
                <a:lnTo>
                  <a:pt x="3113" y="4187"/>
                </a:lnTo>
                <a:lnTo>
                  <a:pt x="3141" y="4189"/>
                </a:lnTo>
                <a:lnTo>
                  <a:pt x="3169" y="4190"/>
                </a:lnTo>
                <a:lnTo>
                  <a:pt x="3195" y="4196"/>
                </a:lnTo>
                <a:lnTo>
                  <a:pt x="3222" y="4201"/>
                </a:lnTo>
                <a:lnTo>
                  <a:pt x="3248" y="4208"/>
                </a:lnTo>
                <a:lnTo>
                  <a:pt x="3274" y="4215"/>
                </a:lnTo>
                <a:lnTo>
                  <a:pt x="3300" y="4225"/>
                </a:lnTo>
                <a:lnTo>
                  <a:pt x="3326" y="4234"/>
                </a:lnTo>
                <a:lnTo>
                  <a:pt x="3377" y="4258"/>
                </a:lnTo>
                <a:lnTo>
                  <a:pt x="3425" y="4282"/>
                </a:lnTo>
                <a:lnTo>
                  <a:pt x="3474" y="4310"/>
                </a:lnTo>
                <a:lnTo>
                  <a:pt x="3523" y="4338"/>
                </a:lnTo>
                <a:lnTo>
                  <a:pt x="3615" y="4393"/>
                </a:lnTo>
                <a:lnTo>
                  <a:pt x="3661" y="4419"/>
                </a:lnTo>
                <a:lnTo>
                  <a:pt x="3707" y="4442"/>
                </a:lnTo>
                <a:lnTo>
                  <a:pt x="3752" y="4461"/>
                </a:lnTo>
                <a:lnTo>
                  <a:pt x="3772" y="4470"/>
                </a:lnTo>
                <a:lnTo>
                  <a:pt x="3795" y="4477"/>
                </a:lnTo>
                <a:lnTo>
                  <a:pt x="3818" y="4482"/>
                </a:lnTo>
                <a:lnTo>
                  <a:pt x="3840" y="4485"/>
                </a:lnTo>
                <a:lnTo>
                  <a:pt x="3861" y="4489"/>
                </a:lnTo>
                <a:lnTo>
                  <a:pt x="3884" y="4489"/>
                </a:lnTo>
                <a:lnTo>
                  <a:pt x="3906" y="4489"/>
                </a:lnTo>
                <a:lnTo>
                  <a:pt x="3929" y="4487"/>
                </a:lnTo>
                <a:lnTo>
                  <a:pt x="3951" y="4482"/>
                </a:lnTo>
                <a:lnTo>
                  <a:pt x="3974" y="4477"/>
                </a:lnTo>
                <a:lnTo>
                  <a:pt x="3996" y="4470"/>
                </a:lnTo>
                <a:lnTo>
                  <a:pt x="4019" y="4463"/>
                </a:lnTo>
                <a:lnTo>
                  <a:pt x="4066" y="4442"/>
                </a:lnTo>
                <a:lnTo>
                  <a:pt x="4113" y="4419"/>
                </a:lnTo>
                <a:lnTo>
                  <a:pt x="4159" y="4395"/>
                </a:lnTo>
                <a:lnTo>
                  <a:pt x="4257" y="4340"/>
                </a:lnTo>
                <a:lnTo>
                  <a:pt x="4305" y="4310"/>
                </a:lnTo>
                <a:lnTo>
                  <a:pt x="4356" y="4284"/>
                </a:lnTo>
                <a:lnTo>
                  <a:pt x="4408" y="4258"/>
                </a:lnTo>
                <a:lnTo>
                  <a:pt x="4458" y="4236"/>
                </a:lnTo>
                <a:lnTo>
                  <a:pt x="4510" y="4215"/>
                </a:lnTo>
                <a:lnTo>
                  <a:pt x="4538" y="4208"/>
                </a:lnTo>
                <a:lnTo>
                  <a:pt x="4564" y="4201"/>
                </a:lnTo>
                <a:lnTo>
                  <a:pt x="4590" y="4196"/>
                </a:lnTo>
                <a:lnTo>
                  <a:pt x="4618" y="4190"/>
                </a:lnTo>
                <a:lnTo>
                  <a:pt x="4644" y="4189"/>
                </a:lnTo>
                <a:lnTo>
                  <a:pt x="4671" y="4187"/>
                </a:lnTo>
                <a:lnTo>
                  <a:pt x="4680" y="4187"/>
                </a:lnTo>
                <a:lnTo>
                  <a:pt x="4678" y="4326"/>
                </a:lnTo>
                <a:lnTo>
                  <a:pt x="4671" y="4326"/>
                </a:lnTo>
                <a:lnTo>
                  <a:pt x="4651" y="4327"/>
                </a:lnTo>
                <a:lnTo>
                  <a:pt x="4628" y="4329"/>
                </a:lnTo>
                <a:lnTo>
                  <a:pt x="4607" y="4333"/>
                </a:lnTo>
                <a:lnTo>
                  <a:pt x="4585" y="4338"/>
                </a:lnTo>
                <a:lnTo>
                  <a:pt x="4564" y="4343"/>
                </a:lnTo>
                <a:lnTo>
                  <a:pt x="4541" y="4350"/>
                </a:lnTo>
                <a:lnTo>
                  <a:pt x="4498" y="4367"/>
                </a:lnTo>
                <a:lnTo>
                  <a:pt x="4453" y="4388"/>
                </a:lnTo>
                <a:lnTo>
                  <a:pt x="4409" y="4411"/>
                </a:lnTo>
                <a:lnTo>
                  <a:pt x="4319" y="4463"/>
                </a:lnTo>
                <a:lnTo>
                  <a:pt x="4227" y="4515"/>
                </a:lnTo>
                <a:lnTo>
                  <a:pt x="4182" y="4541"/>
                </a:lnTo>
                <a:lnTo>
                  <a:pt x="4133" y="4563"/>
                </a:lnTo>
                <a:lnTo>
                  <a:pt x="4087" y="4584"/>
                </a:lnTo>
                <a:lnTo>
                  <a:pt x="4038" y="4602"/>
                </a:lnTo>
                <a:lnTo>
                  <a:pt x="4014" y="4609"/>
                </a:lnTo>
                <a:lnTo>
                  <a:pt x="3989" y="4616"/>
                </a:lnTo>
                <a:lnTo>
                  <a:pt x="3965" y="4621"/>
                </a:lnTo>
                <a:lnTo>
                  <a:pt x="3941" y="4624"/>
                </a:lnTo>
                <a:lnTo>
                  <a:pt x="4680" y="4624"/>
                </a:lnTo>
                <a:lnTo>
                  <a:pt x="4680" y="4763"/>
                </a:lnTo>
                <a:close/>
                <a:moveTo>
                  <a:pt x="826" y="4624"/>
                </a:moveTo>
                <a:lnTo>
                  <a:pt x="2270" y="4624"/>
                </a:lnTo>
                <a:lnTo>
                  <a:pt x="2245" y="4621"/>
                </a:lnTo>
                <a:lnTo>
                  <a:pt x="2221" y="4616"/>
                </a:lnTo>
                <a:lnTo>
                  <a:pt x="2199" y="4609"/>
                </a:lnTo>
                <a:lnTo>
                  <a:pt x="2174" y="4602"/>
                </a:lnTo>
                <a:lnTo>
                  <a:pt x="2127" y="4584"/>
                </a:lnTo>
                <a:lnTo>
                  <a:pt x="2082" y="4563"/>
                </a:lnTo>
                <a:lnTo>
                  <a:pt x="2037" y="4541"/>
                </a:lnTo>
                <a:lnTo>
                  <a:pt x="1992" y="4515"/>
                </a:lnTo>
                <a:lnTo>
                  <a:pt x="1904" y="4463"/>
                </a:lnTo>
                <a:lnTo>
                  <a:pt x="1860" y="4437"/>
                </a:lnTo>
                <a:lnTo>
                  <a:pt x="1817" y="4411"/>
                </a:lnTo>
                <a:lnTo>
                  <a:pt x="1773" y="4388"/>
                </a:lnTo>
                <a:lnTo>
                  <a:pt x="1732" y="4367"/>
                </a:lnTo>
                <a:lnTo>
                  <a:pt x="1688" y="4350"/>
                </a:lnTo>
                <a:lnTo>
                  <a:pt x="1666" y="4343"/>
                </a:lnTo>
                <a:lnTo>
                  <a:pt x="1645" y="4338"/>
                </a:lnTo>
                <a:lnTo>
                  <a:pt x="1622" y="4333"/>
                </a:lnTo>
                <a:lnTo>
                  <a:pt x="1602" y="4329"/>
                </a:lnTo>
                <a:lnTo>
                  <a:pt x="1579" y="4327"/>
                </a:lnTo>
                <a:lnTo>
                  <a:pt x="1557" y="4326"/>
                </a:lnTo>
                <a:lnTo>
                  <a:pt x="1536" y="4327"/>
                </a:lnTo>
                <a:lnTo>
                  <a:pt x="1513" y="4329"/>
                </a:lnTo>
                <a:lnTo>
                  <a:pt x="1492" y="4333"/>
                </a:lnTo>
                <a:lnTo>
                  <a:pt x="1470" y="4338"/>
                </a:lnTo>
                <a:lnTo>
                  <a:pt x="1449" y="4343"/>
                </a:lnTo>
                <a:lnTo>
                  <a:pt x="1426" y="4350"/>
                </a:lnTo>
                <a:lnTo>
                  <a:pt x="1383" y="4367"/>
                </a:lnTo>
                <a:lnTo>
                  <a:pt x="1340" y="4388"/>
                </a:lnTo>
                <a:lnTo>
                  <a:pt x="1295" y="4411"/>
                </a:lnTo>
                <a:lnTo>
                  <a:pt x="1204" y="4463"/>
                </a:lnTo>
                <a:lnTo>
                  <a:pt x="1114" y="4515"/>
                </a:lnTo>
                <a:lnTo>
                  <a:pt x="1067" y="4541"/>
                </a:lnTo>
                <a:lnTo>
                  <a:pt x="1020" y="4563"/>
                </a:lnTo>
                <a:lnTo>
                  <a:pt x="972" y="4584"/>
                </a:lnTo>
                <a:lnTo>
                  <a:pt x="925" y="4602"/>
                </a:lnTo>
                <a:lnTo>
                  <a:pt x="901" y="4609"/>
                </a:lnTo>
                <a:lnTo>
                  <a:pt x="876" y="4616"/>
                </a:lnTo>
                <a:lnTo>
                  <a:pt x="850" y="4621"/>
                </a:lnTo>
                <a:lnTo>
                  <a:pt x="826" y="4624"/>
                </a:lnTo>
                <a:close/>
                <a:moveTo>
                  <a:pt x="2383" y="4624"/>
                </a:moveTo>
                <a:lnTo>
                  <a:pt x="3830" y="4624"/>
                </a:lnTo>
                <a:lnTo>
                  <a:pt x="3805" y="4621"/>
                </a:lnTo>
                <a:lnTo>
                  <a:pt x="3781" y="4616"/>
                </a:lnTo>
                <a:lnTo>
                  <a:pt x="3757" y="4609"/>
                </a:lnTo>
                <a:lnTo>
                  <a:pt x="3733" y="4602"/>
                </a:lnTo>
                <a:lnTo>
                  <a:pt x="3686" y="4584"/>
                </a:lnTo>
                <a:lnTo>
                  <a:pt x="3641" y="4563"/>
                </a:lnTo>
                <a:lnTo>
                  <a:pt x="3594" y="4541"/>
                </a:lnTo>
                <a:lnTo>
                  <a:pt x="3550" y="4515"/>
                </a:lnTo>
                <a:lnTo>
                  <a:pt x="3462" y="4463"/>
                </a:lnTo>
                <a:lnTo>
                  <a:pt x="3417" y="4437"/>
                </a:lnTo>
                <a:lnTo>
                  <a:pt x="3373" y="4411"/>
                </a:lnTo>
                <a:lnTo>
                  <a:pt x="3330" y="4388"/>
                </a:lnTo>
                <a:lnTo>
                  <a:pt x="3287" y="4367"/>
                </a:lnTo>
                <a:lnTo>
                  <a:pt x="3243" y="4350"/>
                </a:lnTo>
                <a:lnTo>
                  <a:pt x="3222" y="4343"/>
                </a:lnTo>
                <a:lnTo>
                  <a:pt x="3200" y="4338"/>
                </a:lnTo>
                <a:lnTo>
                  <a:pt x="3179" y="4333"/>
                </a:lnTo>
                <a:lnTo>
                  <a:pt x="3156" y="4329"/>
                </a:lnTo>
                <a:lnTo>
                  <a:pt x="3134" y="4327"/>
                </a:lnTo>
                <a:lnTo>
                  <a:pt x="3113" y="4326"/>
                </a:lnTo>
                <a:lnTo>
                  <a:pt x="3091" y="4327"/>
                </a:lnTo>
                <a:lnTo>
                  <a:pt x="3070" y="4329"/>
                </a:lnTo>
                <a:lnTo>
                  <a:pt x="3047" y="4333"/>
                </a:lnTo>
                <a:lnTo>
                  <a:pt x="3026" y="4338"/>
                </a:lnTo>
                <a:lnTo>
                  <a:pt x="3004" y="4343"/>
                </a:lnTo>
                <a:lnTo>
                  <a:pt x="2983" y="4350"/>
                </a:lnTo>
                <a:lnTo>
                  <a:pt x="2940" y="4367"/>
                </a:lnTo>
                <a:lnTo>
                  <a:pt x="2894" y="4388"/>
                </a:lnTo>
                <a:lnTo>
                  <a:pt x="2851" y="4411"/>
                </a:lnTo>
                <a:lnTo>
                  <a:pt x="2761" y="4463"/>
                </a:lnTo>
                <a:lnTo>
                  <a:pt x="2669" y="4515"/>
                </a:lnTo>
                <a:lnTo>
                  <a:pt x="2622" y="4541"/>
                </a:lnTo>
                <a:lnTo>
                  <a:pt x="2575" y="4563"/>
                </a:lnTo>
                <a:lnTo>
                  <a:pt x="2528" y="4584"/>
                </a:lnTo>
                <a:lnTo>
                  <a:pt x="2480" y="4602"/>
                </a:lnTo>
                <a:lnTo>
                  <a:pt x="2455" y="4609"/>
                </a:lnTo>
                <a:lnTo>
                  <a:pt x="2431" y="4616"/>
                </a:lnTo>
                <a:lnTo>
                  <a:pt x="2407" y="4621"/>
                </a:lnTo>
                <a:lnTo>
                  <a:pt x="2383" y="4624"/>
                </a:lnTo>
                <a:close/>
                <a:moveTo>
                  <a:pt x="4206" y="595"/>
                </a:moveTo>
                <a:lnTo>
                  <a:pt x="4206" y="278"/>
                </a:lnTo>
                <a:lnTo>
                  <a:pt x="541" y="278"/>
                </a:lnTo>
                <a:lnTo>
                  <a:pt x="541" y="595"/>
                </a:lnTo>
                <a:lnTo>
                  <a:pt x="4206" y="595"/>
                </a:lnTo>
                <a:close/>
                <a:moveTo>
                  <a:pt x="264" y="734"/>
                </a:moveTo>
                <a:lnTo>
                  <a:pt x="264" y="0"/>
                </a:lnTo>
                <a:lnTo>
                  <a:pt x="4484" y="0"/>
                </a:lnTo>
                <a:lnTo>
                  <a:pt x="4484" y="734"/>
                </a:lnTo>
                <a:lnTo>
                  <a:pt x="4206" y="734"/>
                </a:lnTo>
                <a:lnTo>
                  <a:pt x="541" y="734"/>
                </a:lnTo>
                <a:lnTo>
                  <a:pt x="264" y="734"/>
                </a:lnTo>
                <a:close/>
                <a:moveTo>
                  <a:pt x="4484" y="845"/>
                </a:moveTo>
                <a:lnTo>
                  <a:pt x="4484" y="3541"/>
                </a:lnTo>
                <a:lnTo>
                  <a:pt x="4447" y="3555"/>
                </a:lnTo>
                <a:lnTo>
                  <a:pt x="4413" y="3571"/>
                </a:lnTo>
                <a:lnTo>
                  <a:pt x="4376" y="3588"/>
                </a:lnTo>
                <a:lnTo>
                  <a:pt x="4342" y="3607"/>
                </a:lnTo>
                <a:lnTo>
                  <a:pt x="4274" y="3646"/>
                </a:lnTo>
                <a:lnTo>
                  <a:pt x="4206" y="3684"/>
                </a:lnTo>
                <a:lnTo>
                  <a:pt x="4206" y="845"/>
                </a:lnTo>
                <a:lnTo>
                  <a:pt x="4484" y="845"/>
                </a:lnTo>
                <a:close/>
                <a:moveTo>
                  <a:pt x="264" y="3574"/>
                </a:moveTo>
                <a:lnTo>
                  <a:pt x="264" y="845"/>
                </a:lnTo>
                <a:lnTo>
                  <a:pt x="541" y="845"/>
                </a:lnTo>
                <a:lnTo>
                  <a:pt x="541" y="3732"/>
                </a:lnTo>
                <a:lnTo>
                  <a:pt x="474" y="3694"/>
                </a:lnTo>
                <a:lnTo>
                  <a:pt x="406" y="3653"/>
                </a:lnTo>
                <a:lnTo>
                  <a:pt x="335" y="3611"/>
                </a:lnTo>
                <a:lnTo>
                  <a:pt x="300" y="3592"/>
                </a:lnTo>
                <a:lnTo>
                  <a:pt x="264" y="3574"/>
                </a:lnTo>
                <a:close/>
                <a:moveTo>
                  <a:pt x="2530" y="2441"/>
                </a:moveTo>
                <a:lnTo>
                  <a:pt x="2530" y="2441"/>
                </a:lnTo>
                <a:lnTo>
                  <a:pt x="2532" y="2457"/>
                </a:lnTo>
                <a:lnTo>
                  <a:pt x="2532" y="2473"/>
                </a:lnTo>
                <a:lnTo>
                  <a:pt x="2530" y="2486"/>
                </a:lnTo>
                <a:lnTo>
                  <a:pt x="2527" y="2502"/>
                </a:lnTo>
                <a:lnTo>
                  <a:pt x="2521" y="2516"/>
                </a:lnTo>
                <a:lnTo>
                  <a:pt x="2516" y="2528"/>
                </a:lnTo>
                <a:lnTo>
                  <a:pt x="2509" y="2542"/>
                </a:lnTo>
                <a:lnTo>
                  <a:pt x="2501" y="2554"/>
                </a:lnTo>
                <a:lnTo>
                  <a:pt x="2492" y="2565"/>
                </a:lnTo>
                <a:lnTo>
                  <a:pt x="2481" y="2575"/>
                </a:lnTo>
                <a:lnTo>
                  <a:pt x="2469" y="2585"/>
                </a:lnTo>
                <a:lnTo>
                  <a:pt x="2457" y="2592"/>
                </a:lnTo>
                <a:lnTo>
                  <a:pt x="2445" y="2599"/>
                </a:lnTo>
                <a:lnTo>
                  <a:pt x="2431" y="2606"/>
                </a:lnTo>
                <a:lnTo>
                  <a:pt x="2415" y="2610"/>
                </a:lnTo>
                <a:lnTo>
                  <a:pt x="2400" y="2613"/>
                </a:lnTo>
                <a:lnTo>
                  <a:pt x="2384" y="2615"/>
                </a:lnTo>
                <a:lnTo>
                  <a:pt x="2370" y="2615"/>
                </a:lnTo>
                <a:lnTo>
                  <a:pt x="2355" y="2613"/>
                </a:lnTo>
                <a:lnTo>
                  <a:pt x="2341" y="2610"/>
                </a:lnTo>
                <a:lnTo>
                  <a:pt x="2327" y="2604"/>
                </a:lnTo>
                <a:lnTo>
                  <a:pt x="2313" y="2599"/>
                </a:lnTo>
                <a:lnTo>
                  <a:pt x="2299" y="2592"/>
                </a:lnTo>
                <a:lnTo>
                  <a:pt x="2287" y="2584"/>
                </a:lnTo>
                <a:lnTo>
                  <a:pt x="2277" y="2575"/>
                </a:lnTo>
                <a:lnTo>
                  <a:pt x="2266" y="2565"/>
                </a:lnTo>
                <a:lnTo>
                  <a:pt x="2258" y="2552"/>
                </a:lnTo>
                <a:lnTo>
                  <a:pt x="2249" y="2540"/>
                </a:lnTo>
                <a:lnTo>
                  <a:pt x="2242" y="2526"/>
                </a:lnTo>
                <a:lnTo>
                  <a:pt x="2237" y="2513"/>
                </a:lnTo>
                <a:lnTo>
                  <a:pt x="2232" y="2499"/>
                </a:lnTo>
                <a:lnTo>
                  <a:pt x="2228" y="2483"/>
                </a:lnTo>
                <a:lnTo>
                  <a:pt x="2228" y="2467"/>
                </a:lnTo>
                <a:lnTo>
                  <a:pt x="2228" y="2452"/>
                </a:lnTo>
                <a:lnTo>
                  <a:pt x="2230" y="2438"/>
                </a:lnTo>
                <a:lnTo>
                  <a:pt x="2232" y="2422"/>
                </a:lnTo>
                <a:lnTo>
                  <a:pt x="2237" y="2408"/>
                </a:lnTo>
                <a:lnTo>
                  <a:pt x="2242" y="2396"/>
                </a:lnTo>
                <a:lnTo>
                  <a:pt x="2249" y="2382"/>
                </a:lnTo>
                <a:lnTo>
                  <a:pt x="2258" y="2370"/>
                </a:lnTo>
                <a:lnTo>
                  <a:pt x="2268" y="2360"/>
                </a:lnTo>
                <a:lnTo>
                  <a:pt x="2278" y="2349"/>
                </a:lnTo>
                <a:lnTo>
                  <a:pt x="2289" y="2339"/>
                </a:lnTo>
                <a:lnTo>
                  <a:pt x="2301" y="2332"/>
                </a:lnTo>
                <a:lnTo>
                  <a:pt x="2315" y="2325"/>
                </a:lnTo>
                <a:lnTo>
                  <a:pt x="2329" y="2318"/>
                </a:lnTo>
                <a:lnTo>
                  <a:pt x="2343" y="2315"/>
                </a:lnTo>
                <a:lnTo>
                  <a:pt x="2358" y="2311"/>
                </a:lnTo>
                <a:lnTo>
                  <a:pt x="2374" y="2309"/>
                </a:lnTo>
                <a:lnTo>
                  <a:pt x="2389" y="2309"/>
                </a:lnTo>
                <a:lnTo>
                  <a:pt x="2403" y="2311"/>
                </a:lnTo>
                <a:lnTo>
                  <a:pt x="2419" y="2315"/>
                </a:lnTo>
                <a:lnTo>
                  <a:pt x="2433" y="2320"/>
                </a:lnTo>
                <a:lnTo>
                  <a:pt x="2447" y="2325"/>
                </a:lnTo>
                <a:lnTo>
                  <a:pt x="2459" y="2332"/>
                </a:lnTo>
                <a:lnTo>
                  <a:pt x="2471" y="2341"/>
                </a:lnTo>
                <a:lnTo>
                  <a:pt x="2481" y="2349"/>
                </a:lnTo>
                <a:lnTo>
                  <a:pt x="2492" y="2360"/>
                </a:lnTo>
                <a:lnTo>
                  <a:pt x="2502" y="2372"/>
                </a:lnTo>
                <a:lnTo>
                  <a:pt x="2509" y="2384"/>
                </a:lnTo>
                <a:lnTo>
                  <a:pt x="2518" y="2396"/>
                </a:lnTo>
                <a:lnTo>
                  <a:pt x="2523" y="2412"/>
                </a:lnTo>
                <a:lnTo>
                  <a:pt x="2527" y="2426"/>
                </a:lnTo>
                <a:lnTo>
                  <a:pt x="2530" y="2441"/>
                </a:lnTo>
                <a:close/>
              </a:path>
            </a:pathLst>
          </a:custGeom>
          <a:solidFill>
            <a:schemeClr val="bg1"/>
          </a:solidFill>
          <a:ln w="6350">
            <a:solidFill>
              <a:schemeClr val="bg1"/>
            </a:solidFill>
            <a:round/>
            <a:headEnd/>
            <a:tailEnd/>
          </a:ln>
        </p:spPr>
        <p:txBody>
          <a:bodyPr vert="horz" wrap="square" lIns="68580" tIns="34290" rIns="68580" bIns="34290" anchor="t"/>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EYInterstate Light" panose="02000506000000020004" pitchFamily="2" charset="0"/>
              <a:ea typeface="+mn-ea"/>
              <a:cs typeface="+mn-cs"/>
            </a:endParaRPr>
          </a:p>
        </p:txBody>
      </p:sp>
      <p:grpSp>
        <p:nvGrpSpPr>
          <p:cNvPr id="30" name="Group 195">
            <a:extLst>
              <a:ext uri="{FF2B5EF4-FFF2-40B4-BE49-F238E27FC236}">
                <a16:creationId xmlns:a16="http://schemas.microsoft.com/office/drawing/2014/main" id="{1714AF2A-9517-BA0E-7B49-0136E3CF4995}"/>
              </a:ext>
            </a:extLst>
          </p:cNvPr>
          <p:cNvGrpSpPr/>
          <p:nvPr/>
        </p:nvGrpSpPr>
        <p:grpSpPr>
          <a:xfrm>
            <a:off x="8059044" y="3028950"/>
            <a:ext cx="144000" cy="216000"/>
            <a:chOff x="11079163" y="6938963"/>
            <a:chExt cx="444500" cy="563562"/>
          </a:xfrm>
          <a:solidFill>
            <a:schemeClr val="bg1"/>
          </a:solidFill>
        </p:grpSpPr>
        <p:sp>
          <p:nvSpPr>
            <p:cNvPr id="31" name="Freeform 614">
              <a:extLst>
                <a:ext uri="{FF2B5EF4-FFF2-40B4-BE49-F238E27FC236}">
                  <a16:creationId xmlns:a16="http://schemas.microsoft.com/office/drawing/2014/main" id="{76B15673-20AF-E6C7-4CFD-4858F2751A67}"/>
                </a:ext>
              </a:extLst>
            </p:cNvPr>
            <p:cNvSpPr>
              <a:spLocks noEditPoints="1"/>
            </p:cNvSpPr>
            <p:nvPr/>
          </p:nvSpPr>
          <p:spPr bwMode="auto">
            <a:xfrm>
              <a:off x="11099801" y="7097713"/>
              <a:ext cx="228600" cy="366712"/>
            </a:xfrm>
            <a:custGeom>
              <a:avLst/>
              <a:gdLst>
                <a:gd name="T0" fmla="*/ 216 w 433"/>
                <a:gd name="T1" fmla="*/ 251 h 692"/>
                <a:gd name="T2" fmla="*/ 216 w 433"/>
                <a:gd name="T3" fmla="*/ 0 h 692"/>
                <a:gd name="T4" fmla="*/ 102 w 433"/>
                <a:gd name="T5" fmla="*/ 0 h 692"/>
                <a:gd name="T6" fmla="*/ 102 w 433"/>
                <a:gd name="T7" fmla="*/ 251 h 692"/>
                <a:gd name="T8" fmla="*/ 0 w 433"/>
                <a:gd name="T9" fmla="*/ 251 h 692"/>
                <a:gd name="T10" fmla="*/ 0 w 433"/>
                <a:gd name="T11" fmla="*/ 692 h 692"/>
                <a:gd name="T12" fmla="*/ 433 w 433"/>
                <a:gd name="T13" fmla="*/ 692 h 692"/>
                <a:gd name="T14" fmla="*/ 433 w 433"/>
                <a:gd name="T15" fmla="*/ 251 h 692"/>
                <a:gd name="T16" fmla="*/ 216 w 433"/>
                <a:gd name="T17" fmla="*/ 251 h 692"/>
                <a:gd name="T18" fmla="*/ 263 w 433"/>
                <a:gd name="T19" fmla="*/ 616 h 692"/>
                <a:gd name="T20" fmla="*/ 50 w 433"/>
                <a:gd name="T21" fmla="*/ 616 h 692"/>
                <a:gd name="T22" fmla="*/ 50 w 433"/>
                <a:gd name="T23" fmla="*/ 564 h 692"/>
                <a:gd name="T24" fmla="*/ 263 w 433"/>
                <a:gd name="T25" fmla="*/ 564 h 692"/>
                <a:gd name="T26" fmla="*/ 263 w 433"/>
                <a:gd name="T27" fmla="*/ 616 h 692"/>
                <a:gd name="T28" fmla="*/ 263 w 433"/>
                <a:gd name="T29" fmla="*/ 531 h 692"/>
                <a:gd name="T30" fmla="*/ 50 w 433"/>
                <a:gd name="T31" fmla="*/ 531 h 692"/>
                <a:gd name="T32" fmla="*/ 50 w 433"/>
                <a:gd name="T33" fmla="*/ 480 h 692"/>
                <a:gd name="T34" fmla="*/ 263 w 433"/>
                <a:gd name="T35" fmla="*/ 480 h 692"/>
                <a:gd name="T36" fmla="*/ 263 w 433"/>
                <a:gd name="T37" fmla="*/ 531 h 692"/>
                <a:gd name="T38" fmla="*/ 263 w 433"/>
                <a:gd name="T39" fmla="*/ 446 h 692"/>
                <a:gd name="T40" fmla="*/ 50 w 433"/>
                <a:gd name="T41" fmla="*/ 446 h 692"/>
                <a:gd name="T42" fmla="*/ 50 w 433"/>
                <a:gd name="T43" fmla="*/ 395 h 692"/>
                <a:gd name="T44" fmla="*/ 263 w 433"/>
                <a:gd name="T45" fmla="*/ 395 h 692"/>
                <a:gd name="T46" fmla="*/ 263 w 433"/>
                <a:gd name="T47" fmla="*/ 446 h 692"/>
                <a:gd name="T48" fmla="*/ 263 w 433"/>
                <a:gd name="T49" fmla="*/ 358 h 692"/>
                <a:gd name="T50" fmla="*/ 50 w 433"/>
                <a:gd name="T51" fmla="*/ 358 h 692"/>
                <a:gd name="T52" fmla="*/ 50 w 433"/>
                <a:gd name="T53" fmla="*/ 306 h 692"/>
                <a:gd name="T54" fmla="*/ 263 w 433"/>
                <a:gd name="T55" fmla="*/ 306 h 692"/>
                <a:gd name="T56" fmla="*/ 263 w 433"/>
                <a:gd name="T57" fmla="*/ 358 h 692"/>
                <a:gd name="T58" fmla="*/ 385 w 433"/>
                <a:gd name="T59" fmla="*/ 616 h 692"/>
                <a:gd name="T60" fmla="*/ 299 w 433"/>
                <a:gd name="T61" fmla="*/ 616 h 692"/>
                <a:gd name="T62" fmla="*/ 299 w 433"/>
                <a:gd name="T63" fmla="*/ 564 h 692"/>
                <a:gd name="T64" fmla="*/ 385 w 433"/>
                <a:gd name="T65" fmla="*/ 564 h 692"/>
                <a:gd name="T66" fmla="*/ 385 w 433"/>
                <a:gd name="T67" fmla="*/ 616 h 692"/>
                <a:gd name="T68" fmla="*/ 385 w 433"/>
                <a:gd name="T69" fmla="*/ 531 h 692"/>
                <a:gd name="T70" fmla="*/ 299 w 433"/>
                <a:gd name="T71" fmla="*/ 531 h 692"/>
                <a:gd name="T72" fmla="*/ 299 w 433"/>
                <a:gd name="T73" fmla="*/ 480 h 692"/>
                <a:gd name="T74" fmla="*/ 385 w 433"/>
                <a:gd name="T75" fmla="*/ 480 h 692"/>
                <a:gd name="T76" fmla="*/ 385 w 433"/>
                <a:gd name="T77" fmla="*/ 531 h 692"/>
                <a:gd name="T78" fmla="*/ 385 w 433"/>
                <a:gd name="T79" fmla="*/ 446 h 692"/>
                <a:gd name="T80" fmla="*/ 299 w 433"/>
                <a:gd name="T81" fmla="*/ 446 h 692"/>
                <a:gd name="T82" fmla="*/ 299 w 433"/>
                <a:gd name="T83" fmla="*/ 395 h 692"/>
                <a:gd name="T84" fmla="*/ 385 w 433"/>
                <a:gd name="T85" fmla="*/ 395 h 692"/>
                <a:gd name="T86" fmla="*/ 385 w 433"/>
                <a:gd name="T87" fmla="*/ 446 h 692"/>
                <a:gd name="T88" fmla="*/ 385 w 433"/>
                <a:gd name="T89" fmla="*/ 358 h 692"/>
                <a:gd name="T90" fmla="*/ 299 w 433"/>
                <a:gd name="T91" fmla="*/ 358 h 692"/>
                <a:gd name="T92" fmla="*/ 299 w 433"/>
                <a:gd name="T93" fmla="*/ 306 h 692"/>
                <a:gd name="T94" fmla="*/ 385 w 433"/>
                <a:gd name="T95" fmla="*/ 306 h 692"/>
                <a:gd name="T96" fmla="*/ 385 w 433"/>
                <a:gd name="T97" fmla="*/ 358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3" h="692">
                  <a:moveTo>
                    <a:pt x="216" y="251"/>
                  </a:moveTo>
                  <a:lnTo>
                    <a:pt x="216" y="0"/>
                  </a:lnTo>
                  <a:lnTo>
                    <a:pt x="102" y="0"/>
                  </a:lnTo>
                  <a:lnTo>
                    <a:pt x="102" y="251"/>
                  </a:lnTo>
                  <a:lnTo>
                    <a:pt x="0" y="251"/>
                  </a:lnTo>
                  <a:lnTo>
                    <a:pt x="0" y="692"/>
                  </a:lnTo>
                  <a:lnTo>
                    <a:pt x="433" y="692"/>
                  </a:lnTo>
                  <a:lnTo>
                    <a:pt x="433" y="251"/>
                  </a:lnTo>
                  <a:lnTo>
                    <a:pt x="216" y="251"/>
                  </a:lnTo>
                  <a:close/>
                  <a:moveTo>
                    <a:pt x="263" y="616"/>
                  </a:moveTo>
                  <a:lnTo>
                    <a:pt x="50" y="616"/>
                  </a:lnTo>
                  <a:lnTo>
                    <a:pt x="50" y="564"/>
                  </a:lnTo>
                  <a:lnTo>
                    <a:pt x="263" y="564"/>
                  </a:lnTo>
                  <a:lnTo>
                    <a:pt x="263" y="616"/>
                  </a:lnTo>
                  <a:close/>
                  <a:moveTo>
                    <a:pt x="263" y="531"/>
                  </a:moveTo>
                  <a:lnTo>
                    <a:pt x="50" y="531"/>
                  </a:lnTo>
                  <a:lnTo>
                    <a:pt x="50" y="480"/>
                  </a:lnTo>
                  <a:lnTo>
                    <a:pt x="263" y="480"/>
                  </a:lnTo>
                  <a:lnTo>
                    <a:pt x="263" y="531"/>
                  </a:lnTo>
                  <a:close/>
                  <a:moveTo>
                    <a:pt x="263" y="446"/>
                  </a:moveTo>
                  <a:lnTo>
                    <a:pt x="50" y="446"/>
                  </a:lnTo>
                  <a:lnTo>
                    <a:pt x="50" y="395"/>
                  </a:lnTo>
                  <a:lnTo>
                    <a:pt x="263" y="395"/>
                  </a:lnTo>
                  <a:lnTo>
                    <a:pt x="263" y="446"/>
                  </a:lnTo>
                  <a:close/>
                  <a:moveTo>
                    <a:pt x="263" y="358"/>
                  </a:moveTo>
                  <a:lnTo>
                    <a:pt x="50" y="358"/>
                  </a:lnTo>
                  <a:lnTo>
                    <a:pt x="50" y="306"/>
                  </a:lnTo>
                  <a:lnTo>
                    <a:pt x="263" y="306"/>
                  </a:lnTo>
                  <a:lnTo>
                    <a:pt x="263" y="358"/>
                  </a:lnTo>
                  <a:close/>
                  <a:moveTo>
                    <a:pt x="385" y="616"/>
                  </a:moveTo>
                  <a:lnTo>
                    <a:pt x="299" y="616"/>
                  </a:lnTo>
                  <a:lnTo>
                    <a:pt x="299" y="564"/>
                  </a:lnTo>
                  <a:lnTo>
                    <a:pt x="385" y="564"/>
                  </a:lnTo>
                  <a:lnTo>
                    <a:pt x="385" y="616"/>
                  </a:lnTo>
                  <a:close/>
                  <a:moveTo>
                    <a:pt x="385" y="531"/>
                  </a:moveTo>
                  <a:lnTo>
                    <a:pt x="299" y="531"/>
                  </a:lnTo>
                  <a:lnTo>
                    <a:pt x="299" y="480"/>
                  </a:lnTo>
                  <a:lnTo>
                    <a:pt x="385" y="480"/>
                  </a:lnTo>
                  <a:lnTo>
                    <a:pt x="385" y="531"/>
                  </a:lnTo>
                  <a:close/>
                  <a:moveTo>
                    <a:pt x="385" y="446"/>
                  </a:moveTo>
                  <a:lnTo>
                    <a:pt x="299" y="446"/>
                  </a:lnTo>
                  <a:lnTo>
                    <a:pt x="299" y="395"/>
                  </a:lnTo>
                  <a:lnTo>
                    <a:pt x="385" y="395"/>
                  </a:lnTo>
                  <a:lnTo>
                    <a:pt x="385" y="446"/>
                  </a:lnTo>
                  <a:close/>
                  <a:moveTo>
                    <a:pt x="385" y="358"/>
                  </a:moveTo>
                  <a:lnTo>
                    <a:pt x="299" y="358"/>
                  </a:lnTo>
                  <a:lnTo>
                    <a:pt x="299" y="306"/>
                  </a:lnTo>
                  <a:lnTo>
                    <a:pt x="385" y="306"/>
                  </a:lnTo>
                  <a:lnTo>
                    <a:pt x="385" y="3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1" rIns="58643" bIns="29321" numCol="1" anchor="t" anchorCtr="0" compatLnSpc="1">
              <a:prstTxWarp prst="textNoShape">
                <a:avLst/>
              </a:prstTxWarp>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600" b="0" i="0" u="none" strike="noStrike" kern="1200" cap="none" spc="0" normalizeH="0" baseline="0" noProof="0">
                <a:ln>
                  <a:noFill/>
                </a:ln>
                <a:solidFill>
                  <a:srgbClr val="646464"/>
                </a:solidFill>
                <a:effectLst/>
                <a:uLnTx/>
                <a:uFillTx/>
                <a:latin typeface="Arial"/>
                <a:ea typeface="+mn-ea"/>
                <a:cs typeface="+mn-cs"/>
              </a:endParaRPr>
            </a:p>
          </p:txBody>
        </p:sp>
        <p:sp>
          <p:nvSpPr>
            <p:cNvPr id="32" name="Freeform 615">
              <a:extLst>
                <a:ext uri="{FF2B5EF4-FFF2-40B4-BE49-F238E27FC236}">
                  <a16:creationId xmlns:a16="http://schemas.microsoft.com/office/drawing/2014/main" id="{6E4EA487-3DA7-AD91-ECA2-69CAE2B9E7F4}"/>
                </a:ext>
              </a:extLst>
            </p:cNvPr>
            <p:cNvSpPr>
              <a:spLocks/>
            </p:cNvSpPr>
            <p:nvPr/>
          </p:nvSpPr>
          <p:spPr bwMode="auto">
            <a:xfrm>
              <a:off x="11191876" y="6942138"/>
              <a:ext cx="71438" cy="130175"/>
            </a:xfrm>
            <a:custGeom>
              <a:avLst/>
              <a:gdLst>
                <a:gd name="T0" fmla="*/ 83 w 133"/>
                <a:gd name="T1" fmla="*/ 0 h 246"/>
                <a:gd name="T2" fmla="*/ 48 w 133"/>
                <a:gd name="T3" fmla="*/ 30 h 246"/>
                <a:gd name="T4" fmla="*/ 26 w 133"/>
                <a:gd name="T5" fmla="*/ 52 h 246"/>
                <a:gd name="T6" fmla="*/ 8 w 133"/>
                <a:gd name="T7" fmla="*/ 77 h 246"/>
                <a:gd name="T8" fmla="*/ 2 w 133"/>
                <a:gd name="T9" fmla="*/ 90 h 246"/>
                <a:gd name="T10" fmla="*/ 0 w 133"/>
                <a:gd name="T11" fmla="*/ 104 h 246"/>
                <a:gd name="T12" fmla="*/ 2 w 133"/>
                <a:gd name="T13" fmla="*/ 115 h 246"/>
                <a:gd name="T14" fmla="*/ 8 w 133"/>
                <a:gd name="T15" fmla="*/ 124 h 246"/>
                <a:gd name="T16" fmla="*/ 17 w 133"/>
                <a:gd name="T17" fmla="*/ 130 h 246"/>
                <a:gd name="T18" fmla="*/ 39 w 133"/>
                <a:gd name="T19" fmla="*/ 140 h 246"/>
                <a:gd name="T20" fmla="*/ 61 w 133"/>
                <a:gd name="T21" fmla="*/ 151 h 246"/>
                <a:gd name="T22" fmla="*/ 69 w 133"/>
                <a:gd name="T23" fmla="*/ 156 h 246"/>
                <a:gd name="T24" fmla="*/ 78 w 133"/>
                <a:gd name="T25" fmla="*/ 167 h 246"/>
                <a:gd name="T26" fmla="*/ 81 w 133"/>
                <a:gd name="T27" fmla="*/ 180 h 246"/>
                <a:gd name="T28" fmla="*/ 79 w 133"/>
                <a:gd name="T29" fmla="*/ 192 h 246"/>
                <a:gd name="T30" fmla="*/ 70 w 133"/>
                <a:gd name="T31" fmla="*/ 211 h 246"/>
                <a:gd name="T32" fmla="*/ 43 w 133"/>
                <a:gd name="T33" fmla="*/ 246 h 246"/>
                <a:gd name="T34" fmla="*/ 67 w 133"/>
                <a:gd name="T35" fmla="*/ 229 h 246"/>
                <a:gd name="T36" fmla="*/ 103 w 133"/>
                <a:gd name="T37" fmla="*/ 202 h 246"/>
                <a:gd name="T38" fmla="*/ 123 w 133"/>
                <a:gd name="T39" fmla="*/ 181 h 246"/>
                <a:gd name="T40" fmla="*/ 130 w 133"/>
                <a:gd name="T41" fmla="*/ 168 h 246"/>
                <a:gd name="T42" fmla="*/ 132 w 133"/>
                <a:gd name="T43" fmla="*/ 162 h 246"/>
                <a:gd name="T44" fmla="*/ 133 w 133"/>
                <a:gd name="T45" fmla="*/ 149 h 246"/>
                <a:gd name="T46" fmla="*/ 131 w 133"/>
                <a:gd name="T47" fmla="*/ 139 h 246"/>
                <a:gd name="T48" fmla="*/ 125 w 133"/>
                <a:gd name="T49" fmla="*/ 132 h 246"/>
                <a:gd name="T50" fmla="*/ 113 w 133"/>
                <a:gd name="T51" fmla="*/ 124 h 246"/>
                <a:gd name="T52" fmla="*/ 91 w 133"/>
                <a:gd name="T53" fmla="*/ 116 h 246"/>
                <a:gd name="T54" fmla="*/ 79 w 133"/>
                <a:gd name="T55" fmla="*/ 114 h 246"/>
                <a:gd name="T56" fmla="*/ 60 w 133"/>
                <a:gd name="T57" fmla="*/ 110 h 246"/>
                <a:gd name="T58" fmla="*/ 51 w 133"/>
                <a:gd name="T59" fmla="*/ 106 h 246"/>
                <a:gd name="T60" fmla="*/ 46 w 133"/>
                <a:gd name="T61" fmla="*/ 99 h 246"/>
                <a:gd name="T62" fmla="*/ 45 w 133"/>
                <a:gd name="T63" fmla="*/ 95 h 246"/>
                <a:gd name="T64" fmla="*/ 43 w 133"/>
                <a:gd name="T65" fmla="*/ 82 h 246"/>
                <a:gd name="T66" fmla="*/ 49 w 133"/>
                <a:gd name="T67" fmla="*/ 66 h 246"/>
                <a:gd name="T68" fmla="*/ 58 w 133"/>
                <a:gd name="T69" fmla="*/ 48 h 246"/>
                <a:gd name="T70" fmla="*/ 67 w 133"/>
                <a:gd name="T71" fmla="*/ 29 h 246"/>
                <a:gd name="T72" fmla="*/ 77 w 133"/>
                <a:gd name="T73" fmla="*/ 13 h 246"/>
                <a:gd name="T74" fmla="*/ 83 w 133"/>
                <a:gd name="T7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246">
                  <a:moveTo>
                    <a:pt x="83" y="0"/>
                  </a:moveTo>
                  <a:lnTo>
                    <a:pt x="83" y="0"/>
                  </a:lnTo>
                  <a:lnTo>
                    <a:pt x="59" y="19"/>
                  </a:lnTo>
                  <a:lnTo>
                    <a:pt x="48" y="30"/>
                  </a:lnTo>
                  <a:lnTo>
                    <a:pt x="37" y="41"/>
                  </a:lnTo>
                  <a:lnTo>
                    <a:pt x="26" y="52"/>
                  </a:lnTo>
                  <a:lnTo>
                    <a:pt x="15" y="64"/>
                  </a:lnTo>
                  <a:lnTo>
                    <a:pt x="8" y="77"/>
                  </a:lnTo>
                  <a:lnTo>
                    <a:pt x="2" y="90"/>
                  </a:lnTo>
                  <a:lnTo>
                    <a:pt x="2" y="90"/>
                  </a:lnTo>
                  <a:lnTo>
                    <a:pt x="0" y="98"/>
                  </a:lnTo>
                  <a:lnTo>
                    <a:pt x="0" y="104"/>
                  </a:lnTo>
                  <a:lnTo>
                    <a:pt x="0" y="109"/>
                  </a:lnTo>
                  <a:lnTo>
                    <a:pt x="2" y="115"/>
                  </a:lnTo>
                  <a:lnTo>
                    <a:pt x="4" y="119"/>
                  </a:lnTo>
                  <a:lnTo>
                    <a:pt x="8" y="124"/>
                  </a:lnTo>
                  <a:lnTo>
                    <a:pt x="12" y="127"/>
                  </a:lnTo>
                  <a:lnTo>
                    <a:pt x="17" y="130"/>
                  </a:lnTo>
                  <a:lnTo>
                    <a:pt x="28" y="136"/>
                  </a:lnTo>
                  <a:lnTo>
                    <a:pt x="39" y="140"/>
                  </a:lnTo>
                  <a:lnTo>
                    <a:pt x="51" y="146"/>
                  </a:lnTo>
                  <a:lnTo>
                    <a:pt x="61" y="151"/>
                  </a:lnTo>
                  <a:lnTo>
                    <a:pt x="61" y="151"/>
                  </a:lnTo>
                  <a:lnTo>
                    <a:pt x="69" y="156"/>
                  </a:lnTo>
                  <a:lnTo>
                    <a:pt x="75" y="162"/>
                  </a:lnTo>
                  <a:lnTo>
                    <a:pt x="78" y="167"/>
                  </a:lnTo>
                  <a:lnTo>
                    <a:pt x="80" y="173"/>
                  </a:lnTo>
                  <a:lnTo>
                    <a:pt x="81" y="180"/>
                  </a:lnTo>
                  <a:lnTo>
                    <a:pt x="81" y="185"/>
                  </a:lnTo>
                  <a:lnTo>
                    <a:pt x="79" y="192"/>
                  </a:lnTo>
                  <a:lnTo>
                    <a:pt x="77" y="197"/>
                  </a:lnTo>
                  <a:lnTo>
                    <a:pt x="70" y="211"/>
                  </a:lnTo>
                  <a:lnTo>
                    <a:pt x="61" y="223"/>
                  </a:lnTo>
                  <a:lnTo>
                    <a:pt x="43" y="246"/>
                  </a:lnTo>
                  <a:lnTo>
                    <a:pt x="43" y="246"/>
                  </a:lnTo>
                  <a:lnTo>
                    <a:pt x="67" y="229"/>
                  </a:lnTo>
                  <a:lnTo>
                    <a:pt x="91" y="212"/>
                  </a:lnTo>
                  <a:lnTo>
                    <a:pt x="103" y="202"/>
                  </a:lnTo>
                  <a:lnTo>
                    <a:pt x="114" y="192"/>
                  </a:lnTo>
                  <a:lnTo>
                    <a:pt x="123" y="181"/>
                  </a:lnTo>
                  <a:lnTo>
                    <a:pt x="126" y="174"/>
                  </a:lnTo>
                  <a:lnTo>
                    <a:pt x="130" y="168"/>
                  </a:lnTo>
                  <a:lnTo>
                    <a:pt x="130" y="168"/>
                  </a:lnTo>
                  <a:lnTo>
                    <a:pt x="132" y="162"/>
                  </a:lnTo>
                  <a:lnTo>
                    <a:pt x="133" y="155"/>
                  </a:lnTo>
                  <a:lnTo>
                    <a:pt x="133" y="149"/>
                  </a:lnTo>
                  <a:lnTo>
                    <a:pt x="132" y="144"/>
                  </a:lnTo>
                  <a:lnTo>
                    <a:pt x="131" y="139"/>
                  </a:lnTo>
                  <a:lnTo>
                    <a:pt x="128" y="136"/>
                  </a:lnTo>
                  <a:lnTo>
                    <a:pt x="125" y="132"/>
                  </a:lnTo>
                  <a:lnTo>
                    <a:pt x="122" y="128"/>
                  </a:lnTo>
                  <a:lnTo>
                    <a:pt x="113" y="124"/>
                  </a:lnTo>
                  <a:lnTo>
                    <a:pt x="102" y="119"/>
                  </a:lnTo>
                  <a:lnTo>
                    <a:pt x="91" y="116"/>
                  </a:lnTo>
                  <a:lnTo>
                    <a:pt x="79" y="114"/>
                  </a:lnTo>
                  <a:lnTo>
                    <a:pt x="79" y="114"/>
                  </a:lnTo>
                  <a:lnTo>
                    <a:pt x="70" y="112"/>
                  </a:lnTo>
                  <a:lnTo>
                    <a:pt x="60" y="110"/>
                  </a:lnTo>
                  <a:lnTo>
                    <a:pt x="56" y="108"/>
                  </a:lnTo>
                  <a:lnTo>
                    <a:pt x="51" y="106"/>
                  </a:lnTo>
                  <a:lnTo>
                    <a:pt x="48" y="102"/>
                  </a:lnTo>
                  <a:lnTo>
                    <a:pt x="46" y="99"/>
                  </a:lnTo>
                  <a:lnTo>
                    <a:pt x="46" y="99"/>
                  </a:lnTo>
                  <a:lnTo>
                    <a:pt x="45" y="95"/>
                  </a:lnTo>
                  <a:lnTo>
                    <a:pt x="43" y="91"/>
                  </a:lnTo>
                  <a:lnTo>
                    <a:pt x="43" y="82"/>
                  </a:lnTo>
                  <a:lnTo>
                    <a:pt x="46" y="73"/>
                  </a:lnTo>
                  <a:lnTo>
                    <a:pt x="49" y="66"/>
                  </a:lnTo>
                  <a:lnTo>
                    <a:pt x="49" y="66"/>
                  </a:lnTo>
                  <a:lnTo>
                    <a:pt x="58" y="48"/>
                  </a:lnTo>
                  <a:lnTo>
                    <a:pt x="67" y="29"/>
                  </a:lnTo>
                  <a:lnTo>
                    <a:pt x="67" y="29"/>
                  </a:lnTo>
                  <a:lnTo>
                    <a:pt x="75" y="19"/>
                  </a:lnTo>
                  <a:lnTo>
                    <a:pt x="77" y="13"/>
                  </a:lnTo>
                  <a:lnTo>
                    <a:pt x="79" y="7"/>
                  </a:lnTo>
                  <a:lnTo>
                    <a:pt x="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1" rIns="58643" bIns="29321" numCol="1" anchor="t" anchorCtr="0" compatLnSpc="1">
              <a:prstTxWarp prst="textNoShape">
                <a:avLst/>
              </a:prstTxWarp>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600" b="0" i="0" u="none" strike="noStrike" kern="1200" cap="none" spc="0" normalizeH="0" baseline="0" noProof="0">
                <a:ln>
                  <a:noFill/>
                </a:ln>
                <a:solidFill>
                  <a:srgbClr val="646464"/>
                </a:solidFill>
                <a:effectLst/>
                <a:uLnTx/>
                <a:uFillTx/>
                <a:latin typeface="Arial"/>
                <a:ea typeface="+mn-ea"/>
                <a:cs typeface="+mn-cs"/>
              </a:endParaRPr>
            </a:p>
          </p:txBody>
        </p:sp>
        <p:sp>
          <p:nvSpPr>
            <p:cNvPr id="33" name="Freeform 616">
              <a:extLst>
                <a:ext uri="{FF2B5EF4-FFF2-40B4-BE49-F238E27FC236}">
                  <a16:creationId xmlns:a16="http://schemas.microsoft.com/office/drawing/2014/main" id="{16EF5B0C-7F06-B6C9-CCBC-3D8BF52FCF3E}"/>
                </a:ext>
              </a:extLst>
            </p:cNvPr>
            <p:cNvSpPr>
              <a:spLocks/>
            </p:cNvSpPr>
            <p:nvPr/>
          </p:nvSpPr>
          <p:spPr bwMode="auto">
            <a:xfrm>
              <a:off x="11126788" y="6938963"/>
              <a:ext cx="88900" cy="163512"/>
            </a:xfrm>
            <a:custGeom>
              <a:avLst/>
              <a:gdLst>
                <a:gd name="T0" fmla="*/ 103 w 166"/>
                <a:gd name="T1" fmla="*/ 0 h 309"/>
                <a:gd name="T2" fmla="*/ 60 w 166"/>
                <a:gd name="T3" fmla="*/ 37 h 309"/>
                <a:gd name="T4" fmla="*/ 32 w 166"/>
                <a:gd name="T5" fmla="*/ 66 h 309"/>
                <a:gd name="T6" fmla="*/ 10 w 166"/>
                <a:gd name="T7" fmla="*/ 97 h 309"/>
                <a:gd name="T8" fmla="*/ 2 w 166"/>
                <a:gd name="T9" fmla="*/ 114 h 309"/>
                <a:gd name="T10" fmla="*/ 0 w 166"/>
                <a:gd name="T11" fmla="*/ 123 h 309"/>
                <a:gd name="T12" fmla="*/ 0 w 166"/>
                <a:gd name="T13" fmla="*/ 138 h 309"/>
                <a:gd name="T14" fmla="*/ 5 w 166"/>
                <a:gd name="T15" fmla="*/ 150 h 309"/>
                <a:gd name="T16" fmla="*/ 15 w 166"/>
                <a:gd name="T17" fmla="*/ 160 h 309"/>
                <a:gd name="T18" fmla="*/ 34 w 166"/>
                <a:gd name="T19" fmla="*/ 171 h 309"/>
                <a:gd name="T20" fmla="*/ 63 w 166"/>
                <a:gd name="T21" fmla="*/ 184 h 309"/>
                <a:gd name="T22" fmla="*/ 77 w 166"/>
                <a:gd name="T23" fmla="*/ 189 h 309"/>
                <a:gd name="T24" fmla="*/ 94 w 166"/>
                <a:gd name="T25" fmla="*/ 203 h 309"/>
                <a:gd name="T26" fmla="*/ 102 w 166"/>
                <a:gd name="T27" fmla="*/ 217 h 309"/>
                <a:gd name="T28" fmla="*/ 102 w 166"/>
                <a:gd name="T29" fmla="*/ 233 h 309"/>
                <a:gd name="T30" fmla="*/ 97 w 166"/>
                <a:gd name="T31" fmla="*/ 248 h 309"/>
                <a:gd name="T32" fmla="*/ 88 w 166"/>
                <a:gd name="T33" fmla="*/ 264 h 309"/>
                <a:gd name="T34" fmla="*/ 55 w 166"/>
                <a:gd name="T35" fmla="*/ 309 h 309"/>
                <a:gd name="T36" fmla="*/ 69 w 166"/>
                <a:gd name="T37" fmla="*/ 298 h 309"/>
                <a:gd name="T38" fmla="*/ 99 w 166"/>
                <a:gd name="T39" fmla="*/ 278 h 309"/>
                <a:gd name="T40" fmla="*/ 129 w 166"/>
                <a:gd name="T41" fmla="*/ 254 h 309"/>
                <a:gd name="T42" fmla="*/ 147 w 166"/>
                <a:gd name="T43" fmla="*/ 234 h 309"/>
                <a:gd name="T44" fmla="*/ 157 w 166"/>
                <a:gd name="T45" fmla="*/ 219 h 309"/>
                <a:gd name="T46" fmla="*/ 162 w 166"/>
                <a:gd name="T47" fmla="*/ 212 h 309"/>
                <a:gd name="T48" fmla="*/ 166 w 166"/>
                <a:gd name="T49" fmla="*/ 195 h 309"/>
                <a:gd name="T50" fmla="*/ 165 w 166"/>
                <a:gd name="T51" fmla="*/ 181 h 309"/>
                <a:gd name="T52" fmla="*/ 161 w 166"/>
                <a:gd name="T53" fmla="*/ 170 h 309"/>
                <a:gd name="T54" fmla="*/ 152 w 166"/>
                <a:gd name="T55" fmla="*/ 161 h 309"/>
                <a:gd name="T56" fmla="*/ 141 w 166"/>
                <a:gd name="T57" fmla="*/ 155 h 309"/>
                <a:gd name="T58" fmla="*/ 114 w 166"/>
                <a:gd name="T59" fmla="*/ 146 h 309"/>
                <a:gd name="T60" fmla="*/ 99 w 166"/>
                <a:gd name="T61" fmla="*/ 142 h 309"/>
                <a:gd name="T62" fmla="*/ 76 w 166"/>
                <a:gd name="T63" fmla="*/ 139 h 309"/>
                <a:gd name="T64" fmla="*/ 65 w 166"/>
                <a:gd name="T65" fmla="*/ 133 h 309"/>
                <a:gd name="T66" fmla="*/ 57 w 166"/>
                <a:gd name="T67" fmla="*/ 124 h 309"/>
                <a:gd name="T68" fmla="*/ 56 w 166"/>
                <a:gd name="T69" fmla="*/ 120 h 309"/>
                <a:gd name="T70" fmla="*/ 55 w 166"/>
                <a:gd name="T71" fmla="*/ 103 h 309"/>
                <a:gd name="T72" fmla="*/ 61 w 166"/>
                <a:gd name="T73" fmla="*/ 83 h 309"/>
                <a:gd name="T74" fmla="*/ 72 w 166"/>
                <a:gd name="T75" fmla="*/ 59 h 309"/>
                <a:gd name="T76" fmla="*/ 84 w 166"/>
                <a:gd name="T77" fmla="*/ 37 h 309"/>
                <a:gd name="T78" fmla="*/ 97 w 166"/>
                <a:gd name="T79" fmla="*/ 17 h 309"/>
                <a:gd name="T80" fmla="*/ 103 w 166"/>
                <a:gd name="T8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309">
                  <a:moveTo>
                    <a:pt x="103" y="0"/>
                  </a:moveTo>
                  <a:lnTo>
                    <a:pt x="103" y="0"/>
                  </a:lnTo>
                  <a:lnTo>
                    <a:pt x="75" y="25"/>
                  </a:lnTo>
                  <a:lnTo>
                    <a:pt x="60" y="37"/>
                  </a:lnTo>
                  <a:lnTo>
                    <a:pt x="46" y="52"/>
                  </a:lnTo>
                  <a:lnTo>
                    <a:pt x="32" y="66"/>
                  </a:lnTo>
                  <a:lnTo>
                    <a:pt x="20" y="81"/>
                  </a:lnTo>
                  <a:lnTo>
                    <a:pt x="10" y="97"/>
                  </a:lnTo>
                  <a:lnTo>
                    <a:pt x="5" y="105"/>
                  </a:lnTo>
                  <a:lnTo>
                    <a:pt x="2" y="114"/>
                  </a:lnTo>
                  <a:lnTo>
                    <a:pt x="2" y="114"/>
                  </a:lnTo>
                  <a:lnTo>
                    <a:pt x="0" y="123"/>
                  </a:lnTo>
                  <a:lnTo>
                    <a:pt x="0" y="131"/>
                  </a:lnTo>
                  <a:lnTo>
                    <a:pt x="0" y="138"/>
                  </a:lnTo>
                  <a:lnTo>
                    <a:pt x="2" y="144"/>
                  </a:lnTo>
                  <a:lnTo>
                    <a:pt x="5" y="150"/>
                  </a:lnTo>
                  <a:lnTo>
                    <a:pt x="10" y="156"/>
                  </a:lnTo>
                  <a:lnTo>
                    <a:pt x="15" y="160"/>
                  </a:lnTo>
                  <a:lnTo>
                    <a:pt x="21" y="163"/>
                  </a:lnTo>
                  <a:lnTo>
                    <a:pt x="34" y="171"/>
                  </a:lnTo>
                  <a:lnTo>
                    <a:pt x="49" y="177"/>
                  </a:lnTo>
                  <a:lnTo>
                    <a:pt x="63" y="184"/>
                  </a:lnTo>
                  <a:lnTo>
                    <a:pt x="77" y="189"/>
                  </a:lnTo>
                  <a:lnTo>
                    <a:pt x="77" y="189"/>
                  </a:lnTo>
                  <a:lnTo>
                    <a:pt x="86" y="196"/>
                  </a:lnTo>
                  <a:lnTo>
                    <a:pt x="94" y="203"/>
                  </a:lnTo>
                  <a:lnTo>
                    <a:pt x="98" y="210"/>
                  </a:lnTo>
                  <a:lnTo>
                    <a:pt x="102" y="217"/>
                  </a:lnTo>
                  <a:lnTo>
                    <a:pt x="103" y="225"/>
                  </a:lnTo>
                  <a:lnTo>
                    <a:pt x="102" y="233"/>
                  </a:lnTo>
                  <a:lnTo>
                    <a:pt x="99" y="241"/>
                  </a:lnTo>
                  <a:lnTo>
                    <a:pt x="97" y="248"/>
                  </a:lnTo>
                  <a:lnTo>
                    <a:pt x="93" y="256"/>
                  </a:lnTo>
                  <a:lnTo>
                    <a:pt x="88" y="264"/>
                  </a:lnTo>
                  <a:lnTo>
                    <a:pt x="77" y="280"/>
                  </a:lnTo>
                  <a:lnTo>
                    <a:pt x="55" y="309"/>
                  </a:lnTo>
                  <a:lnTo>
                    <a:pt x="55" y="309"/>
                  </a:lnTo>
                  <a:lnTo>
                    <a:pt x="69" y="298"/>
                  </a:lnTo>
                  <a:lnTo>
                    <a:pt x="84" y="288"/>
                  </a:lnTo>
                  <a:lnTo>
                    <a:pt x="99" y="278"/>
                  </a:lnTo>
                  <a:lnTo>
                    <a:pt x="115" y="266"/>
                  </a:lnTo>
                  <a:lnTo>
                    <a:pt x="129" y="254"/>
                  </a:lnTo>
                  <a:lnTo>
                    <a:pt x="142" y="242"/>
                  </a:lnTo>
                  <a:lnTo>
                    <a:pt x="147" y="234"/>
                  </a:lnTo>
                  <a:lnTo>
                    <a:pt x="153" y="227"/>
                  </a:lnTo>
                  <a:lnTo>
                    <a:pt x="157" y="219"/>
                  </a:lnTo>
                  <a:lnTo>
                    <a:pt x="162" y="212"/>
                  </a:lnTo>
                  <a:lnTo>
                    <a:pt x="162" y="212"/>
                  </a:lnTo>
                  <a:lnTo>
                    <a:pt x="164" y="203"/>
                  </a:lnTo>
                  <a:lnTo>
                    <a:pt x="166" y="195"/>
                  </a:lnTo>
                  <a:lnTo>
                    <a:pt x="166" y="188"/>
                  </a:lnTo>
                  <a:lnTo>
                    <a:pt x="165" y="181"/>
                  </a:lnTo>
                  <a:lnTo>
                    <a:pt x="163" y="176"/>
                  </a:lnTo>
                  <a:lnTo>
                    <a:pt x="161" y="170"/>
                  </a:lnTo>
                  <a:lnTo>
                    <a:pt x="156" y="166"/>
                  </a:lnTo>
                  <a:lnTo>
                    <a:pt x="152" y="161"/>
                  </a:lnTo>
                  <a:lnTo>
                    <a:pt x="146" y="158"/>
                  </a:lnTo>
                  <a:lnTo>
                    <a:pt x="141" y="155"/>
                  </a:lnTo>
                  <a:lnTo>
                    <a:pt x="128" y="150"/>
                  </a:lnTo>
                  <a:lnTo>
                    <a:pt x="114" y="146"/>
                  </a:lnTo>
                  <a:lnTo>
                    <a:pt x="99" y="142"/>
                  </a:lnTo>
                  <a:lnTo>
                    <a:pt x="99" y="142"/>
                  </a:lnTo>
                  <a:lnTo>
                    <a:pt x="88" y="141"/>
                  </a:lnTo>
                  <a:lnTo>
                    <a:pt x="76" y="139"/>
                  </a:lnTo>
                  <a:lnTo>
                    <a:pt x="70" y="137"/>
                  </a:lnTo>
                  <a:lnTo>
                    <a:pt x="65" y="133"/>
                  </a:lnTo>
                  <a:lnTo>
                    <a:pt x="60" y="130"/>
                  </a:lnTo>
                  <a:lnTo>
                    <a:pt x="57" y="124"/>
                  </a:lnTo>
                  <a:lnTo>
                    <a:pt x="57" y="124"/>
                  </a:lnTo>
                  <a:lnTo>
                    <a:pt x="56" y="120"/>
                  </a:lnTo>
                  <a:lnTo>
                    <a:pt x="55" y="114"/>
                  </a:lnTo>
                  <a:lnTo>
                    <a:pt x="55" y="103"/>
                  </a:lnTo>
                  <a:lnTo>
                    <a:pt x="58" y="93"/>
                  </a:lnTo>
                  <a:lnTo>
                    <a:pt x="61" y="83"/>
                  </a:lnTo>
                  <a:lnTo>
                    <a:pt x="61" y="83"/>
                  </a:lnTo>
                  <a:lnTo>
                    <a:pt x="72" y="59"/>
                  </a:lnTo>
                  <a:lnTo>
                    <a:pt x="84" y="37"/>
                  </a:lnTo>
                  <a:lnTo>
                    <a:pt x="84" y="37"/>
                  </a:lnTo>
                  <a:lnTo>
                    <a:pt x="93" y="24"/>
                  </a:lnTo>
                  <a:lnTo>
                    <a:pt x="97" y="17"/>
                  </a:lnTo>
                  <a:lnTo>
                    <a:pt x="99" y="10"/>
                  </a:lnTo>
                  <a:lnTo>
                    <a:pt x="1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1" rIns="58643" bIns="29321" numCol="1" anchor="t" anchorCtr="0" compatLnSpc="1">
              <a:prstTxWarp prst="textNoShape">
                <a:avLst/>
              </a:prstTxWarp>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600" b="0" i="0" u="none" strike="noStrike" kern="1200" cap="none" spc="0" normalizeH="0" baseline="0" noProof="0">
                <a:ln>
                  <a:noFill/>
                </a:ln>
                <a:solidFill>
                  <a:srgbClr val="646464"/>
                </a:solidFill>
                <a:effectLst/>
                <a:uLnTx/>
                <a:uFillTx/>
                <a:latin typeface="Arial"/>
                <a:ea typeface="+mn-ea"/>
                <a:cs typeface="+mn-cs"/>
              </a:endParaRPr>
            </a:p>
          </p:txBody>
        </p:sp>
        <p:sp>
          <p:nvSpPr>
            <p:cNvPr id="34" name="Freeform 617">
              <a:extLst>
                <a:ext uri="{FF2B5EF4-FFF2-40B4-BE49-F238E27FC236}">
                  <a16:creationId xmlns:a16="http://schemas.microsoft.com/office/drawing/2014/main" id="{B1823705-8983-5134-70B4-2BBA4979B30A}"/>
                </a:ext>
              </a:extLst>
            </p:cNvPr>
            <p:cNvSpPr>
              <a:spLocks noEditPoints="1"/>
            </p:cNvSpPr>
            <p:nvPr/>
          </p:nvSpPr>
          <p:spPr bwMode="auto">
            <a:xfrm>
              <a:off x="11328401" y="7281863"/>
              <a:ext cx="174625" cy="182562"/>
            </a:xfrm>
            <a:custGeom>
              <a:avLst/>
              <a:gdLst>
                <a:gd name="T0" fmla="*/ 206 w 329"/>
                <a:gd name="T1" fmla="*/ 61 h 345"/>
                <a:gd name="T2" fmla="*/ 206 w 329"/>
                <a:gd name="T3" fmla="*/ 0 h 345"/>
                <a:gd name="T4" fmla="*/ 83 w 329"/>
                <a:gd name="T5" fmla="*/ 61 h 345"/>
                <a:gd name="T6" fmla="*/ 83 w 329"/>
                <a:gd name="T7" fmla="*/ 162 h 345"/>
                <a:gd name="T8" fmla="*/ 0 w 329"/>
                <a:gd name="T9" fmla="*/ 162 h 345"/>
                <a:gd name="T10" fmla="*/ 0 w 329"/>
                <a:gd name="T11" fmla="*/ 345 h 345"/>
                <a:gd name="T12" fmla="*/ 329 w 329"/>
                <a:gd name="T13" fmla="*/ 345 h 345"/>
                <a:gd name="T14" fmla="*/ 329 w 329"/>
                <a:gd name="T15" fmla="*/ 0 h 345"/>
                <a:gd name="T16" fmla="*/ 206 w 329"/>
                <a:gd name="T17" fmla="*/ 61 h 345"/>
                <a:gd name="T18" fmla="*/ 165 w 329"/>
                <a:gd name="T19" fmla="*/ 280 h 345"/>
                <a:gd name="T20" fmla="*/ 57 w 329"/>
                <a:gd name="T21" fmla="*/ 280 h 345"/>
                <a:gd name="T22" fmla="*/ 57 w 329"/>
                <a:gd name="T23" fmla="*/ 227 h 345"/>
                <a:gd name="T24" fmla="*/ 165 w 329"/>
                <a:gd name="T25" fmla="*/ 227 h 345"/>
                <a:gd name="T26" fmla="*/ 165 w 329"/>
                <a:gd name="T27" fmla="*/ 280 h 345"/>
                <a:gd name="T28" fmla="*/ 288 w 329"/>
                <a:gd name="T29" fmla="*/ 280 h 345"/>
                <a:gd name="T30" fmla="*/ 200 w 329"/>
                <a:gd name="T31" fmla="*/ 280 h 345"/>
                <a:gd name="T32" fmla="*/ 200 w 329"/>
                <a:gd name="T33" fmla="*/ 227 h 345"/>
                <a:gd name="T34" fmla="*/ 288 w 329"/>
                <a:gd name="T35" fmla="*/ 227 h 345"/>
                <a:gd name="T36" fmla="*/ 288 w 329"/>
                <a:gd name="T37" fmla="*/ 28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9" h="345">
                  <a:moveTo>
                    <a:pt x="206" y="61"/>
                  </a:moveTo>
                  <a:lnTo>
                    <a:pt x="206" y="0"/>
                  </a:lnTo>
                  <a:lnTo>
                    <a:pt x="83" y="61"/>
                  </a:lnTo>
                  <a:lnTo>
                    <a:pt x="83" y="162"/>
                  </a:lnTo>
                  <a:lnTo>
                    <a:pt x="0" y="162"/>
                  </a:lnTo>
                  <a:lnTo>
                    <a:pt x="0" y="345"/>
                  </a:lnTo>
                  <a:lnTo>
                    <a:pt x="329" y="345"/>
                  </a:lnTo>
                  <a:lnTo>
                    <a:pt x="329" y="0"/>
                  </a:lnTo>
                  <a:lnTo>
                    <a:pt x="206" y="61"/>
                  </a:lnTo>
                  <a:close/>
                  <a:moveTo>
                    <a:pt x="165" y="280"/>
                  </a:moveTo>
                  <a:lnTo>
                    <a:pt x="57" y="280"/>
                  </a:lnTo>
                  <a:lnTo>
                    <a:pt x="57" y="227"/>
                  </a:lnTo>
                  <a:lnTo>
                    <a:pt x="165" y="227"/>
                  </a:lnTo>
                  <a:lnTo>
                    <a:pt x="165" y="280"/>
                  </a:lnTo>
                  <a:close/>
                  <a:moveTo>
                    <a:pt x="288" y="280"/>
                  </a:moveTo>
                  <a:lnTo>
                    <a:pt x="200" y="280"/>
                  </a:lnTo>
                  <a:lnTo>
                    <a:pt x="200" y="227"/>
                  </a:lnTo>
                  <a:lnTo>
                    <a:pt x="288" y="227"/>
                  </a:lnTo>
                  <a:lnTo>
                    <a:pt x="288"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1" rIns="58643" bIns="29321" numCol="1" anchor="t" anchorCtr="0" compatLnSpc="1">
              <a:prstTxWarp prst="textNoShape">
                <a:avLst/>
              </a:prstTxWarp>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600" b="0" i="0" u="none" strike="noStrike" kern="1200" cap="none" spc="0" normalizeH="0" baseline="0" noProof="0">
                <a:ln>
                  <a:noFill/>
                </a:ln>
                <a:solidFill>
                  <a:srgbClr val="646464"/>
                </a:solidFill>
                <a:effectLst/>
                <a:uLnTx/>
                <a:uFillTx/>
                <a:latin typeface="Arial"/>
                <a:ea typeface="+mn-ea"/>
                <a:cs typeface="+mn-cs"/>
              </a:endParaRPr>
            </a:p>
          </p:txBody>
        </p:sp>
        <p:sp>
          <p:nvSpPr>
            <p:cNvPr id="35" name="Rectangle 618">
              <a:extLst>
                <a:ext uri="{FF2B5EF4-FFF2-40B4-BE49-F238E27FC236}">
                  <a16:creationId xmlns:a16="http://schemas.microsoft.com/office/drawing/2014/main" id="{A12AB57C-E2E1-C7FC-7497-A55B980CC367}"/>
                </a:ext>
              </a:extLst>
            </p:cNvPr>
            <p:cNvSpPr>
              <a:spLocks noChangeArrowheads="1"/>
            </p:cNvSpPr>
            <p:nvPr/>
          </p:nvSpPr>
          <p:spPr bwMode="auto">
            <a:xfrm>
              <a:off x="11079163" y="7475538"/>
              <a:ext cx="44450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643" tIns="29321" rIns="58643" bIns="29321" numCol="1" anchor="t" anchorCtr="0" compatLnSpc="1">
              <a:prstTxWarp prst="textNoShape">
                <a:avLst/>
              </a:prstTxWarp>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600" b="0" i="0" u="none" strike="noStrike" kern="1200" cap="none" spc="0" normalizeH="0" baseline="0" noProof="0">
                <a:ln>
                  <a:noFill/>
                </a:ln>
                <a:solidFill>
                  <a:srgbClr val="646464"/>
                </a:solidFill>
                <a:effectLst/>
                <a:uLnTx/>
                <a:uFillTx/>
                <a:latin typeface="Arial"/>
                <a:ea typeface="+mn-ea"/>
                <a:cs typeface="+mn-cs"/>
              </a:endParaRPr>
            </a:p>
          </p:txBody>
        </p:sp>
        <p:sp>
          <p:nvSpPr>
            <p:cNvPr id="36" name="Rectangle 619">
              <a:extLst>
                <a:ext uri="{FF2B5EF4-FFF2-40B4-BE49-F238E27FC236}">
                  <a16:creationId xmlns:a16="http://schemas.microsoft.com/office/drawing/2014/main" id="{A216E302-8AB1-2C45-4718-5B38063D79E8}"/>
                </a:ext>
              </a:extLst>
            </p:cNvPr>
            <p:cNvSpPr>
              <a:spLocks noChangeArrowheads="1"/>
            </p:cNvSpPr>
            <p:nvPr/>
          </p:nvSpPr>
          <p:spPr bwMode="auto">
            <a:xfrm>
              <a:off x="11079163" y="7475538"/>
              <a:ext cx="44450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8643" tIns="29321" rIns="58643" bIns="29321" numCol="1" anchor="t" anchorCtr="0" compatLnSpc="1">
              <a:prstTxWarp prst="textNoShape">
                <a:avLst/>
              </a:prstTxWarp>
            </a:bodyP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600" b="0" i="0" u="none" strike="noStrike" kern="1200" cap="none" spc="0" normalizeH="0" baseline="0" noProof="0">
                <a:ln>
                  <a:noFill/>
                </a:ln>
                <a:solidFill>
                  <a:srgbClr val="646464"/>
                </a:solidFill>
                <a:effectLst/>
                <a:uLnTx/>
                <a:uFillTx/>
                <a:latin typeface="Arial"/>
                <a:ea typeface="+mn-ea"/>
                <a:cs typeface="+mn-cs"/>
              </a:endParaRPr>
            </a:p>
          </p:txBody>
        </p:sp>
      </p:grpSp>
      <p:grpSp>
        <p:nvGrpSpPr>
          <p:cNvPr id="37" name="Grupp 36">
            <a:extLst>
              <a:ext uri="{FF2B5EF4-FFF2-40B4-BE49-F238E27FC236}">
                <a16:creationId xmlns:a16="http://schemas.microsoft.com/office/drawing/2014/main" id="{8688394C-3C37-BB8E-28AC-10D9C1AFE52D}"/>
              </a:ext>
            </a:extLst>
          </p:cNvPr>
          <p:cNvGrpSpPr/>
          <p:nvPr/>
        </p:nvGrpSpPr>
        <p:grpSpPr>
          <a:xfrm>
            <a:off x="6202400" y="981000"/>
            <a:ext cx="1993958" cy="4013298"/>
            <a:chOff x="5992962" y="598839"/>
            <a:chExt cx="2027200" cy="4395458"/>
          </a:xfrm>
        </p:grpSpPr>
        <p:grpSp>
          <p:nvGrpSpPr>
            <p:cNvPr id="38" name="Grupp 37">
              <a:extLst>
                <a:ext uri="{FF2B5EF4-FFF2-40B4-BE49-F238E27FC236}">
                  <a16:creationId xmlns:a16="http://schemas.microsoft.com/office/drawing/2014/main" id="{2BC68E6B-F5BD-2324-43BF-BCF0BE743426}"/>
                </a:ext>
              </a:extLst>
            </p:cNvPr>
            <p:cNvGrpSpPr/>
            <p:nvPr/>
          </p:nvGrpSpPr>
          <p:grpSpPr>
            <a:xfrm>
              <a:off x="5992962" y="598839"/>
              <a:ext cx="2027200" cy="4395458"/>
              <a:chOff x="5925209" y="438150"/>
              <a:chExt cx="2027200" cy="4395458"/>
            </a:xfrm>
            <a:effectLst>
              <a:outerShdw blurRad="203200" algn="ctr" rotWithShape="0">
                <a:prstClr val="black">
                  <a:alpha val="30000"/>
                </a:prstClr>
              </a:outerShdw>
            </a:effectLst>
          </p:grpSpPr>
          <p:grpSp>
            <p:nvGrpSpPr>
              <p:cNvPr id="46" name="Group 15">
                <a:extLst>
                  <a:ext uri="{FF2B5EF4-FFF2-40B4-BE49-F238E27FC236}">
                    <a16:creationId xmlns:a16="http://schemas.microsoft.com/office/drawing/2014/main" id="{5DF556D9-6E47-6AC2-412F-356560007CEB}"/>
                  </a:ext>
                </a:extLst>
              </p:cNvPr>
              <p:cNvGrpSpPr/>
              <p:nvPr/>
            </p:nvGrpSpPr>
            <p:grpSpPr>
              <a:xfrm>
                <a:off x="5925209" y="438150"/>
                <a:ext cx="2027200" cy="4395458"/>
                <a:chOff x="6336717" y="78400"/>
                <a:chExt cx="2417122" cy="6541752"/>
              </a:xfrm>
            </p:grpSpPr>
            <p:grpSp>
              <p:nvGrpSpPr>
                <p:cNvPr id="57" name="Group 14">
                  <a:extLst>
                    <a:ext uri="{FF2B5EF4-FFF2-40B4-BE49-F238E27FC236}">
                      <a16:creationId xmlns:a16="http://schemas.microsoft.com/office/drawing/2014/main" id="{7992696E-9CF7-A1D0-C283-B783B19B88F0}"/>
                    </a:ext>
                  </a:extLst>
                </p:cNvPr>
                <p:cNvGrpSpPr/>
                <p:nvPr/>
              </p:nvGrpSpPr>
              <p:grpSpPr>
                <a:xfrm>
                  <a:off x="6336717" y="78400"/>
                  <a:ext cx="2417122" cy="6541752"/>
                  <a:chOff x="5236529" y="173020"/>
                  <a:chExt cx="2534845" cy="6243939"/>
                </a:xfrm>
              </p:grpSpPr>
              <p:grpSp>
                <p:nvGrpSpPr>
                  <p:cNvPr id="59" name="Group 9">
                    <a:extLst>
                      <a:ext uri="{FF2B5EF4-FFF2-40B4-BE49-F238E27FC236}">
                        <a16:creationId xmlns:a16="http://schemas.microsoft.com/office/drawing/2014/main" id="{0B2FD204-7176-D182-1327-285E4394588D}"/>
                      </a:ext>
                    </a:extLst>
                  </p:cNvPr>
                  <p:cNvGrpSpPr/>
                  <p:nvPr/>
                </p:nvGrpSpPr>
                <p:grpSpPr>
                  <a:xfrm>
                    <a:off x="5236529" y="173020"/>
                    <a:ext cx="2534845" cy="6243939"/>
                    <a:chOff x="5236529" y="173020"/>
                    <a:chExt cx="2534845" cy="6243939"/>
                  </a:xfrm>
                </p:grpSpPr>
                <p:pic>
                  <p:nvPicPr>
                    <p:cNvPr id="69" name="Bildobjekt 9">
                      <a:extLst>
                        <a:ext uri="{FF2B5EF4-FFF2-40B4-BE49-F238E27FC236}">
                          <a16:creationId xmlns:a16="http://schemas.microsoft.com/office/drawing/2014/main" id="{715EEA85-A537-DABE-5B1F-389B8F24020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6529" y="173020"/>
                      <a:ext cx="2534845" cy="6243939"/>
                    </a:xfrm>
                    <a:prstGeom prst="rect">
                      <a:avLst/>
                    </a:prstGeom>
                  </p:spPr>
                </p:pic>
                <p:sp>
                  <p:nvSpPr>
                    <p:cNvPr id="70" name="Oval 8">
                      <a:extLst>
                        <a:ext uri="{FF2B5EF4-FFF2-40B4-BE49-F238E27FC236}">
                          <a16:creationId xmlns:a16="http://schemas.microsoft.com/office/drawing/2014/main" id="{DB6E762F-A914-DE64-AAAC-073507DF26F1}"/>
                        </a:ext>
                      </a:extLst>
                    </p:cNvPr>
                    <p:cNvSpPr/>
                    <p:nvPr/>
                  </p:nvSpPr>
                  <p:spPr>
                    <a:xfrm>
                      <a:off x="5850466" y="6265333"/>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60" name="Group 11">
                    <a:extLst>
                      <a:ext uri="{FF2B5EF4-FFF2-40B4-BE49-F238E27FC236}">
                        <a16:creationId xmlns:a16="http://schemas.microsoft.com/office/drawing/2014/main" id="{9AFFA387-2917-9D93-BD51-3FB5BE6AE4EB}"/>
                      </a:ext>
                    </a:extLst>
                  </p:cNvPr>
                  <p:cNvGrpSpPr/>
                  <p:nvPr/>
                </p:nvGrpSpPr>
                <p:grpSpPr>
                  <a:xfrm>
                    <a:off x="5743576" y="5475436"/>
                    <a:ext cx="963950" cy="821655"/>
                    <a:chOff x="5743576" y="5475436"/>
                    <a:chExt cx="963950" cy="821655"/>
                  </a:xfrm>
                </p:grpSpPr>
                <p:sp>
                  <p:nvSpPr>
                    <p:cNvPr id="61" name="Oval 171">
                      <a:extLst>
                        <a:ext uri="{FF2B5EF4-FFF2-40B4-BE49-F238E27FC236}">
                          <a16:creationId xmlns:a16="http://schemas.microsoft.com/office/drawing/2014/main" id="{75039C76-5EA6-F291-7945-BA67A3EE7586}"/>
                        </a:ext>
                      </a:extLst>
                    </p:cNvPr>
                    <p:cNvSpPr/>
                    <p:nvPr/>
                  </p:nvSpPr>
                  <p:spPr>
                    <a:xfrm>
                      <a:off x="5743576" y="6053132"/>
                      <a:ext cx="36000" cy="3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62" name="Oval 172">
                      <a:extLst>
                        <a:ext uri="{FF2B5EF4-FFF2-40B4-BE49-F238E27FC236}">
                          <a16:creationId xmlns:a16="http://schemas.microsoft.com/office/drawing/2014/main" id="{0C69C0C3-0CD8-CD70-E5F3-BE02B337555F}"/>
                        </a:ext>
                      </a:extLst>
                    </p:cNvPr>
                    <p:cNvSpPr/>
                    <p:nvPr/>
                  </p:nvSpPr>
                  <p:spPr>
                    <a:xfrm>
                      <a:off x="5855816" y="6238858"/>
                      <a:ext cx="36000" cy="3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63" name="Oval 173">
                      <a:extLst>
                        <a:ext uri="{FF2B5EF4-FFF2-40B4-BE49-F238E27FC236}">
                          <a16:creationId xmlns:a16="http://schemas.microsoft.com/office/drawing/2014/main" id="{3DF2DA38-C97F-EAC9-9317-83ED86B6E5DF}"/>
                        </a:ext>
                      </a:extLst>
                    </p:cNvPr>
                    <p:cNvSpPr/>
                    <p:nvPr/>
                  </p:nvSpPr>
                  <p:spPr>
                    <a:xfrm>
                      <a:off x="6299200" y="5983239"/>
                      <a:ext cx="36000" cy="3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64" name="Oval 174">
                      <a:extLst>
                        <a:ext uri="{FF2B5EF4-FFF2-40B4-BE49-F238E27FC236}">
                          <a16:creationId xmlns:a16="http://schemas.microsoft.com/office/drawing/2014/main" id="{63AEFD10-5A27-037D-47DE-CAF44835B788}"/>
                        </a:ext>
                      </a:extLst>
                    </p:cNvPr>
                    <p:cNvSpPr/>
                    <p:nvPr/>
                  </p:nvSpPr>
                  <p:spPr>
                    <a:xfrm>
                      <a:off x="5814466" y="5818998"/>
                      <a:ext cx="36000" cy="3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65" name="Oval 175">
                      <a:extLst>
                        <a:ext uri="{FF2B5EF4-FFF2-40B4-BE49-F238E27FC236}">
                          <a16:creationId xmlns:a16="http://schemas.microsoft.com/office/drawing/2014/main" id="{1B2AAD54-BC71-DF01-B5E6-E28F17C3BCCF}"/>
                        </a:ext>
                      </a:extLst>
                    </p:cNvPr>
                    <p:cNvSpPr/>
                    <p:nvPr/>
                  </p:nvSpPr>
                  <p:spPr>
                    <a:xfrm>
                      <a:off x="5837816" y="6261091"/>
                      <a:ext cx="36000" cy="3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66" name="Oval 176">
                      <a:extLst>
                        <a:ext uri="{FF2B5EF4-FFF2-40B4-BE49-F238E27FC236}">
                          <a16:creationId xmlns:a16="http://schemas.microsoft.com/office/drawing/2014/main" id="{194183B9-06E7-0531-97AD-B48BF5857608}"/>
                        </a:ext>
                      </a:extLst>
                    </p:cNvPr>
                    <p:cNvSpPr/>
                    <p:nvPr/>
                  </p:nvSpPr>
                  <p:spPr>
                    <a:xfrm>
                      <a:off x="6328850" y="5976889"/>
                      <a:ext cx="36000" cy="3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67" name="Round Single Corner Rectangle 260">
                      <a:extLst>
                        <a:ext uri="{FF2B5EF4-FFF2-40B4-BE49-F238E27FC236}">
                          <a16:creationId xmlns:a16="http://schemas.microsoft.com/office/drawing/2014/main" id="{68159D59-817C-CF5C-7C6B-C90458E154BA}"/>
                        </a:ext>
                      </a:extLst>
                    </p:cNvPr>
                    <p:cNvSpPr/>
                    <p:nvPr/>
                  </p:nvSpPr>
                  <p:spPr>
                    <a:xfrm>
                      <a:off x="6662222" y="5475436"/>
                      <a:ext cx="45304" cy="34361"/>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68" name="Round Single Corner Rectangle 261">
                      <a:extLst>
                        <a:ext uri="{FF2B5EF4-FFF2-40B4-BE49-F238E27FC236}">
                          <a16:creationId xmlns:a16="http://schemas.microsoft.com/office/drawing/2014/main" id="{BF719D51-3F37-E740-49C1-CA9E5646F55E}"/>
                        </a:ext>
                      </a:extLst>
                    </p:cNvPr>
                    <p:cNvSpPr/>
                    <p:nvPr/>
                  </p:nvSpPr>
                  <p:spPr>
                    <a:xfrm>
                      <a:off x="5806090" y="6176519"/>
                      <a:ext cx="45304" cy="34361"/>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grpSp>
            </p:grpSp>
            <p:sp>
              <p:nvSpPr>
                <p:cNvPr id="58" name="TextBox 262">
                  <a:extLst>
                    <a:ext uri="{FF2B5EF4-FFF2-40B4-BE49-F238E27FC236}">
                      <a16:creationId xmlns:a16="http://schemas.microsoft.com/office/drawing/2014/main" id="{74B48C3E-D570-6095-8EF4-ACDCE72F3BE1}"/>
                    </a:ext>
                  </a:extLst>
                </p:cNvPr>
                <p:cNvSpPr txBox="1"/>
                <p:nvPr/>
              </p:nvSpPr>
              <p:spPr>
                <a:xfrm>
                  <a:off x="7666386" y="5488379"/>
                  <a:ext cx="711200" cy="20612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300" b="1" i="0" u="none" strike="noStrike" kern="1200" cap="none" spc="0" normalizeH="0" baseline="0" noProof="0">
                      <a:ln>
                        <a:noFill/>
                      </a:ln>
                      <a:solidFill>
                        <a:srgbClr val="5E5E5E">
                          <a:lumMod val="50000"/>
                        </a:srgbClr>
                      </a:solidFill>
                      <a:effectLst/>
                      <a:uLnTx/>
                      <a:uFillTx/>
                      <a:latin typeface="Calibri" panose="020F0502020204030204" pitchFamily="34" charset="0"/>
                      <a:ea typeface="+mn-ea"/>
                      <a:cs typeface="Calibri" panose="020F0502020204030204" pitchFamily="34" charset="0"/>
                    </a:rPr>
                    <a:t>Oskarshamn</a:t>
                  </a:r>
                </a:p>
              </p:txBody>
            </p:sp>
          </p:grpSp>
          <p:cxnSp>
            <p:nvCxnSpPr>
              <p:cNvPr id="47" name="Gerade Verbindung 190">
                <a:extLst>
                  <a:ext uri="{FF2B5EF4-FFF2-40B4-BE49-F238E27FC236}">
                    <a16:creationId xmlns:a16="http://schemas.microsoft.com/office/drawing/2014/main" id="{0ACABA0B-0D0F-E5A7-7034-45E87F69A761}"/>
                  </a:ext>
                </a:extLst>
              </p:cNvPr>
              <p:cNvCxnSpPr/>
              <p:nvPr/>
            </p:nvCxnSpPr>
            <p:spPr bwMode="gray">
              <a:xfrm>
                <a:off x="7657998" y="1981290"/>
                <a:ext cx="0" cy="0"/>
              </a:xfrm>
              <a:prstGeom prst="line">
                <a:avLst/>
              </a:prstGeom>
              <a:ln w="6350">
                <a:solidFill>
                  <a:schemeClr val="bg2">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48" name="Oval 8">
                <a:extLst>
                  <a:ext uri="{FF2B5EF4-FFF2-40B4-BE49-F238E27FC236}">
                    <a16:creationId xmlns:a16="http://schemas.microsoft.com/office/drawing/2014/main" id="{8A5EBF91-9755-B13A-A19C-57F2FDAE334D}"/>
                  </a:ext>
                </a:extLst>
              </p:cNvPr>
              <p:cNvSpPr/>
              <p:nvPr/>
            </p:nvSpPr>
            <p:spPr>
              <a:xfrm>
                <a:off x="6945999" y="2610165"/>
                <a:ext cx="57581" cy="506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49" name="Oval 8">
                <a:extLst>
                  <a:ext uri="{FF2B5EF4-FFF2-40B4-BE49-F238E27FC236}">
                    <a16:creationId xmlns:a16="http://schemas.microsoft.com/office/drawing/2014/main" id="{FC9E51FE-AA79-6045-92B5-16F5A16556EA}"/>
                  </a:ext>
                </a:extLst>
              </p:cNvPr>
              <p:cNvSpPr/>
              <p:nvPr/>
            </p:nvSpPr>
            <p:spPr>
              <a:xfrm>
                <a:off x="6675077" y="4592220"/>
                <a:ext cx="57581" cy="506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cxnSp>
            <p:nvCxnSpPr>
              <p:cNvPr id="50" name="Gerade Verbindung 190">
                <a:extLst>
                  <a:ext uri="{FF2B5EF4-FFF2-40B4-BE49-F238E27FC236}">
                    <a16:creationId xmlns:a16="http://schemas.microsoft.com/office/drawing/2014/main" id="{F5192F81-F56D-F125-7E74-F0F9D790E766}"/>
                  </a:ext>
                </a:extLst>
              </p:cNvPr>
              <p:cNvCxnSpPr/>
              <p:nvPr/>
            </p:nvCxnSpPr>
            <p:spPr bwMode="gray">
              <a:xfrm flipH="1">
                <a:off x="7658000" y="2563418"/>
                <a:ext cx="3459" cy="112"/>
              </a:xfrm>
              <a:prstGeom prst="line">
                <a:avLst/>
              </a:prstGeom>
              <a:ln w="6350">
                <a:solidFill>
                  <a:schemeClr val="bg2">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51" name="Oval 8">
                <a:extLst>
                  <a:ext uri="{FF2B5EF4-FFF2-40B4-BE49-F238E27FC236}">
                    <a16:creationId xmlns:a16="http://schemas.microsoft.com/office/drawing/2014/main" id="{4FECD540-FAC7-3484-FFFA-F9CB522997D3}"/>
                  </a:ext>
                </a:extLst>
              </p:cNvPr>
              <p:cNvSpPr/>
              <p:nvPr/>
            </p:nvSpPr>
            <p:spPr>
              <a:xfrm>
                <a:off x="6950860" y="4307412"/>
                <a:ext cx="57581" cy="506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cxnSp>
            <p:nvCxnSpPr>
              <p:cNvPr id="52" name="Gerade Verbindung 190">
                <a:extLst>
                  <a:ext uri="{FF2B5EF4-FFF2-40B4-BE49-F238E27FC236}">
                    <a16:creationId xmlns:a16="http://schemas.microsoft.com/office/drawing/2014/main" id="{2A15A338-1C0F-F957-3144-3E3F8FB2442A}"/>
                  </a:ext>
                </a:extLst>
              </p:cNvPr>
              <p:cNvCxnSpPr/>
              <p:nvPr/>
            </p:nvCxnSpPr>
            <p:spPr bwMode="gray">
              <a:xfrm flipH="1">
                <a:off x="7648588" y="3339144"/>
                <a:ext cx="3459" cy="112"/>
              </a:xfrm>
              <a:prstGeom prst="line">
                <a:avLst/>
              </a:prstGeom>
              <a:ln w="6350">
                <a:solidFill>
                  <a:schemeClr val="bg2">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53" name="Oval 8">
                <a:extLst>
                  <a:ext uri="{FF2B5EF4-FFF2-40B4-BE49-F238E27FC236}">
                    <a16:creationId xmlns:a16="http://schemas.microsoft.com/office/drawing/2014/main" id="{979FEF25-648F-8AF4-636D-E8350E576223}"/>
                  </a:ext>
                </a:extLst>
              </p:cNvPr>
              <p:cNvSpPr/>
              <p:nvPr/>
            </p:nvSpPr>
            <p:spPr>
              <a:xfrm>
                <a:off x="7236734" y="3546304"/>
                <a:ext cx="57581" cy="506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a:ea typeface="+mn-ea"/>
                  <a:cs typeface="+mn-cs"/>
                </a:endParaRPr>
              </a:p>
            </p:txBody>
          </p:sp>
          <p:sp>
            <p:nvSpPr>
              <p:cNvPr id="54" name="Ellips 53">
                <a:extLst>
                  <a:ext uri="{FF2B5EF4-FFF2-40B4-BE49-F238E27FC236}">
                    <a16:creationId xmlns:a16="http://schemas.microsoft.com/office/drawing/2014/main" id="{52175F60-5A3C-CE06-49C6-204EDDEDAB54}"/>
                  </a:ext>
                </a:extLst>
              </p:cNvPr>
              <p:cNvSpPr/>
              <p:nvPr/>
            </p:nvSpPr>
            <p:spPr>
              <a:xfrm>
                <a:off x="6165536" y="4132899"/>
                <a:ext cx="52137" cy="51456"/>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55" name="Ellips 54">
                <a:extLst>
                  <a:ext uri="{FF2B5EF4-FFF2-40B4-BE49-F238E27FC236}">
                    <a16:creationId xmlns:a16="http://schemas.microsoft.com/office/drawing/2014/main" id="{8D4A36E1-24E0-5EED-912C-637B1B56D03D}"/>
                  </a:ext>
                </a:extLst>
              </p:cNvPr>
              <p:cNvSpPr/>
              <p:nvPr/>
            </p:nvSpPr>
            <p:spPr>
              <a:xfrm>
                <a:off x="7038637" y="4158627"/>
                <a:ext cx="52137" cy="51456"/>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Ellips 55">
                <a:extLst>
                  <a:ext uri="{FF2B5EF4-FFF2-40B4-BE49-F238E27FC236}">
                    <a16:creationId xmlns:a16="http://schemas.microsoft.com/office/drawing/2014/main" id="{7DAA8463-1044-7AFD-7E2B-2DE432035823}"/>
                  </a:ext>
                </a:extLst>
              </p:cNvPr>
              <p:cNvSpPr/>
              <p:nvPr/>
            </p:nvSpPr>
            <p:spPr>
              <a:xfrm>
                <a:off x="7444154" y="3374270"/>
                <a:ext cx="52137" cy="51456"/>
              </a:xfrm>
              <a:prstGeom prst="ellipse">
                <a:avLst/>
              </a:prstGeom>
              <a:solidFill>
                <a:schemeClr val="accent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9" name="Ellips 38">
              <a:extLst>
                <a:ext uri="{FF2B5EF4-FFF2-40B4-BE49-F238E27FC236}">
                  <a16:creationId xmlns:a16="http://schemas.microsoft.com/office/drawing/2014/main" id="{3B55F0E5-951F-EA13-657D-8598491F23C7}"/>
                </a:ext>
              </a:extLst>
            </p:cNvPr>
            <p:cNvSpPr/>
            <p:nvPr/>
          </p:nvSpPr>
          <p:spPr>
            <a:xfrm>
              <a:off x="6400785" y="4757085"/>
              <a:ext cx="52137" cy="51456"/>
            </a:xfrm>
            <a:prstGeom prst="ellipse">
              <a:avLst/>
            </a:prstGeom>
            <a:solidFill>
              <a:srgbClr val="0875B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Ellips 39">
              <a:extLst>
                <a:ext uri="{FF2B5EF4-FFF2-40B4-BE49-F238E27FC236}">
                  <a16:creationId xmlns:a16="http://schemas.microsoft.com/office/drawing/2014/main" id="{DD03D4ED-5AAC-5E82-CD82-7F7676060CF2}"/>
                </a:ext>
              </a:extLst>
            </p:cNvPr>
            <p:cNvSpPr/>
            <p:nvPr/>
          </p:nvSpPr>
          <p:spPr>
            <a:xfrm>
              <a:off x="7055775" y="2499113"/>
              <a:ext cx="58670" cy="57904"/>
            </a:xfrm>
            <a:prstGeom prst="ellipse">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Ellips 40">
              <a:extLst>
                <a:ext uri="{FF2B5EF4-FFF2-40B4-BE49-F238E27FC236}">
                  <a16:creationId xmlns:a16="http://schemas.microsoft.com/office/drawing/2014/main" id="{29C1F91E-01EC-873C-868E-28C188773F09}"/>
                </a:ext>
              </a:extLst>
            </p:cNvPr>
            <p:cNvSpPr/>
            <p:nvPr/>
          </p:nvSpPr>
          <p:spPr>
            <a:xfrm>
              <a:off x="7772400" y="1554697"/>
              <a:ext cx="58670" cy="57904"/>
            </a:xfrm>
            <a:prstGeom prst="ellipse">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Ellips 41">
              <a:extLst>
                <a:ext uri="{FF2B5EF4-FFF2-40B4-BE49-F238E27FC236}">
                  <a16:creationId xmlns:a16="http://schemas.microsoft.com/office/drawing/2014/main" id="{CB6E9EF9-A1A4-A769-A3F4-48007DF790AF}"/>
                </a:ext>
              </a:extLst>
            </p:cNvPr>
            <p:cNvSpPr/>
            <p:nvPr/>
          </p:nvSpPr>
          <p:spPr>
            <a:xfrm>
              <a:off x="6226756" y="4091267"/>
              <a:ext cx="58670" cy="57904"/>
            </a:xfrm>
            <a:prstGeom prst="ellipse">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Ellips 42">
              <a:extLst>
                <a:ext uri="{FF2B5EF4-FFF2-40B4-BE49-F238E27FC236}">
                  <a16:creationId xmlns:a16="http://schemas.microsoft.com/office/drawing/2014/main" id="{8A36F2E9-0547-F17F-F821-6702BD411883}"/>
                </a:ext>
              </a:extLst>
            </p:cNvPr>
            <p:cNvSpPr/>
            <p:nvPr/>
          </p:nvSpPr>
          <p:spPr>
            <a:xfrm>
              <a:off x="7103124" y="4353026"/>
              <a:ext cx="58670" cy="57904"/>
            </a:xfrm>
            <a:prstGeom prst="ellipse">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Ellips 43">
              <a:extLst>
                <a:ext uri="{FF2B5EF4-FFF2-40B4-BE49-F238E27FC236}">
                  <a16:creationId xmlns:a16="http://schemas.microsoft.com/office/drawing/2014/main" id="{C187D139-3DED-43EB-AAE2-528CB39DA8F4}"/>
                </a:ext>
              </a:extLst>
            </p:cNvPr>
            <p:cNvSpPr/>
            <p:nvPr/>
          </p:nvSpPr>
          <p:spPr>
            <a:xfrm>
              <a:off x="7278932" y="2441209"/>
              <a:ext cx="58670" cy="57904"/>
            </a:xfrm>
            <a:prstGeom prst="ellipse">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textruta 44">
              <a:extLst>
                <a:ext uri="{FF2B5EF4-FFF2-40B4-BE49-F238E27FC236}">
                  <a16:creationId xmlns:a16="http://schemas.microsoft.com/office/drawing/2014/main" id="{4FC49F0E-63B1-D557-4A78-394B90A1D0FF}"/>
                </a:ext>
              </a:extLst>
            </p:cNvPr>
            <p:cNvSpPr txBox="1"/>
            <p:nvPr/>
          </p:nvSpPr>
          <p:spPr>
            <a:xfrm>
              <a:off x="6008484" y="4730886"/>
              <a:ext cx="428322" cy="153888"/>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400" b="0" i="0" u="none" strike="noStrike" kern="1200" cap="none" spc="0" normalizeH="0" baseline="0" noProof="0">
                  <a:ln>
                    <a:noFill/>
                  </a:ln>
                  <a:solidFill>
                    <a:srgbClr val="FFFFFF"/>
                  </a:solidFill>
                  <a:effectLst/>
                  <a:uLnTx/>
                  <a:uFillTx/>
                  <a:latin typeface="Arial"/>
                  <a:ea typeface="+mn-ea"/>
                  <a:cs typeface="+mn-cs"/>
                </a:rPr>
                <a:t>Barsebäck</a:t>
              </a:r>
            </a:p>
          </p:txBody>
        </p:sp>
      </p:grpSp>
      <p:sp>
        <p:nvSpPr>
          <p:cNvPr id="71" name="Rektangel 70">
            <a:extLst>
              <a:ext uri="{FF2B5EF4-FFF2-40B4-BE49-F238E27FC236}">
                <a16:creationId xmlns:a16="http://schemas.microsoft.com/office/drawing/2014/main" id="{3229730D-01C9-E6E8-15DC-D0E616819CD7}"/>
              </a:ext>
            </a:extLst>
          </p:cNvPr>
          <p:cNvSpPr/>
          <p:nvPr/>
        </p:nvSpPr>
        <p:spPr>
          <a:xfrm>
            <a:off x="3556000" y="1448604"/>
            <a:ext cx="2203367" cy="3155146"/>
          </a:xfrm>
          <a:prstGeom prst="rect">
            <a:avLst/>
          </a:prstGeom>
          <a:gradFill flip="none" rotWithShape="1">
            <a:gsLst>
              <a:gs pos="0">
                <a:schemeClr val="accent4">
                  <a:shade val="51000"/>
                  <a:satMod val="130000"/>
                  <a:alpha val="50000"/>
                </a:schemeClr>
              </a:gs>
              <a:gs pos="65000">
                <a:schemeClr val="accent4">
                  <a:shade val="93000"/>
                  <a:satMod val="130000"/>
                  <a:alpha val="40000"/>
                </a:schemeClr>
              </a:gs>
              <a:gs pos="100000">
                <a:schemeClr val="accent4">
                  <a:shade val="94000"/>
                  <a:satMod val="135000"/>
                  <a:alpha val="20000"/>
                </a:schemeClr>
              </a:gs>
            </a:gsLst>
            <a:lin ang="16200000" scaled="1"/>
            <a:tileRect/>
          </a:gradFill>
          <a:ln>
            <a:solidFill>
              <a:schemeClr val="bg1">
                <a:alpha val="5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FFFFFF"/>
              </a:solidFill>
              <a:effectLst/>
              <a:uLnTx/>
              <a:uFillTx/>
              <a:latin typeface="Arial"/>
              <a:ea typeface="+mn-ea"/>
              <a:cs typeface="+mn-cs"/>
            </a:endParaRPr>
          </a:p>
        </p:txBody>
      </p:sp>
      <p:sp>
        <p:nvSpPr>
          <p:cNvPr id="72" name="Rektangel 71">
            <a:extLst>
              <a:ext uri="{FF2B5EF4-FFF2-40B4-BE49-F238E27FC236}">
                <a16:creationId xmlns:a16="http://schemas.microsoft.com/office/drawing/2014/main" id="{73734DB8-8EF5-EE8C-1CCF-585251462CC4}"/>
              </a:ext>
            </a:extLst>
          </p:cNvPr>
          <p:cNvSpPr/>
          <p:nvPr/>
        </p:nvSpPr>
        <p:spPr>
          <a:xfrm>
            <a:off x="5039193" y="3791631"/>
            <a:ext cx="242374" cy="369332"/>
          </a:xfrm>
          <a:prstGeom prst="rect">
            <a:avLst/>
          </a:prstGeom>
        </p:spPr>
        <p:txBody>
          <a:bodyPr wrap="none">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latin typeface="Times" pitchFamily="2" charset="0"/>
                <a:ea typeface="+mn-ea"/>
                <a:cs typeface="+mn-cs"/>
              </a:rPr>
              <a:t> </a:t>
            </a:r>
            <a:endParaRPr kumimoji="0" lang="sv-SE" sz="1800" b="0" i="0" u="none" strike="noStrike" kern="1200" cap="none" spc="0" normalizeH="0" baseline="0" noProof="0">
              <a:ln>
                <a:noFill/>
              </a:ln>
              <a:solidFill>
                <a:srgbClr val="5E5E5E"/>
              </a:solidFill>
              <a:effectLst/>
              <a:uLnTx/>
              <a:uFillTx/>
              <a:latin typeface="Arial"/>
              <a:ea typeface="+mn-ea"/>
              <a:cs typeface="+mn-cs"/>
            </a:endParaRPr>
          </a:p>
        </p:txBody>
      </p:sp>
      <p:pic>
        <p:nvPicPr>
          <p:cNvPr id="73" name="Graphic 145" descr="Group">
            <a:extLst>
              <a:ext uri="{FF2B5EF4-FFF2-40B4-BE49-F238E27FC236}">
                <a16:creationId xmlns:a16="http://schemas.microsoft.com/office/drawing/2014/main" id="{853D065F-05B1-782E-2BDE-1CDA7683B2D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3862" y="1748261"/>
            <a:ext cx="422637" cy="422637"/>
          </a:xfrm>
          <a:prstGeom prst="rect">
            <a:avLst/>
          </a:prstGeom>
        </p:spPr>
      </p:pic>
      <p:sp>
        <p:nvSpPr>
          <p:cNvPr id="74" name="Rectangle: Rounded Corners 7">
            <a:extLst>
              <a:ext uri="{FF2B5EF4-FFF2-40B4-BE49-F238E27FC236}">
                <a16:creationId xmlns:a16="http://schemas.microsoft.com/office/drawing/2014/main" id="{B09D81EB-8261-EB3D-25D5-EAF26BD9266E}"/>
              </a:ext>
            </a:extLst>
          </p:cNvPr>
          <p:cNvSpPr/>
          <p:nvPr/>
        </p:nvSpPr>
        <p:spPr>
          <a:xfrm>
            <a:off x="4156099" y="1748261"/>
            <a:ext cx="1536503" cy="415669"/>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E5E5E"/>
                </a:solidFill>
                <a:effectLst/>
                <a:uLnTx/>
                <a:uFillTx/>
                <a:latin typeface="Arial"/>
                <a:ea typeface="+mn-ea"/>
                <a:cs typeface="+mn-cs"/>
              </a:rPr>
              <a:t>~1 000 employees</a:t>
            </a:r>
          </a:p>
        </p:txBody>
      </p:sp>
      <p:sp>
        <p:nvSpPr>
          <p:cNvPr id="75" name="Rectangle: Rounded Corners 153">
            <a:extLst>
              <a:ext uri="{FF2B5EF4-FFF2-40B4-BE49-F238E27FC236}">
                <a16:creationId xmlns:a16="http://schemas.microsoft.com/office/drawing/2014/main" id="{3173EC7C-65D6-5089-352A-D17C6C3BBF55}"/>
              </a:ext>
            </a:extLst>
          </p:cNvPr>
          <p:cNvSpPr/>
          <p:nvPr/>
        </p:nvSpPr>
        <p:spPr>
          <a:xfrm>
            <a:off x="4156099" y="2988610"/>
            <a:ext cx="1536503" cy="678288"/>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E5E5E"/>
                </a:solidFill>
                <a:effectLst/>
                <a:uLnTx/>
                <a:uFillTx/>
                <a:latin typeface="Arial"/>
                <a:ea typeface="+mn-ea"/>
                <a:cs typeface="+mn-cs"/>
              </a:rPr>
              <a:t>Innovative new H2 projects: Project Air, H2@OKG, Liquid Wind, Bothnia LinkH2, SkyFuelH2</a:t>
            </a:r>
          </a:p>
        </p:txBody>
      </p:sp>
      <p:cxnSp>
        <p:nvCxnSpPr>
          <p:cNvPr id="76" name="Straight Connector 27">
            <a:extLst>
              <a:ext uri="{FF2B5EF4-FFF2-40B4-BE49-F238E27FC236}">
                <a16:creationId xmlns:a16="http://schemas.microsoft.com/office/drawing/2014/main" id="{10810E0E-D9D8-1330-1C4C-66B4D4255EED}"/>
              </a:ext>
            </a:extLst>
          </p:cNvPr>
          <p:cNvCxnSpPr/>
          <p:nvPr/>
        </p:nvCxnSpPr>
        <p:spPr>
          <a:xfrm>
            <a:off x="3786804" y="2266182"/>
            <a:ext cx="258178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142">
            <a:extLst>
              <a:ext uri="{FF2B5EF4-FFF2-40B4-BE49-F238E27FC236}">
                <a16:creationId xmlns:a16="http://schemas.microsoft.com/office/drawing/2014/main" id="{069A0D42-4182-50A1-C06F-1A3D22241473}"/>
              </a:ext>
            </a:extLst>
          </p:cNvPr>
          <p:cNvCxnSpPr/>
          <p:nvPr/>
        </p:nvCxnSpPr>
        <p:spPr>
          <a:xfrm>
            <a:off x="3786804" y="2886357"/>
            <a:ext cx="258178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144">
            <a:extLst>
              <a:ext uri="{FF2B5EF4-FFF2-40B4-BE49-F238E27FC236}">
                <a16:creationId xmlns:a16="http://schemas.microsoft.com/office/drawing/2014/main" id="{76D232E4-B67D-638F-71E5-2D68937AC7F9}"/>
              </a:ext>
            </a:extLst>
          </p:cNvPr>
          <p:cNvCxnSpPr/>
          <p:nvPr/>
        </p:nvCxnSpPr>
        <p:spPr>
          <a:xfrm>
            <a:off x="3786804" y="3769151"/>
            <a:ext cx="258178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TextBox 160">
            <a:extLst>
              <a:ext uri="{FF2B5EF4-FFF2-40B4-BE49-F238E27FC236}">
                <a16:creationId xmlns:a16="http://schemas.microsoft.com/office/drawing/2014/main" id="{77A24EC6-101C-88E7-89D1-95A9A75006BC}"/>
              </a:ext>
            </a:extLst>
          </p:cNvPr>
          <p:cNvSpPr txBox="1"/>
          <p:nvPr/>
        </p:nvSpPr>
        <p:spPr>
          <a:xfrm>
            <a:off x="3700931" y="3112501"/>
            <a:ext cx="368500" cy="371296"/>
          </a:xfrm>
          <a:prstGeom prst="roundRect">
            <a:avLst/>
          </a:prstGeom>
          <a:solidFill>
            <a:schemeClr val="bg1"/>
          </a:solidFill>
          <a:ln w="19050">
            <a:solidFill>
              <a:schemeClr val="bg1"/>
            </a:solidFill>
          </a:ln>
        </p:spPr>
        <p:txBody>
          <a:bodyPr wrap="square" lIns="0" rIns="0" rtlCol="0">
            <a:sp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78DC"/>
                </a:solidFill>
                <a:effectLst/>
                <a:uLnTx/>
                <a:uFillTx/>
                <a:latin typeface="Arial"/>
                <a:ea typeface="+mn-ea"/>
                <a:cs typeface="+mn-cs"/>
              </a:rPr>
              <a:t>H</a:t>
            </a:r>
            <a:r>
              <a:rPr kumimoji="0" lang="en-US" sz="1600" b="1" i="0" u="none" strike="noStrike" kern="1200" cap="none" spc="0" normalizeH="0" baseline="-25000" noProof="0">
                <a:ln>
                  <a:noFill/>
                </a:ln>
                <a:solidFill>
                  <a:srgbClr val="0078DC"/>
                </a:solidFill>
                <a:effectLst/>
                <a:uLnTx/>
                <a:uFillTx/>
                <a:latin typeface="Arial"/>
                <a:ea typeface="+mn-ea"/>
                <a:cs typeface="+mn-cs"/>
              </a:rPr>
              <a:t>2</a:t>
            </a:r>
          </a:p>
        </p:txBody>
      </p:sp>
      <p:sp>
        <p:nvSpPr>
          <p:cNvPr id="80" name="Rectangle: Rounded Corners 161">
            <a:extLst>
              <a:ext uri="{FF2B5EF4-FFF2-40B4-BE49-F238E27FC236}">
                <a16:creationId xmlns:a16="http://schemas.microsoft.com/office/drawing/2014/main" id="{B65C3F15-EFE0-7D81-7DA6-016CEFC7AA45}"/>
              </a:ext>
            </a:extLst>
          </p:cNvPr>
          <p:cNvSpPr/>
          <p:nvPr/>
        </p:nvSpPr>
        <p:spPr>
          <a:xfrm>
            <a:off x="4156099" y="3871407"/>
            <a:ext cx="1536503" cy="415669"/>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E5E5E"/>
                </a:solidFill>
                <a:effectLst/>
                <a:uLnTx/>
                <a:uFillTx/>
                <a:latin typeface="Arial"/>
                <a:ea typeface="+mn-ea"/>
                <a:cs typeface="+mn-cs"/>
              </a:rPr>
              <a:t>4 154 MW installed capacity</a:t>
            </a:r>
          </a:p>
        </p:txBody>
      </p:sp>
      <p:pic>
        <p:nvPicPr>
          <p:cNvPr id="81" name="Graphic 30" descr="Power">
            <a:extLst>
              <a:ext uri="{FF2B5EF4-FFF2-40B4-BE49-F238E27FC236}">
                <a16:creationId xmlns:a16="http://schemas.microsoft.com/office/drawing/2014/main" id="{47C8E960-99E4-F42D-75CD-12A0FDAA70A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714725" y="3899043"/>
            <a:ext cx="340913" cy="340913"/>
          </a:xfrm>
          <a:prstGeom prst="rect">
            <a:avLst/>
          </a:prstGeom>
        </p:spPr>
      </p:pic>
      <p:grpSp>
        <p:nvGrpSpPr>
          <p:cNvPr id="82" name="Grupp 81">
            <a:extLst>
              <a:ext uri="{FF2B5EF4-FFF2-40B4-BE49-F238E27FC236}">
                <a16:creationId xmlns:a16="http://schemas.microsoft.com/office/drawing/2014/main" id="{2CE93716-B831-7D38-FA64-B0E7E87C5006}"/>
              </a:ext>
            </a:extLst>
          </p:cNvPr>
          <p:cNvGrpSpPr/>
          <p:nvPr/>
        </p:nvGrpSpPr>
        <p:grpSpPr>
          <a:xfrm>
            <a:off x="8002487" y="3926459"/>
            <a:ext cx="1154511" cy="846850"/>
            <a:chOff x="8002486" y="3926458"/>
            <a:chExt cx="1154511" cy="846850"/>
          </a:xfrm>
        </p:grpSpPr>
        <p:grpSp>
          <p:nvGrpSpPr>
            <p:cNvPr id="83" name="Grupp 82">
              <a:extLst>
                <a:ext uri="{FF2B5EF4-FFF2-40B4-BE49-F238E27FC236}">
                  <a16:creationId xmlns:a16="http://schemas.microsoft.com/office/drawing/2014/main" id="{DA50D53F-42A7-D83C-B575-F9D0CF035F3C}"/>
                </a:ext>
              </a:extLst>
            </p:cNvPr>
            <p:cNvGrpSpPr/>
            <p:nvPr/>
          </p:nvGrpSpPr>
          <p:grpSpPr>
            <a:xfrm>
              <a:off x="8002486" y="3926458"/>
              <a:ext cx="1154511" cy="677292"/>
              <a:chOff x="8002486" y="3689350"/>
              <a:chExt cx="1154511" cy="677292"/>
            </a:xfrm>
          </p:grpSpPr>
          <p:sp>
            <p:nvSpPr>
              <p:cNvPr id="86" name="Rektangel: rundade hörn 85">
                <a:extLst>
                  <a:ext uri="{FF2B5EF4-FFF2-40B4-BE49-F238E27FC236}">
                    <a16:creationId xmlns:a16="http://schemas.microsoft.com/office/drawing/2014/main" id="{861A6803-3B8E-91D7-63E5-6277066214C5}"/>
                  </a:ext>
                </a:extLst>
              </p:cNvPr>
              <p:cNvSpPr/>
              <p:nvPr/>
            </p:nvSpPr>
            <p:spPr>
              <a:xfrm>
                <a:off x="8002486" y="4265042"/>
                <a:ext cx="101600" cy="101600"/>
              </a:xfrm>
              <a:prstGeom prst="roundRect">
                <a:avLst/>
              </a:prstGeom>
              <a:solidFill>
                <a:srgbClr val="FFC000"/>
              </a:solidFill>
              <a:ln w="9525">
                <a:solidFill>
                  <a:schemeClr val="bg1"/>
                </a:solidFill>
              </a:ln>
              <a:effectLst>
                <a:outerShdw blurRad="127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87" name="textruta 86">
                <a:extLst>
                  <a:ext uri="{FF2B5EF4-FFF2-40B4-BE49-F238E27FC236}">
                    <a16:creationId xmlns:a16="http://schemas.microsoft.com/office/drawing/2014/main" id="{6471C649-266D-D1C3-63BF-752AAC9DD169}"/>
                  </a:ext>
                </a:extLst>
              </p:cNvPr>
              <p:cNvSpPr txBox="1"/>
              <p:nvPr/>
            </p:nvSpPr>
            <p:spPr>
              <a:xfrm>
                <a:off x="8122486" y="4271106"/>
                <a:ext cx="1012847" cy="95536"/>
              </a:xfrm>
              <a:prstGeom prst="rect">
                <a:avLst/>
              </a:prstGeom>
              <a:noFill/>
            </p:spPr>
            <p:txBody>
              <a:bodyPr wrap="square" lIns="36000" rtlCol="0"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a:ln>
                      <a:noFill/>
                    </a:ln>
                    <a:solidFill>
                      <a:srgbClr val="8CCCF7">
                        <a:lumMod val="40000"/>
                        <a:lumOff val="60000"/>
                      </a:srgbClr>
                    </a:solidFill>
                    <a:effectLst/>
                    <a:uLnTx/>
                    <a:uFillTx/>
                    <a:latin typeface="Arial"/>
                    <a:ea typeface="+mn-ea"/>
                    <a:cs typeface="+mn-cs"/>
                  </a:rPr>
                  <a:t>Heat</a:t>
                </a:r>
              </a:p>
            </p:txBody>
          </p:sp>
          <p:sp>
            <p:nvSpPr>
              <p:cNvPr id="88" name="Rektangel: rundade hörn 87">
                <a:extLst>
                  <a:ext uri="{FF2B5EF4-FFF2-40B4-BE49-F238E27FC236}">
                    <a16:creationId xmlns:a16="http://schemas.microsoft.com/office/drawing/2014/main" id="{4B792EDE-7230-91F6-15AB-98F8F85DD926}"/>
                  </a:ext>
                </a:extLst>
              </p:cNvPr>
              <p:cNvSpPr/>
              <p:nvPr/>
            </p:nvSpPr>
            <p:spPr>
              <a:xfrm>
                <a:off x="8004110" y="3689350"/>
                <a:ext cx="101600" cy="101600"/>
              </a:xfrm>
              <a:prstGeom prst="roundRect">
                <a:avLst/>
              </a:prstGeom>
              <a:solidFill>
                <a:srgbClr val="01AAFF"/>
              </a:solidFill>
              <a:ln w="952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srgbClr val="FFFFFF"/>
                  </a:solidFill>
                  <a:effectLst/>
                  <a:uLnTx/>
                  <a:uFillTx/>
                  <a:latin typeface="Arial"/>
                  <a:ea typeface="+mn-ea"/>
                  <a:cs typeface="+mn-cs"/>
                </a:endParaRPr>
              </a:p>
            </p:txBody>
          </p:sp>
          <p:sp>
            <p:nvSpPr>
              <p:cNvPr id="89" name="textruta 88">
                <a:extLst>
                  <a:ext uri="{FF2B5EF4-FFF2-40B4-BE49-F238E27FC236}">
                    <a16:creationId xmlns:a16="http://schemas.microsoft.com/office/drawing/2014/main" id="{5422AA8E-8C14-60D4-4C96-93AC50D53402}"/>
                  </a:ext>
                </a:extLst>
              </p:cNvPr>
              <p:cNvSpPr txBox="1"/>
              <p:nvPr/>
            </p:nvSpPr>
            <p:spPr>
              <a:xfrm>
                <a:off x="8103602" y="3693345"/>
                <a:ext cx="920405" cy="106302"/>
              </a:xfrm>
              <a:prstGeom prst="rect">
                <a:avLst/>
              </a:prstGeom>
              <a:noFill/>
            </p:spPr>
            <p:txBody>
              <a:bodyPr wrap="square" lIns="36000" rIns="36000" rtlCol="0"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a:ln>
                      <a:noFill/>
                    </a:ln>
                    <a:solidFill>
                      <a:srgbClr val="8CCCF7">
                        <a:lumMod val="40000"/>
                        <a:lumOff val="60000"/>
                      </a:srgbClr>
                    </a:solidFill>
                    <a:effectLst/>
                    <a:uLnTx/>
                    <a:uFillTx/>
                    <a:latin typeface="Arial"/>
                    <a:ea typeface="+mn-ea"/>
                    <a:cs typeface="+mn-cs"/>
                  </a:rPr>
                  <a:t>Hydro</a:t>
                </a:r>
              </a:p>
            </p:txBody>
          </p:sp>
          <p:sp>
            <p:nvSpPr>
              <p:cNvPr id="90" name="Rektangel: rundade hörn 89">
                <a:extLst>
                  <a:ext uri="{FF2B5EF4-FFF2-40B4-BE49-F238E27FC236}">
                    <a16:creationId xmlns:a16="http://schemas.microsoft.com/office/drawing/2014/main" id="{ECDAC8D1-914A-150A-26A8-C951628DE8B9}"/>
                  </a:ext>
                </a:extLst>
              </p:cNvPr>
              <p:cNvSpPr/>
              <p:nvPr/>
            </p:nvSpPr>
            <p:spPr>
              <a:xfrm>
                <a:off x="8002486" y="3883112"/>
                <a:ext cx="101600" cy="101600"/>
              </a:xfrm>
              <a:prstGeom prst="roundRect">
                <a:avLst/>
              </a:prstGeom>
              <a:solidFill>
                <a:srgbClr val="0875BD"/>
              </a:solidFill>
              <a:ln w="952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91" name="textruta 90">
                <a:extLst>
                  <a:ext uri="{FF2B5EF4-FFF2-40B4-BE49-F238E27FC236}">
                    <a16:creationId xmlns:a16="http://schemas.microsoft.com/office/drawing/2014/main" id="{22D50572-A0BE-0ADA-75C1-A1B953E6A39A}"/>
                  </a:ext>
                </a:extLst>
              </p:cNvPr>
              <p:cNvSpPr txBox="1"/>
              <p:nvPr/>
            </p:nvSpPr>
            <p:spPr>
              <a:xfrm>
                <a:off x="8104087" y="3883111"/>
                <a:ext cx="1052910" cy="116509"/>
              </a:xfrm>
              <a:prstGeom prst="rect">
                <a:avLst/>
              </a:prstGeom>
              <a:noFill/>
            </p:spPr>
            <p:txBody>
              <a:bodyPr wrap="square" lIns="36000" rtlCol="0"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err="1">
                    <a:ln>
                      <a:noFill/>
                    </a:ln>
                    <a:solidFill>
                      <a:srgbClr val="8CCCF7">
                        <a:lumMod val="40000"/>
                        <a:lumOff val="60000"/>
                      </a:srgbClr>
                    </a:solidFill>
                    <a:effectLst/>
                    <a:uLnTx/>
                    <a:uFillTx/>
                    <a:latin typeface="Arial"/>
                    <a:ea typeface="+mn-ea"/>
                    <a:cs typeface="+mn-cs"/>
                  </a:rPr>
                  <a:t>Nuclear</a:t>
                </a:r>
                <a:endParaRPr kumimoji="0" lang="sv-SE" sz="600" b="0" i="0" u="none" strike="noStrike" kern="1200" cap="none" spc="0" normalizeH="0" baseline="0" noProof="0">
                  <a:ln>
                    <a:noFill/>
                  </a:ln>
                  <a:solidFill>
                    <a:srgbClr val="8CCCF7">
                      <a:lumMod val="40000"/>
                      <a:lumOff val="60000"/>
                    </a:srgbClr>
                  </a:solidFill>
                  <a:effectLst/>
                  <a:uLnTx/>
                  <a:uFillTx/>
                  <a:latin typeface="Arial"/>
                  <a:ea typeface="+mn-ea"/>
                  <a:cs typeface="+mn-cs"/>
                </a:endParaRPr>
              </a:p>
            </p:txBody>
          </p:sp>
          <p:sp>
            <p:nvSpPr>
              <p:cNvPr id="92" name="Rektangel: rundade hörn 91">
                <a:extLst>
                  <a:ext uri="{FF2B5EF4-FFF2-40B4-BE49-F238E27FC236}">
                    <a16:creationId xmlns:a16="http://schemas.microsoft.com/office/drawing/2014/main" id="{A4A4655C-9946-1A71-6D46-FAB9561AFB7A}"/>
                  </a:ext>
                </a:extLst>
              </p:cNvPr>
              <p:cNvSpPr/>
              <p:nvPr/>
            </p:nvSpPr>
            <p:spPr>
              <a:xfrm>
                <a:off x="8002486" y="4083084"/>
                <a:ext cx="101600" cy="101600"/>
              </a:xfrm>
              <a:prstGeom prst="roundRect">
                <a:avLst/>
              </a:prstGeom>
              <a:solidFill>
                <a:srgbClr val="C00000"/>
              </a:solidFill>
              <a:ln w="952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93" name="textruta 92">
                <a:extLst>
                  <a:ext uri="{FF2B5EF4-FFF2-40B4-BE49-F238E27FC236}">
                    <a16:creationId xmlns:a16="http://schemas.microsoft.com/office/drawing/2014/main" id="{29073C0D-B14A-3954-70D7-32DAC0E2E71A}"/>
                  </a:ext>
                </a:extLst>
              </p:cNvPr>
              <p:cNvSpPr txBox="1"/>
              <p:nvPr/>
            </p:nvSpPr>
            <p:spPr>
              <a:xfrm>
                <a:off x="8122304" y="4068174"/>
                <a:ext cx="1028662" cy="116509"/>
              </a:xfrm>
              <a:prstGeom prst="rect">
                <a:avLst/>
              </a:prstGeom>
              <a:noFill/>
            </p:spPr>
            <p:txBody>
              <a:bodyPr wrap="square" lIns="36000" rtlCol="0"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a:ln>
                      <a:noFill/>
                    </a:ln>
                    <a:solidFill>
                      <a:srgbClr val="8CCCF7">
                        <a:lumMod val="40000"/>
                        <a:lumOff val="60000"/>
                      </a:srgbClr>
                    </a:solidFill>
                    <a:effectLst/>
                    <a:uLnTx/>
                    <a:uFillTx/>
                    <a:latin typeface="Arial"/>
                    <a:ea typeface="+mn-ea"/>
                    <a:cs typeface="+mn-cs"/>
                  </a:rPr>
                  <a:t>Office</a:t>
                </a:r>
              </a:p>
            </p:txBody>
          </p:sp>
        </p:grpSp>
        <p:sp>
          <p:nvSpPr>
            <p:cNvPr id="84" name="Rektangel: rundade hörn 83">
              <a:extLst>
                <a:ext uri="{FF2B5EF4-FFF2-40B4-BE49-F238E27FC236}">
                  <a16:creationId xmlns:a16="http://schemas.microsoft.com/office/drawing/2014/main" id="{245ABD41-A453-1763-B2C2-39CACA9D4521}"/>
                </a:ext>
              </a:extLst>
            </p:cNvPr>
            <p:cNvSpPr/>
            <p:nvPr/>
          </p:nvSpPr>
          <p:spPr>
            <a:xfrm>
              <a:off x="8002487" y="4671708"/>
              <a:ext cx="101600" cy="101600"/>
            </a:xfrm>
            <a:prstGeom prst="roundRect">
              <a:avLst/>
            </a:prstGeom>
            <a:solidFill>
              <a:srgbClr val="92D050"/>
            </a:solidFill>
            <a:ln w="9525">
              <a:solidFill>
                <a:schemeClr val="bg1"/>
              </a:solidFill>
            </a:ln>
            <a:effectLst>
              <a:outerShdw blurRad="127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85" name="textruta 84">
              <a:extLst>
                <a:ext uri="{FF2B5EF4-FFF2-40B4-BE49-F238E27FC236}">
                  <a16:creationId xmlns:a16="http://schemas.microsoft.com/office/drawing/2014/main" id="{6AE6888E-7DB5-19FB-A57A-50950A8638E6}"/>
                </a:ext>
              </a:extLst>
            </p:cNvPr>
            <p:cNvSpPr txBox="1"/>
            <p:nvPr/>
          </p:nvSpPr>
          <p:spPr>
            <a:xfrm>
              <a:off x="8122487" y="4677772"/>
              <a:ext cx="1012847" cy="95536"/>
            </a:xfrm>
            <a:prstGeom prst="rect">
              <a:avLst/>
            </a:prstGeom>
            <a:noFill/>
          </p:spPr>
          <p:txBody>
            <a:bodyPr wrap="square" lIns="36000" rtlCol="0" anchor="ctr">
              <a:no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sv-SE" sz="600" b="0" i="0" u="none" strike="noStrike" kern="1200" cap="none" spc="0" normalizeH="0" baseline="0" noProof="0">
                  <a:ln>
                    <a:noFill/>
                  </a:ln>
                  <a:solidFill>
                    <a:srgbClr val="8CCCF7">
                      <a:lumMod val="40000"/>
                      <a:lumOff val="60000"/>
                    </a:srgbClr>
                  </a:solidFill>
                  <a:effectLst/>
                  <a:uLnTx/>
                  <a:uFillTx/>
                  <a:latin typeface="Arial"/>
                  <a:ea typeface="+mn-ea"/>
                  <a:cs typeface="+mn-cs"/>
                </a:rPr>
                <a:t>Hydrogen</a:t>
              </a:r>
            </a:p>
          </p:txBody>
        </p:sp>
      </p:grpSp>
      <p:sp>
        <p:nvSpPr>
          <p:cNvPr id="94" name="Rectangle: Rounded Corners 150">
            <a:extLst>
              <a:ext uri="{FF2B5EF4-FFF2-40B4-BE49-F238E27FC236}">
                <a16:creationId xmlns:a16="http://schemas.microsoft.com/office/drawing/2014/main" id="{1ACA23E5-225E-49A1-C899-DC90C9E186AA}"/>
              </a:ext>
            </a:extLst>
          </p:cNvPr>
          <p:cNvSpPr/>
          <p:nvPr/>
        </p:nvSpPr>
        <p:spPr>
          <a:xfrm>
            <a:off x="4156096" y="2398849"/>
            <a:ext cx="1548000" cy="415669"/>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E5E5E"/>
                </a:solidFill>
                <a:effectLst/>
                <a:uLnTx/>
                <a:uFillTx/>
                <a:latin typeface="Arial"/>
                <a:ea typeface="+mn-ea"/>
                <a:cs typeface="+mn-cs"/>
              </a:rPr>
              <a:t>€1.7 B in revenue – strong base  (2021)</a:t>
            </a:r>
          </a:p>
        </p:txBody>
      </p:sp>
      <p:pic>
        <p:nvPicPr>
          <p:cNvPr id="95" name="Graphic 17" descr="Coins">
            <a:extLst>
              <a:ext uri="{FF2B5EF4-FFF2-40B4-BE49-F238E27FC236}">
                <a16:creationId xmlns:a16="http://schemas.microsoft.com/office/drawing/2014/main" id="{B28CEBAC-56C2-2A2A-2B41-EDDA1C54C99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07235" y="2433956"/>
            <a:ext cx="352649" cy="352649"/>
          </a:xfrm>
          <a:prstGeom prst="rect">
            <a:avLst/>
          </a:prstGeom>
        </p:spPr>
      </p:pic>
    </p:spTree>
    <p:extLst>
      <p:ext uri="{BB962C8B-B14F-4D97-AF65-F5344CB8AC3E}">
        <p14:creationId xmlns:p14="http://schemas.microsoft.com/office/powerpoint/2010/main" val="205139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9266" y="1200151"/>
            <a:ext cx="8217534" cy="3199639"/>
            <a:chOff x="466534" y="1277111"/>
            <a:chExt cx="8217534" cy="3065145"/>
          </a:xfrm>
        </p:grpSpPr>
        <p:sp>
          <p:nvSpPr>
            <p:cNvPr id="3" name="object 3"/>
            <p:cNvSpPr/>
            <p:nvPr/>
          </p:nvSpPr>
          <p:spPr>
            <a:xfrm>
              <a:off x="477012" y="1738883"/>
              <a:ext cx="8196580" cy="2592705"/>
            </a:xfrm>
            <a:custGeom>
              <a:avLst/>
              <a:gdLst/>
              <a:ahLst/>
              <a:cxnLst/>
              <a:rect l="l" t="t" r="r" b="b"/>
              <a:pathLst>
                <a:path w="8196580" h="2592704">
                  <a:moveTo>
                    <a:pt x="0" y="202437"/>
                  </a:moveTo>
                  <a:lnTo>
                    <a:pt x="5346" y="156034"/>
                  </a:lnTo>
                  <a:lnTo>
                    <a:pt x="20576" y="113429"/>
                  </a:lnTo>
                  <a:lnTo>
                    <a:pt x="44475" y="75841"/>
                  </a:lnTo>
                  <a:lnTo>
                    <a:pt x="75825" y="44487"/>
                  </a:lnTo>
                  <a:lnTo>
                    <a:pt x="113413" y="20583"/>
                  </a:lnTo>
                  <a:lnTo>
                    <a:pt x="156022" y="5348"/>
                  </a:lnTo>
                  <a:lnTo>
                    <a:pt x="202437" y="0"/>
                  </a:lnTo>
                  <a:lnTo>
                    <a:pt x="7993634" y="0"/>
                  </a:lnTo>
                  <a:lnTo>
                    <a:pt x="8040037" y="5348"/>
                  </a:lnTo>
                  <a:lnTo>
                    <a:pt x="8082642" y="20583"/>
                  </a:lnTo>
                  <a:lnTo>
                    <a:pt x="8120230" y="44487"/>
                  </a:lnTo>
                  <a:lnTo>
                    <a:pt x="8151584" y="75841"/>
                  </a:lnTo>
                  <a:lnTo>
                    <a:pt x="8175488" y="113429"/>
                  </a:lnTo>
                  <a:lnTo>
                    <a:pt x="8190723" y="156034"/>
                  </a:lnTo>
                  <a:lnTo>
                    <a:pt x="8196071" y="202437"/>
                  </a:lnTo>
                  <a:lnTo>
                    <a:pt x="8196071" y="2389885"/>
                  </a:lnTo>
                  <a:lnTo>
                    <a:pt x="8190723" y="2436301"/>
                  </a:lnTo>
                  <a:lnTo>
                    <a:pt x="8175488" y="2478910"/>
                  </a:lnTo>
                  <a:lnTo>
                    <a:pt x="8151584" y="2516498"/>
                  </a:lnTo>
                  <a:lnTo>
                    <a:pt x="8120230" y="2547848"/>
                  </a:lnTo>
                  <a:lnTo>
                    <a:pt x="8082642" y="2571747"/>
                  </a:lnTo>
                  <a:lnTo>
                    <a:pt x="8040037" y="2586977"/>
                  </a:lnTo>
                  <a:lnTo>
                    <a:pt x="7993634" y="2592323"/>
                  </a:lnTo>
                  <a:lnTo>
                    <a:pt x="202437" y="2592323"/>
                  </a:lnTo>
                  <a:lnTo>
                    <a:pt x="156022" y="2586977"/>
                  </a:lnTo>
                  <a:lnTo>
                    <a:pt x="113413" y="2571747"/>
                  </a:lnTo>
                  <a:lnTo>
                    <a:pt x="75825" y="2547848"/>
                  </a:lnTo>
                  <a:lnTo>
                    <a:pt x="44475" y="2516498"/>
                  </a:lnTo>
                  <a:lnTo>
                    <a:pt x="20576" y="2478910"/>
                  </a:lnTo>
                  <a:lnTo>
                    <a:pt x="5346" y="2436301"/>
                  </a:lnTo>
                  <a:lnTo>
                    <a:pt x="0" y="2389885"/>
                  </a:lnTo>
                  <a:lnTo>
                    <a:pt x="0" y="202437"/>
                  </a:lnTo>
                  <a:close/>
                </a:path>
              </a:pathLst>
            </a:custGeom>
            <a:ln w="20955">
              <a:solidFill>
                <a:srgbClr val="8BCCF7"/>
              </a:solidFill>
            </a:ln>
          </p:spPr>
          <p:txBody>
            <a:bodyPr wrap="square" lIns="0" tIns="0" rIns="0" bIns="0" rtlCol="0"/>
            <a:lstStyle/>
            <a:p>
              <a:pPr defTabSz="914378"/>
              <a:endParaRPr kern="0">
                <a:solidFill>
                  <a:sysClr val="windowText" lastClr="000000"/>
                </a:solidFill>
                <a:latin typeface="Calibri"/>
              </a:endParaRPr>
            </a:p>
          </p:txBody>
        </p:sp>
        <p:sp>
          <p:nvSpPr>
            <p:cNvPr id="4" name="object 4"/>
            <p:cNvSpPr/>
            <p:nvPr/>
          </p:nvSpPr>
          <p:spPr>
            <a:xfrm>
              <a:off x="467868" y="1277111"/>
              <a:ext cx="8208645" cy="852169"/>
            </a:xfrm>
            <a:custGeom>
              <a:avLst/>
              <a:gdLst/>
              <a:ahLst/>
              <a:cxnLst/>
              <a:rect l="l" t="t" r="r" b="b"/>
              <a:pathLst>
                <a:path w="8208645" h="852169">
                  <a:moveTo>
                    <a:pt x="8147177" y="0"/>
                  </a:moveTo>
                  <a:lnTo>
                    <a:pt x="61086" y="0"/>
                  </a:lnTo>
                  <a:lnTo>
                    <a:pt x="37306" y="4794"/>
                  </a:lnTo>
                  <a:lnTo>
                    <a:pt x="17889" y="17875"/>
                  </a:lnTo>
                  <a:lnTo>
                    <a:pt x="4799" y="37290"/>
                  </a:lnTo>
                  <a:lnTo>
                    <a:pt x="0" y="61087"/>
                  </a:lnTo>
                  <a:lnTo>
                    <a:pt x="0" y="790829"/>
                  </a:lnTo>
                  <a:lnTo>
                    <a:pt x="4799" y="814625"/>
                  </a:lnTo>
                  <a:lnTo>
                    <a:pt x="17889" y="834040"/>
                  </a:lnTo>
                  <a:lnTo>
                    <a:pt x="37306" y="847121"/>
                  </a:lnTo>
                  <a:lnTo>
                    <a:pt x="61086" y="851915"/>
                  </a:lnTo>
                  <a:lnTo>
                    <a:pt x="8147177" y="851915"/>
                  </a:lnTo>
                  <a:lnTo>
                    <a:pt x="8170973" y="847121"/>
                  </a:lnTo>
                  <a:lnTo>
                    <a:pt x="8190388" y="834040"/>
                  </a:lnTo>
                  <a:lnTo>
                    <a:pt x="8203469" y="814625"/>
                  </a:lnTo>
                  <a:lnTo>
                    <a:pt x="8208263" y="790829"/>
                  </a:lnTo>
                  <a:lnTo>
                    <a:pt x="8208263" y="61087"/>
                  </a:lnTo>
                  <a:lnTo>
                    <a:pt x="8203469" y="37290"/>
                  </a:lnTo>
                  <a:lnTo>
                    <a:pt x="8190388" y="17875"/>
                  </a:lnTo>
                  <a:lnTo>
                    <a:pt x="8170973" y="4794"/>
                  </a:lnTo>
                  <a:lnTo>
                    <a:pt x="8147177" y="0"/>
                  </a:lnTo>
                  <a:close/>
                </a:path>
              </a:pathLst>
            </a:custGeom>
            <a:solidFill>
              <a:srgbClr val="8BCCF8"/>
            </a:solidFill>
          </p:spPr>
          <p:txBody>
            <a:bodyPr wrap="square" lIns="0" tIns="0" rIns="0" bIns="0" rtlCol="0"/>
            <a:lstStyle/>
            <a:p>
              <a:pPr defTabSz="914378"/>
              <a:endParaRPr kern="0">
                <a:solidFill>
                  <a:sysClr val="windowText" lastClr="000000"/>
                </a:solidFill>
                <a:latin typeface="Calibri"/>
              </a:endParaRPr>
            </a:p>
          </p:txBody>
        </p:sp>
      </p:grpSp>
      <p:sp>
        <p:nvSpPr>
          <p:cNvPr id="5" name="object 5"/>
          <p:cNvSpPr txBox="1"/>
          <p:nvPr/>
        </p:nvSpPr>
        <p:spPr>
          <a:xfrm>
            <a:off x="1445672" y="4466124"/>
            <a:ext cx="3214561" cy="335348"/>
          </a:xfrm>
          <a:prstGeom prst="rect">
            <a:avLst/>
          </a:prstGeom>
        </p:spPr>
        <p:txBody>
          <a:bodyPr vert="horz" wrap="square" lIns="0" tIns="12065" rIns="0" bIns="0" rtlCol="0">
            <a:spAutoFit/>
          </a:bodyPr>
          <a:lstStyle/>
          <a:p>
            <a:pPr marL="86993" indent="-74294" defTabSz="914378">
              <a:spcBef>
                <a:spcPts val="95"/>
              </a:spcBef>
              <a:buClr>
                <a:srgbClr val="BEBEBE"/>
              </a:buClr>
              <a:buFont typeface="Arial"/>
              <a:buAutoNum type="arabicPlain"/>
              <a:tabLst>
                <a:tab pos="86993" algn="l"/>
              </a:tabLst>
            </a:pPr>
            <a:r>
              <a:rPr lang="sv" sz="700" kern="0" dirty="0">
                <a:solidFill>
                  <a:srgbClr val="BEBEBE"/>
                </a:solidFill>
                <a:latin typeface="Arial"/>
                <a:ea typeface="Arial"/>
                <a:cs typeface="Arial"/>
              </a:rPr>
              <a:t>Kärnmarknader:</a:t>
            </a:r>
            <a:r>
              <a:rPr lang="sv" sz="700" kern="0" spc="-20" dirty="0">
                <a:solidFill>
                  <a:srgbClr val="BEBEBE"/>
                </a:solidFill>
                <a:latin typeface="Arial"/>
                <a:ea typeface="Arial"/>
                <a:cs typeface="Arial"/>
              </a:rPr>
              <a:t> </a:t>
            </a:r>
            <a:r>
              <a:rPr lang="sv" sz="700" kern="0" dirty="0">
                <a:solidFill>
                  <a:srgbClr val="BEBEBE"/>
                </a:solidFill>
                <a:latin typeface="Arial"/>
                <a:ea typeface="Arial"/>
                <a:cs typeface="Arial"/>
              </a:rPr>
              <a:t>Tyskland,</a:t>
            </a:r>
            <a:r>
              <a:rPr lang="sv" sz="700" kern="0" spc="10" dirty="0">
                <a:solidFill>
                  <a:srgbClr val="BEBEBE"/>
                </a:solidFill>
                <a:latin typeface="Arial"/>
                <a:ea typeface="Arial"/>
                <a:cs typeface="Arial"/>
              </a:rPr>
              <a:t> </a:t>
            </a:r>
            <a:r>
              <a:rPr lang="sv" sz="700" kern="0" dirty="0">
                <a:solidFill>
                  <a:srgbClr val="BEBEBE"/>
                </a:solidFill>
                <a:latin typeface="Arial"/>
                <a:ea typeface="Arial"/>
                <a:cs typeface="Arial"/>
              </a:rPr>
              <a:t>Storbritannien,</a:t>
            </a:r>
            <a:r>
              <a:rPr lang="sv" sz="700" kern="0" spc="-30" dirty="0">
                <a:solidFill>
                  <a:srgbClr val="BEBEBE"/>
                </a:solidFill>
                <a:latin typeface="Arial"/>
                <a:ea typeface="Arial"/>
                <a:cs typeface="Arial"/>
              </a:rPr>
              <a:t> </a:t>
            </a:r>
            <a:r>
              <a:rPr lang="sv" sz="700" kern="0" dirty="0">
                <a:solidFill>
                  <a:srgbClr val="BEBEBE"/>
                </a:solidFill>
                <a:latin typeface="Arial"/>
                <a:ea typeface="Arial"/>
                <a:cs typeface="Arial"/>
              </a:rPr>
              <a:t>Sverige,</a:t>
            </a:r>
            <a:r>
              <a:rPr lang="sv" sz="700" kern="0" spc="-10" dirty="0">
                <a:solidFill>
                  <a:srgbClr val="BEBEBE"/>
                </a:solidFill>
                <a:latin typeface="Arial"/>
                <a:ea typeface="Arial"/>
                <a:cs typeface="Arial"/>
              </a:rPr>
              <a:t> Nederländerna</a:t>
            </a:r>
            <a:endParaRPr sz="700" kern="0" dirty="0">
              <a:solidFill>
                <a:sysClr val="windowText" lastClr="000000"/>
              </a:solidFill>
              <a:latin typeface="Arial"/>
              <a:cs typeface="Arial"/>
            </a:endParaRPr>
          </a:p>
          <a:p>
            <a:pPr marL="86993" indent="-74294" defTabSz="914378">
              <a:buFontTx/>
              <a:buAutoNum type="arabicPlain"/>
              <a:tabLst>
                <a:tab pos="86993" algn="l"/>
              </a:tabLst>
            </a:pPr>
            <a:r>
              <a:rPr lang="sv" sz="700" kern="0" spc="-10" dirty="0">
                <a:solidFill>
                  <a:srgbClr val="BEBEBE"/>
                </a:solidFill>
                <a:latin typeface="Arial"/>
                <a:ea typeface="Arial"/>
                <a:cs typeface="Arial"/>
              </a:rPr>
              <a:t>Avyttring</a:t>
            </a:r>
            <a:r>
              <a:rPr lang="sv" sz="700" kern="0" spc="-20" dirty="0">
                <a:solidFill>
                  <a:srgbClr val="BEBEBE"/>
                </a:solidFill>
                <a:latin typeface="Arial"/>
                <a:ea typeface="Arial"/>
                <a:cs typeface="Arial"/>
              </a:rPr>
              <a:t> </a:t>
            </a:r>
            <a:r>
              <a:rPr lang="sv" sz="700" kern="0" dirty="0">
                <a:solidFill>
                  <a:srgbClr val="BEBEBE"/>
                </a:solidFill>
                <a:latin typeface="Arial"/>
                <a:ea typeface="Arial"/>
                <a:cs typeface="Arial"/>
              </a:rPr>
              <a:t>av</a:t>
            </a:r>
            <a:r>
              <a:rPr lang="sv" sz="700" kern="0" spc="10" dirty="0">
                <a:solidFill>
                  <a:srgbClr val="BEBEBE"/>
                </a:solidFill>
                <a:latin typeface="Arial"/>
                <a:ea typeface="Arial"/>
                <a:cs typeface="Arial"/>
              </a:rPr>
              <a:t> </a:t>
            </a:r>
            <a:r>
              <a:rPr lang="sv" sz="700" kern="0" dirty="0">
                <a:solidFill>
                  <a:srgbClr val="BEBEBE"/>
                </a:solidFill>
                <a:latin typeface="Arial"/>
                <a:ea typeface="Arial"/>
                <a:cs typeface="Arial"/>
              </a:rPr>
              <a:t>Datteln 4</a:t>
            </a:r>
            <a:r>
              <a:rPr lang="sv" sz="700" kern="0" spc="-5" dirty="0">
                <a:solidFill>
                  <a:srgbClr val="BEBEBE"/>
                </a:solidFill>
                <a:latin typeface="Arial"/>
                <a:ea typeface="Arial"/>
                <a:cs typeface="Arial"/>
              </a:rPr>
              <a:t> </a:t>
            </a:r>
            <a:r>
              <a:rPr lang="sv" sz="700" kern="0" dirty="0">
                <a:solidFill>
                  <a:srgbClr val="BEBEBE"/>
                </a:solidFill>
                <a:latin typeface="Arial"/>
                <a:ea typeface="Arial"/>
                <a:cs typeface="Arial"/>
              </a:rPr>
              <a:t>i enlighet med</a:t>
            </a:r>
            <a:r>
              <a:rPr lang="sv" sz="700" kern="0" spc="5" dirty="0">
                <a:solidFill>
                  <a:srgbClr val="BEBEBE"/>
                </a:solidFill>
                <a:latin typeface="Arial"/>
                <a:ea typeface="Arial"/>
                <a:cs typeface="Arial"/>
              </a:rPr>
              <a:t> </a:t>
            </a:r>
            <a:r>
              <a:rPr lang="sv" sz="700" kern="0" spc="-10" dirty="0">
                <a:solidFill>
                  <a:srgbClr val="BEBEBE"/>
                </a:solidFill>
                <a:latin typeface="Arial"/>
                <a:ea typeface="Arial"/>
                <a:cs typeface="Arial"/>
              </a:rPr>
              <a:t>villkoren</a:t>
            </a:r>
            <a:r>
              <a:rPr lang="sv" sz="700" kern="0" spc="5" dirty="0">
                <a:solidFill>
                  <a:srgbClr val="BEBEBE"/>
                </a:solidFill>
                <a:latin typeface="Arial"/>
                <a:ea typeface="Arial"/>
                <a:cs typeface="Arial"/>
              </a:rPr>
              <a:t> </a:t>
            </a:r>
            <a:r>
              <a:rPr lang="sv" sz="700" kern="0" dirty="0">
                <a:solidFill>
                  <a:srgbClr val="BEBEBE"/>
                </a:solidFill>
                <a:latin typeface="Arial"/>
                <a:ea typeface="Arial"/>
                <a:cs typeface="Arial"/>
              </a:rPr>
              <a:t>i EU:s </a:t>
            </a:r>
            <a:r>
              <a:rPr lang="sv-SE" sz="700" kern="0" dirty="0">
                <a:solidFill>
                  <a:srgbClr val="BEBEBE"/>
                </a:solidFill>
                <a:latin typeface="Arial"/>
                <a:ea typeface="Arial"/>
                <a:cs typeface="Arial"/>
              </a:rPr>
              <a:t>korrigeringsåtgärder</a:t>
            </a:r>
            <a:endParaRPr sz="700" kern="0" dirty="0">
              <a:solidFill>
                <a:sysClr val="windowText" lastClr="000000"/>
              </a:solidFill>
              <a:latin typeface="Arial"/>
              <a:cs typeface="Arial"/>
            </a:endParaRPr>
          </a:p>
          <a:p>
            <a:pPr marL="86993" indent="-74294" defTabSz="914378">
              <a:buFontTx/>
              <a:buAutoNum type="arabicPlain"/>
              <a:tabLst>
                <a:tab pos="86993" algn="l"/>
              </a:tabLst>
            </a:pPr>
            <a:r>
              <a:rPr lang="sv" sz="700" kern="0" dirty="0">
                <a:solidFill>
                  <a:srgbClr val="BEBEBE"/>
                </a:solidFill>
                <a:latin typeface="Arial"/>
                <a:ea typeface="Arial"/>
                <a:cs typeface="Arial"/>
              </a:rPr>
              <a:t>Hänvisning</a:t>
            </a:r>
            <a:r>
              <a:rPr lang="sv" sz="700" kern="0" spc="-5" dirty="0">
                <a:solidFill>
                  <a:srgbClr val="BEBEBE"/>
                </a:solidFill>
                <a:latin typeface="Arial"/>
                <a:ea typeface="Arial"/>
                <a:cs typeface="Arial"/>
              </a:rPr>
              <a:t> </a:t>
            </a:r>
            <a:r>
              <a:rPr lang="sv" sz="700" kern="0" dirty="0">
                <a:solidFill>
                  <a:srgbClr val="BEBEBE"/>
                </a:solidFill>
                <a:latin typeface="Arial"/>
                <a:ea typeface="Arial"/>
                <a:cs typeface="Arial"/>
              </a:rPr>
              <a:t>till</a:t>
            </a:r>
            <a:r>
              <a:rPr lang="sv" sz="700" kern="0" spc="-10" dirty="0">
                <a:solidFill>
                  <a:srgbClr val="BEBEBE"/>
                </a:solidFill>
                <a:latin typeface="Arial"/>
                <a:ea typeface="Arial"/>
                <a:cs typeface="Arial"/>
              </a:rPr>
              <a:t> </a:t>
            </a:r>
            <a:r>
              <a:rPr lang="sv" sz="700" kern="0" dirty="0">
                <a:solidFill>
                  <a:srgbClr val="BEBEBE"/>
                </a:solidFill>
                <a:latin typeface="Arial"/>
                <a:ea typeface="Arial"/>
                <a:cs typeface="Arial"/>
              </a:rPr>
              <a:t>redovisningsregler</a:t>
            </a:r>
            <a:r>
              <a:rPr lang="sv" sz="700" kern="0" spc="10" dirty="0">
                <a:solidFill>
                  <a:srgbClr val="BEBEBE"/>
                </a:solidFill>
                <a:latin typeface="Arial"/>
                <a:ea typeface="Arial"/>
                <a:cs typeface="Arial"/>
              </a:rPr>
              <a:t> </a:t>
            </a:r>
            <a:r>
              <a:rPr lang="sv" sz="700" kern="0" dirty="0">
                <a:solidFill>
                  <a:srgbClr val="BEBEBE"/>
                </a:solidFill>
                <a:latin typeface="Arial"/>
                <a:ea typeface="Arial"/>
                <a:cs typeface="Arial"/>
              </a:rPr>
              <a:t>för</a:t>
            </a:r>
            <a:r>
              <a:rPr lang="sv" sz="700" kern="0" spc="-20" dirty="0">
                <a:solidFill>
                  <a:srgbClr val="BEBEBE"/>
                </a:solidFill>
                <a:latin typeface="Arial"/>
                <a:ea typeface="Arial"/>
                <a:cs typeface="Arial"/>
              </a:rPr>
              <a:t> </a:t>
            </a:r>
            <a:r>
              <a:rPr lang="sv" sz="700" kern="0" dirty="0">
                <a:solidFill>
                  <a:srgbClr val="BEBEBE"/>
                </a:solidFill>
                <a:latin typeface="Arial"/>
                <a:ea typeface="Arial"/>
                <a:cs typeface="Arial"/>
              </a:rPr>
              <a:t>växthusgaser inom Scope</a:t>
            </a:r>
            <a:r>
              <a:rPr lang="sv" sz="700" kern="0" spc="-10" dirty="0">
                <a:solidFill>
                  <a:srgbClr val="BEBEBE"/>
                </a:solidFill>
                <a:latin typeface="Arial"/>
                <a:ea typeface="Arial"/>
                <a:cs typeface="Arial"/>
              </a:rPr>
              <a:t> 1–</a:t>
            </a:r>
            <a:r>
              <a:rPr lang="sv" sz="700" kern="0" dirty="0">
                <a:solidFill>
                  <a:srgbClr val="BEBEBE"/>
                </a:solidFill>
                <a:latin typeface="Arial"/>
                <a:ea typeface="Arial"/>
                <a:cs typeface="Arial"/>
              </a:rPr>
              <a:t>3 </a:t>
            </a:r>
            <a:endParaRPr sz="700" kern="0" dirty="0">
              <a:solidFill>
                <a:sysClr val="windowText" lastClr="000000"/>
              </a:solidFill>
              <a:latin typeface="Arial"/>
              <a:cs typeface="Arial"/>
            </a:endParaRPr>
          </a:p>
        </p:txBody>
      </p:sp>
      <p:sp>
        <p:nvSpPr>
          <p:cNvPr id="6" name="object 6"/>
          <p:cNvSpPr txBox="1"/>
          <p:nvPr/>
        </p:nvSpPr>
        <p:spPr>
          <a:xfrm>
            <a:off x="581660" y="1532510"/>
            <a:ext cx="742315" cy="166071"/>
          </a:xfrm>
          <a:prstGeom prst="rect">
            <a:avLst/>
          </a:prstGeom>
        </p:spPr>
        <p:txBody>
          <a:bodyPr vert="horz" wrap="square" lIns="0" tIns="12065" rIns="0" bIns="0" rtlCol="0">
            <a:spAutoFit/>
          </a:bodyPr>
          <a:lstStyle/>
          <a:p>
            <a:pPr marL="12700" defTabSz="914378">
              <a:spcBef>
                <a:spcPts val="95"/>
              </a:spcBef>
            </a:pPr>
            <a:r>
              <a:rPr lang="sv" sz="1000" b="1" kern="0">
                <a:solidFill>
                  <a:srgbClr val="295279"/>
                </a:solidFill>
                <a:latin typeface="Arial"/>
                <a:ea typeface="Arial"/>
                <a:cs typeface="Arial"/>
              </a:rPr>
              <a:t>Uniper</a:t>
            </a:r>
            <a:r>
              <a:rPr lang="sv" sz="1000" b="1" kern="0" spc="-60">
                <a:solidFill>
                  <a:srgbClr val="295279"/>
                </a:solidFill>
                <a:latin typeface="Arial"/>
                <a:ea typeface="Arial"/>
                <a:cs typeface="Arial"/>
              </a:rPr>
              <a:t> </a:t>
            </a:r>
            <a:r>
              <a:rPr lang="sv" sz="1000" b="1" kern="0" spc="-20">
                <a:solidFill>
                  <a:srgbClr val="295279"/>
                </a:solidFill>
                <a:latin typeface="Arial"/>
                <a:ea typeface="Arial"/>
                <a:cs typeface="Arial"/>
              </a:rPr>
              <a:t>2030</a:t>
            </a:r>
            <a:endParaRPr sz="1000" kern="0">
              <a:solidFill>
                <a:sysClr val="windowText" lastClr="000000"/>
              </a:solidFill>
              <a:latin typeface="Arial"/>
              <a:cs typeface="Arial"/>
            </a:endParaRPr>
          </a:p>
        </p:txBody>
      </p:sp>
      <p:sp>
        <p:nvSpPr>
          <p:cNvPr id="7" name="object 7"/>
          <p:cNvSpPr txBox="1"/>
          <p:nvPr/>
        </p:nvSpPr>
        <p:spPr>
          <a:xfrm>
            <a:off x="604216" y="2683500"/>
            <a:ext cx="1892300" cy="1563890"/>
          </a:xfrm>
          <a:prstGeom prst="rect">
            <a:avLst/>
          </a:prstGeom>
        </p:spPr>
        <p:txBody>
          <a:bodyPr vert="horz" wrap="square" lIns="0" tIns="24765" rIns="0" bIns="0" rtlCol="0">
            <a:spAutoFit/>
          </a:bodyPr>
          <a:lstStyle/>
          <a:p>
            <a:pPr marL="189225" marR="60323" indent="-177161" defTabSz="914378">
              <a:lnSpc>
                <a:spcPts val="1200"/>
              </a:lnSpc>
              <a:spcBef>
                <a:spcPts val="195"/>
              </a:spcBef>
              <a:buClr>
                <a:srgbClr val="C1E2FB"/>
              </a:buClr>
              <a:buFont typeface="Wingdings"/>
              <a:buChar char=""/>
              <a:tabLst>
                <a:tab pos="189225" algn="l"/>
              </a:tabLst>
            </a:pPr>
            <a:r>
              <a:rPr lang="sv" sz="1050" kern="0" dirty="0">
                <a:solidFill>
                  <a:srgbClr val="FFFFFF"/>
                </a:solidFill>
                <a:latin typeface="Arial"/>
                <a:ea typeface="Arial"/>
                <a:cs typeface="Arial"/>
              </a:rPr>
              <a:t>~1 000</a:t>
            </a:r>
            <a:r>
              <a:rPr lang="sv" sz="1050" kern="0" spc="-20" dirty="0">
                <a:solidFill>
                  <a:srgbClr val="FFFFFF"/>
                </a:solidFill>
                <a:latin typeface="Arial"/>
                <a:ea typeface="Arial"/>
                <a:cs typeface="Arial"/>
              </a:rPr>
              <a:t> </a:t>
            </a:r>
            <a:r>
              <a:rPr lang="sv" sz="1050" kern="0" dirty="0">
                <a:solidFill>
                  <a:srgbClr val="FFFFFF"/>
                </a:solidFill>
                <a:latin typeface="Arial"/>
                <a:ea typeface="Arial"/>
                <a:cs typeface="Arial"/>
              </a:rPr>
              <a:t>kunder</a:t>
            </a:r>
            <a:r>
              <a:rPr lang="sv" sz="1050" kern="0" spc="-30" dirty="0">
                <a:solidFill>
                  <a:srgbClr val="FFFFFF"/>
                </a:solidFill>
                <a:latin typeface="Arial"/>
                <a:ea typeface="Arial"/>
                <a:cs typeface="Arial"/>
              </a:rPr>
              <a:t> </a:t>
            </a:r>
            <a:r>
              <a:rPr lang="sv" sz="1050" kern="0" dirty="0">
                <a:solidFill>
                  <a:srgbClr val="FFFFFF"/>
                </a:solidFill>
                <a:latin typeface="Arial"/>
                <a:ea typeface="Arial"/>
                <a:cs typeface="Arial"/>
              </a:rPr>
              <a:t>inom kommun och industri samt</a:t>
            </a:r>
            <a:r>
              <a:rPr lang="sv" sz="1050" kern="0" spc="-10" dirty="0">
                <a:solidFill>
                  <a:srgbClr val="FFFFFF"/>
                </a:solidFill>
                <a:latin typeface="Arial"/>
                <a:ea typeface="Arial"/>
                <a:cs typeface="Arial"/>
              </a:rPr>
              <a:t> </a:t>
            </a:r>
            <a:r>
              <a:rPr lang="sv" sz="1050" kern="0" dirty="0">
                <a:solidFill>
                  <a:srgbClr val="FFFFFF"/>
                </a:solidFill>
                <a:latin typeface="Arial"/>
                <a:ea typeface="Arial"/>
                <a:cs typeface="Arial"/>
              </a:rPr>
              <a:t>nät</a:t>
            </a:r>
            <a:r>
              <a:rPr lang="sv" sz="1050" kern="0" spc="-10" dirty="0">
                <a:solidFill>
                  <a:srgbClr val="FFFFFF"/>
                </a:solidFill>
                <a:latin typeface="Arial"/>
                <a:ea typeface="Arial"/>
                <a:cs typeface="Arial"/>
              </a:rPr>
              <a:t>operatörer</a:t>
            </a:r>
            <a:endParaRPr sz="1050" kern="0" dirty="0">
              <a:solidFill>
                <a:sysClr val="windowText" lastClr="000000"/>
              </a:solidFill>
              <a:latin typeface="Arial"/>
              <a:cs typeface="Arial"/>
            </a:endParaRPr>
          </a:p>
          <a:p>
            <a:pPr marL="189225" marR="5080" indent="-177161" defTabSz="914378">
              <a:lnSpc>
                <a:spcPts val="1200"/>
              </a:lnSpc>
              <a:spcBef>
                <a:spcPts val="600"/>
              </a:spcBef>
              <a:buClr>
                <a:srgbClr val="C1E2FB"/>
              </a:buClr>
              <a:buFont typeface="Wingdings"/>
              <a:buChar char=""/>
              <a:tabLst>
                <a:tab pos="189225" algn="l"/>
              </a:tabLst>
            </a:pPr>
            <a:r>
              <a:rPr lang="sv" sz="1050" kern="0" dirty="0">
                <a:solidFill>
                  <a:srgbClr val="FFFFFF"/>
                </a:solidFill>
                <a:latin typeface="Arial"/>
                <a:ea typeface="Arial"/>
                <a:cs typeface="Arial"/>
              </a:rPr>
              <a:t>Säkra</a:t>
            </a:r>
            <a:r>
              <a:rPr lang="sv" sz="1050" kern="0" spc="-40" dirty="0">
                <a:solidFill>
                  <a:srgbClr val="FFFFFF"/>
                </a:solidFill>
                <a:latin typeface="Arial"/>
                <a:ea typeface="Arial"/>
                <a:cs typeface="Arial"/>
              </a:rPr>
              <a:t> </a:t>
            </a:r>
            <a:r>
              <a:rPr lang="sv" sz="1050" kern="0" dirty="0">
                <a:solidFill>
                  <a:srgbClr val="FFFFFF"/>
                </a:solidFill>
                <a:latin typeface="Arial"/>
                <a:ea typeface="Arial"/>
                <a:cs typeface="Arial"/>
              </a:rPr>
              <a:t>hållbar</a:t>
            </a:r>
            <a:r>
              <a:rPr lang="sv" sz="1050" kern="0" spc="-35" dirty="0">
                <a:solidFill>
                  <a:srgbClr val="FFFFFF"/>
                </a:solidFill>
                <a:latin typeface="Arial"/>
                <a:ea typeface="Arial"/>
                <a:cs typeface="Arial"/>
              </a:rPr>
              <a:t> energi</a:t>
            </a:r>
            <a:r>
              <a:rPr lang="sv" sz="1050" kern="0" spc="-10" dirty="0">
                <a:solidFill>
                  <a:srgbClr val="FFFFFF"/>
                </a:solidFill>
                <a:latin typeface="Arial"/>
                <a:ea typeface="Arial"/>
                <a:cs typeface="Arial"/>
              </a:rPr>
              <a:t>tillgång </a:t>
            </a:r>
            <a:r>
              <a:rPr lang="sv" sz="1050" kern="0" dirty="0">
                <a:solidFill>
                  <a:srgbClr val="FFFFFF"/>
                </a:solidFill>
                <a:latin typeface="Arial"/>
                <a:ea typeface="Arial"/>
                <a:cs typeface="Arial"/>
              </a:rPr>
              <a:t>för</a:t>
            </a:r>
            <a:r>
              <a:rPr lang="sv" sz="1050" kern="0" spc="-25" dirty="0">
                <a:solidFill>
                  <a:srgbClr val="FFFFFF"/>
                </a:solidFill>
                <a:latin typeface="Arial"/>
                <a:ea typeface="Arial"/>
                <a:cs typeface="Arial"/>
              </a:rPr>
              <a:t> kunderna</a:t>
            </a:r>
            <a:endParaRPr sz="1050" kern="0" dirty="0">
              <a:solidFill>
                <a:sysClr val="windowText" lastClr="000000"/>
              </a:solidFill>
              <a:latin typeface="Arial"/>
              <a:cs typeface="Arial"/>
            </a:endParaRPr>
          </a:p>
          <a:p>
            <a:pPr marL="189225" marR="34289" indent="-177161" defTabSz="914378">
              <a:lnSpc>
                <a:spcPts val="1200"/>
              </a:lnSpc>
              <a:spcBef>
                <a:spcPts val="600"/>
              </a:spcBef>
              <a:buClr>
                <a:srgbClr val="C1E2FB"/>
              </a:buClr>
              <a:buFont typeface="Wingdings"/>
              <a:buChar char=""/>
              <a:tabLst>
                <a:tab pos="189225" algn="l"/>
              </a:tabLst>
            </a:pPr>
            <a:r>
              <a:rPr lang="sv" sz="1050" kern="0" dirty="0">
                <a:solidFill>
                  <a:srgbClr val="FFFFFF"/>
                </a:solidFill>
                <a:latin typeface="Arial"/>
                <a:ea typeface="Arial"/>
                <a:cs typeface="Arial"/>
              </a:rPr>
              <a:t>Utveckla</a:t>
            </a:r>
            <a:r>
              <a:rPr lang="sv" sz="1050" kern="0" spc="-25" dirty="0">
                <a:solidFill>
                  <a:srgbClr val="FFFFFF"/>
                </a:solidFill>
                <a:latin typeface="Arial"/>
                <a:ea typeface="Arial"/>
                <a:cs typeface="Arial"/>
              </a:rPr>
              <a:t> </a:t>
            </a:r>
            <a:r>
              <a:rPr lang="sv" sz="1050" kern="0" dirty="0">
                <a:solidFill>
                  <a:srgbClr val="FFFFFF"/>
                </a:solidFill>
                <a:latin typeface="Arial"/>
                <a:ea typeface="Arial"/>
                <a:cs typeface="Arial"/>
              </a:rPr>
              <a:t>skräddarsydda</a:t>
            </a:r>
            <a:r>
              <a:rPr lang="sv" sz="1050" kern="0" spc="-45" dirty="0">
                <a:solidFill>
                  <a:srgbClr val="FFFFFF"/>
                </a:solidFill>
                <a:latin typeface="Arial"/>
                <a:ea typeface="Arial"/>
                <a:cs typeface="Arial"/>
              </a:rPr>
              <a:t> </a:t>
            </a:r>
            <a:r>
              <a:rPr lang="sv" sz="1050" kern="0" spc="-10" dirty="0">
                <a:solidFill>
                  <a:srgbClr val="FFFFFF"/>
                </a:solidFill>
                <a:latin typeface="Arial"/>
                <a:ea typeface="Arial"/>
                <a:cs typeface="Arial"/>
              </a:rPr>
              <a:t>energi</a:t>
            </a:r>
            <a:r>
              <a:rPr lang="sv" sz="1050" kern="0" dirty="0">
                <a:solidFill>
                  <a:srgbClr val="FFFFFF"/>
                </a:solidFill>
                <a:latin typeface="Arial"/>
                <a:ea typeface="Arial"/>
                <a:cs typeface="Arial"/>
              </a:rPr>
              <a:t>lösningar</a:t>
            </a:r>
            <a:r>
              <a:rPr lang="sv" sz="1050" kern="0" spc="-30" dirty="0">
                <a:solidFill>
                  <a:srgbClr val="FFFFFF"/>
                </a:solidFill>
                <a:latin typeface="Arial"/>
                <a:ea typeface="Arial"/>
                <a:cs typeface="Arial"/>
              </a:rPr>
              <a:t> </a:t>
            </a:r>
            <a:r>
              <a:rPr lang="sv" sz="1050" kern="0" dirty="0">
                <a:solidFill>
                  <a:srgbClr val="FFFFFF"/>
                </a:solidFill>
                <a:latin typeface="Arial"/>
                <a:ea typeface="Arial"/>
                <a:cs typeface="Arial"/>
              </a:rPr>
              <a:t>för att</a:t>
            </a:r>
            <a:r>
              <a:rPr lang="sv" sz="1050" kern="0" spc="-25" dirty="0">
                <a:solidFill>
                  <a:srgbClr val="FFFFFF"/>
                </a:solidFill>
                <a:latin typeface="Arial"/>
                <a:ea typeface="Arial"/>
                <a:cs typeface="Arial"/>
              </a:rPr>
              <a:t> </a:t>
            </a:r>
            <a:r>
              <a:rPr lang="sv" sz="1050" kern="0" dirty="0">
                <a:solidFill>
                  <a:srgbClr val="FFFFFF"/>
                </a:solidFill>
                <a:latin typeface="Arial"/>
                <a:ea typeface="Arial"/>
                <a:cs typeface="Arial"/>
              </a:rPr>
              <a:t>stödja</a:t>
            </a:r>
            <a:r>
              <a:rPr lang="sv" sz="1050" kern="0" spc="-35" dirty="0">
                <a:solidFill>
                  <a:srgbClr val="FFFFFF"/>
                </a:solidFill>
                <a:latin typeface="Arial"/>
                <a:ea typeface="Arial"/>
                <a:cs typeface="Arial"/>
              </a:rPr>
              <a:t> </a:t>
            </a:r>
            <a:r>
              <a:rPr lang="sv" sz="1050" kern="0" dirty="0">
                <a:solidFill>
                  <a:srgbClr val="FFFFFF"/>
                </a:solidFill>
                <a:latin typeface="Arial"/>
                <a:ea typeface="Arial"/>
                <a:cs typeface="Arial"/>
              </a:rPr>
              <a:t>kundernas</a:t>
            </a:r>
            <a:r>
              <a:rPr lang="sv" sz="1050" kern="0" spc="-40" dirty="0">
                <a:solidFill>
                  <a:srgbClr val="FFFFFF"/>
                </a:solidFill>
                <a:latin typeface="Arial"/>
                <a:ea typeface="Arial"/>
                <a:cs typeface="Arial"/>
              </a:rPr>
              <a:t> </a:t>
            </a:r>
            <a:r>
              <a:rPr lang="sv" sz="1050" kern="0" spc="-10" dirty="0">
                <a:solidFill>
                  <a:srgbClr val="FFFFFF"/>
                </a:solidFill>
                <a:latin typeface="Arial"/>
                <a:ea typeface="Arial"/>
                <a:cs typeface="Arial"/>
              </a:rPr>
              <a:t>minskade koldioxidutsläpp</a:t>
            </a:r>
            <a:endParaRPr sz="1050" kern="0" dirty="0">
              <a:solidFill>
                <a:sysClr val="windowText" lastClr="000000"/>
              </a:solidFill>
              <a:latin typeface="Arial"/>
              <a:cs typeface="Arial"/>
            </a:endParaRPr>
          </a:p>
        </p:txBody>
      </p:sp>
      <p:sp>
        <p:nvSpPr>
          <p:cNvPr id="8" name="object 8"/>
          <p:cNvSpPr txBox="1"/>
          <p:nvPr/>
        </p:nvSpPr>
        <p:spPr>
          <a:xfrm>
            <a:off x="6849617" y="2617612"/>
            <a:ext cx="1720851" cy="966290"/>
          </a:xfrm>
          <a:prstGeom prst="rect">
            <a:avLst/>
          </a:prstGeom>
        </p:spPr>
        <p:txBody>
          <a:bodyPr vert="horz" wrap="square" lIns="0" tIns="80645" rIns="0" bIns="0" rtlCol="0">
            <a:spAutoFit/>
          </a:bodyPr>
          <a:lstStyle/>
          <a:p>
            <a:pPr marL="12700" defTabSz="914378">
              <a:spcBef>
                <a:spcPts val="635"/>
              </a:spcBef>
            </a:pPr>
            <a:r>
              <a:rPr lang="sv" sz="1050" kern="0" dirty="0">
                <a:solidFill>
                  <a:srgbClr val="FFFFFF"/>
                </a:solidFill>
                <a:latin typeface="Arial"/>
                <a:ea typeface="Arial"/>
                <a:cs typeface="Arial"/>
              </a:rPr>
              <a:t>Balansera försäljning</a:t>
            </a:r>
            <a:r>
              <a:rPr lang="sv" sz="1050" kern="0" spc="-20" dirty="0">
                <a:solidFill>
                  <a:srgbClr val="FFFFFF"/>
                </a:solidFill>
                <a:latin typeface="Arial"/>
                <a:ea typeface="Arial"/>
                <a:cs typeface="Arial"/>
              </a:rPr>
              <a:t> </a:t>
            </a:r>
            <a:r>
              <a:rPr lang="sv" sz="1050" kern="0" dirty="0">
                <a:solidFill>
                  <a:srgbClr val="FFFFFF"/>
                </a:solidFill>
                <a:latin typeface="Arial"/>
                <a:ea typeface="Arial"/>
                <a:cs typeface="Arial"/>
              </a:rPr>
              <a:t>och</a:t>
            </a:r>
            <a:r>
              <a:rPr lang="sv" sz="1050" kern="0" spc="-15" dirty="0">
                <a:solidFill>
                  <a:srgbClr val="FFFFFF"/>
                </a:solidFill>
                <a:latin typeface="Arial"/>
                <a:ea typeface="Arial"/>
                <a:cs typeface="Arial"/>
              </a:rPr>
              <a:t> </a:t>
            </a:r>
            <a:r>
              <a:rPr lang="sv" sz="1050" kern="0" spc="-10" dirty="0">
                <a:solidFill>
                  <a:srgbClr val="FFFFFF"/>
                </a:solidFill>
                <a:latin typeface="Arial"/>
                <a:ea typeface="Arial"/>
                <a:cs typeface="Arial"/>
              </a:rPr>
              <a:t>tillgång</a:t>
            </a:r>
          </a:p>
          <a:p>
            <a:pPr marL="12700" defTabSz="914378">
              <a:spcBef>
                <a:spcPts val="635"/>
              </a:spcBef>
            </a:pPr>
            <a:r>
              <a:rPr lang="sv" sz="1050" kern="0" dirty="0">
                <a:solidFill>
                  <a:prstClr val="white"/>
                </a:solidFill>
                <a:latin typeface="Arial"/>
                <a:ea typeface="Arial"/>
                <a:cs typeface="Arial"/>
              </a:rPr>
              <a:t>Leverera och handla </a:t>
            </a:r>
            <a:r>
              <a:rPr lang="sv" sz="1050" kern="0" spc="-10" dirty="0">
                <a:solidFill>
                  <a:prstClr val="white"/>
                </a:solidFill>
                <a:latin typeface="Arial"/>
                <a:ea typeface="Arial"/>
                <a:cs typeface="Arial"/>
              </a:rPr>
              <a:t>med </a:t>
            </a:r>
            <a:r>
              <a:rPr lang="sv" sz="1050" kern="0" dirty="0">
                <a:solidFill>
                  <a:srgbClr val="FFFFFF"/>
                </a:solidFill>
                <a:latin typeface="Arial"/>
                <a:ea typeface="Arial"/>
                <a:cs typeface="Arial"/>
              </a:rPr>
              <a:t>energiprodukter</a:t>
            </a:r>
            <a:r>
              <a:rPr lang="sv" sz="1050" kern="0" spc="-25" dirty="0">
                <a:solidFill>
                  <a:srgbClr val="FFFFFF"/>
                </a:solidFill>
                <a:latin typeface="Arial"/>
                <a:ea typeface="Arial"/>
                <a:cs typeface="Arial"/>
              </a:rPr>
              <a:t> </a:t>
            </a:r>
            <a:r>
              <a:rPr lang="sv" sz="1050" kern="0" dirty="0">
                <a:solidFill>
                  <a:srgbClr val="FFFFFF"/>
                </a:solidFill>
                <a:latin typeface="Arial"/>
                <a:ea typeface="Arial"/>
                <a:cs typeface="Arial"/>
              </a:rPr>
              <a:t>för att</a:t>
            </a:r>
            <a:r>
              <a:rPr lang="sv" sz="1050" kern="0" spc="-10" dirty="0">
                <a:solidFill>
                  <a:srgbClr val="FFFFFF"/>
                </a:solidFill>
                <a:latin typeface="Arial"/>
                <a:ea typeface="Arial"/>
                <a:cs typeface="Arial"/>
              </a:rPr>
              <a:t> optimera </a:t>
            </a:r>
            <a:r>
              <a:rPr lang="sv" sz="1050" kern="0" dirty="0">
                <a:solidFill>
                  <a:srgbClr val="FFFFFF"/>
                </a:solidFill>
                <a:latin typeface="Arial"/>
                <a:ea typeface="Arial"/>
                <a:cs typeface="Arial"/>
              </a:rPr>
              <a:t>energi</a:t>
            </a:r>
            <a:r>
              <a:rPr lang="sv" sz="1050" kern="0" spc="-15" dirty="0">
                <a:solidFill>
                  <a:srgbClr val="FFFFFF"/>
                </a:solidFill>
                <a:latin typeface="Arial"/>
                <a:ea typeface="Arial"/>
                <a:cs typeface="Arial"/>
              </a:rPr>
              <a:t>systemet</a:t>
            </a:r>
            <a:endParaRPr sz="1050" kern="0" dirty="0">
              <a:solidFill>
                <a:sysClr val="windowText" lastClr="000000"/>
              </a:solidFill>
              <a:latin typeface="Arial"/>
              <a:cs typeface="Arial"/>
            </a:endParaRPr>
          </a:p>
        </p:txBody>
      </p:sp>
      <p:sp>
        <p:nvSpPr>
          <p:cNvPr id="9" name="object 9"/>
          <p:cNvSpPr txBox="1"/>
          <p:nvPr/>
        </p:nvSpPr>
        <p:spPr>
          <a:xfrm>
            <a:off x="1112621" y="2350010"/>
            <a:ext cx="737235" cy="197490"/>
          </a:xfrm>
          <a:prstGeom prst="rect">
            <a:avLst/>
          </a:prstGeom>
        </p:spPr>
        <p:txBody>
          <a:bodyPr vert="horz" wrap="square" lIns="0" tIns="12700" rIns="0" bIns="0" rtlCol="0">
            <a:spAutoFit/>
          </a:bodyPr>
          <a:lstStyle/>
          <a:p>
            <a:pPr marL="12700" defTabSz="914378">
              <a:spcBef>
                <a:spcPts val="100"/>
              </a:spcBef>
            </a:pPr>
            <a:r>
              <a:rPr lang="sv" sz="1200" b="1" kern="0" spc="-10">
                <a:solidFill>
                  <a:srgbClr val="EC8B1C"/>
                </a:solidFill>
                <a:latin typeface="Arial"/>
                <a:ea typeface="Arial"/>
                <a:cs typeface="Arial"/>
              </a:rPr>
              <a:t>Kunder</a:t>
            </a:r>
            <a:endParaRPr sz="1200" kern="0">
              <a:solidFill>
                <a:sysClr val="windowText" lastClr="000000"/>
              </a:solidFill>
              <a:latin typeface="Arial"/>
              <a:cs typeface="Arial"/>
            </a:endParaRPr>
          </a:p>
        </p:txBody>
      </p:sp>
      <p:sp>
        <p:nvSpPr>
          <p:cNvPr id="10" name="object 10"/>
          <p:cNvSpPr txBox="1"/>
          <p:nvPr/>
        </p:nvSpPr>
        <p:spPr>
          <a:xfrm>
            <a:off x="4796156" y="2295571"/>
            <a:ext cx="1985645" cy="1435008"/>
          </a:xfrm>
          <a:prstGeom prst="rect">
            <a:avLst/>
          </a:prstGeom>
        </p:spPr>
        <p:txBody>
          <a:bodyPr vert="horz" wrap="square" lIns="0" tIns="12700" rIns="0" bIns="0" rtlCol="0">
            <a:spAutoFit/>
          </a:bodyPr>
          <a:lstStyle/>
          <a:p>
            <a:pPr marL="511796" defTabSz="914378">
              <a:spcBef>
                <a:spcPts val="100"/>
              </a:spcBef>
            </a:pPr>
            <a:r>
              <a:rPr lang="sv" sz="1200" b="1" kern="0" dirty="0">
                <a:solidFill>
                  <a:srgbClr val="69AB46"/>
                </a:solidFill>
                <a:latin typeface="Arial"/>
                <a:ea typeface="Arial"/>
                <a:cs typeface="Arial"/>
              </a:rPr>
              <a:t>Grönare</a:t>
            </a:r>
            <a:r>
              <a:rPr lang="sv" sz="1200" b="1" kern="0" spc="-45" dirty="0">
                <a:solidFill>
                  <a:srgbClr val="69AB46"/>
                </a:solidFill>
                <a:latin typeface="Arial"/>
                <a:ea typeface="Arial"/>
                <a:cs typeface="Arial"/>
              </a:rPr>
              <a:t> </a:t>
            </a:r>
            <a:r>
              <a:rPr lang="sv" sz="1200" b="1" kern="0" spc="-10" dirty="0">
                <a:solidFill>
                  <a:srgbClr val="69AB46"/>
                </a:solidFill>
                <a:latin typeface="Arial"/>
                <a:ea typeface="Arial"/>
                <a:cs typeface="Arial"/>
              </a:rPr>
              <a:t>gaser</a:t>
            </a:r>
            <a:endParaRPr sz="1200" kern="0" dirty="0">
              <a:solidFill>
                <a:sysClr val="windowText" lastClr="000000"/>
              </a:solidFill>
              <a:latin typeface="Arial"/>
              <a:cs typeface="Arial"/>
            </a:endParaRPr>
          </a:p>
          <a:p>
            <a:pPr defTabSz="914378">
              <a:spcBef>
                <a:spcPts val="35"/>
              </a:spcBef>
            </a:pPr>
            <a:endParaRPr sz="1500" kern="0" dirty="0">
              <a:solidFill>
                <a:sysClr val="windowText" lastClr="000000"/>
              </a:solidFill>
              <a:latin typeface="Arial"/>
              <a:cs typeface="Arial"/>
            </a:endParaRPr>
          </a:p>
          <a:p>
            <a:pPr marL="187320" indent="-174621" defTabSz="914378">
              <a:buClr>
                <a:srgbClr val="C1E2FB"/>
              </a:buClr>
              <a:buFont typeface="Wingdings"/>
              <a:buChar char=""/>
              <a:tabLst>
                <a:tab pos="187320" algn="l"/>
                <a:tab pos="1910666" algn="l"/>
              </a:tabLst>
            </a:pPr>
            <a:r>
              <a:rPr lang="sv" sz="1575" kern="0" baseline="2645" dirty="0">
                <a:solidFill>
                  <a:srgbClr val="FFFFFF"/>
                </a:solidFill>
                <a:latin typeface="Arial"/>
                <a:ea typeface="Arial"/>
                <a:cs typeface="Arial"/>
              </a:rPr>
              <a:t>&gt;200</a:t>
            </a:r>
            <a:r>
              <a:rPr lang="sv" sz="1575" kern="0" spc="-15" baseline="2645" dirty="0">
                <a:solidFill>
                  <a:srgbClr val="FFFFFF"/>
                </a:solidFill>
                <a:latin typeface="Arial"/>
                <a:ea typeface="Arial"/>
                <a:cs typeface="Arial"/>
              </a:rPr>
              <a:t> </a:t>
            </a:r>
            <a:r>
              <a:rPr lang="sv" sz="1575" kern="0" baseline="2645" dirty="0">
                <a:solidFill>
                  <a:srgbClr val="FFFFFF"/>
                </a:solidFill>
                <a:latin typeface="Arial"/>
                <a:ea typeface="Arial"/>
                <a:cs typeface="Arial"/>
              </a:rPr>
              <a:t>TWh</a:t>
            </a:r>
            <a:r>
              <a:rPr lang="sv" sz="1575" kern="0" spc="-52" baseline="2645" dirty="0">
                <a:solidFill>
                  <a:srgbClr val="FFFFFF"/>
                </a:solidFill>
                <a:latin typeface="Arial"/>
                <a:ea typeface="Arial"/>
                <a:cs typeface="Arial"/>
              </a:rPr>
              <a:t> </a:t>
            </a:r>
            <a:r>
              <a:rPr lang="sv" sz="1575" kern="0" baseline="2645" dirty="0">
                <a:solidFill>
                  <a:srgbClr val="FFFFFF"/>
                </a:solidFill>
                <a:latin typeface="Arial"/>
                <a:ea typeface="Arial"/>
                <a:cs typeface="Arial"/>
              </a:rPr>
              <a:t>gas</a:t>
            </a:r>
            <a:r>
              <a:rPr lang="sv" sz="1575" kern="0" spc="-15" baseline="2645" dirty="0">
                <a:solidFill>
                  <a:srgbClr val="FFFFFF"/>
                </a:solidFill>
                <a:latin typeface="Arial"/>
                <a:ea typeface="Arial"/>
                <a:cs typeface="Arial"/>
              </a:rPr>
              <a:t>försäljning</a:t>
            </a:r>
            <a:r>
              <a:rPr lang="sv" sz="1575" kern="0" baseline="2645" dirty="0">
                <a:solidFill>
                  <a:srgbClr val="FFFFFF"/>
                </a:solidFill>
                <a:latin typeface="Arial"/>
                <a:ea typeface="Arial"/>
                <a:cs typeface="Arial"/>
              </a:rPr>
              <a:t>	</a:t>
            </a:r>
            <a:r>
              <a:rPr lang="sv" sz="1050" kern="0" spc="-50" dirty="0">
                <a:solidFill>
                  <a:srgbClr val="C1E2FB"/>
                </a:solidFill>
                <a:latin typeface="Wingdings"/>
                <a:ea typeface="Wingdings"/>
                <a:cs typeface="Wingdings"/>
              </a:rPr>
              <a:t></a:t>
            </a:r>
            <a:endParaRPr sz="1050" kern="0" dirty="0">
              <a:solidFill>
                <a:sysClr val="windowText" lastClr="000000"/>
              </a:solidFill>
              <a:latin typeface="Wingdings"/>
              <a:cs typeface="Wingdings"/>
            </a:endParaRPr>
          </a:p>
          <a:p>
            <a:pPr marL="187320" indent="-174621" defTabSz="914378">
              <a:spcBef>
                <a:spcPts val="540"/>
              </a:spcBef>
              <a:buClr>
                <a:srgbClr val="C1E2FB"/>
              </a:buClr>
              <a:buFont typeface="Wingdings"/>
              <a:buChar char=""/>
              <a:tabLst>
                <a:tab pos="187320" algn="l"/>
              </a:tabLst>
            </a:pPr>
            <a:r>
              <a:rPr lang="sv" sz="1575" kern="0" baseline="2645" dirty="0">
                <a:solidFill>
                  <a:srgbClr val="FFFFFF"/>
                </a:solidFill>
                <a:latin typeface="Arial"/>
                <a:ea typeface="Arial"/>
                <a:cs typeface="Arial"/>
              </a:rPr>
              <a:t>&gt;1</a:t>
            </a:r>
            <a:r>
              <a:rPr lang="sv" sz="1575" kern="0" spc="-37" baseline="2645" dirty="0">
                <a:solidFill>
                  <a:srgbClr val="FFFFFF"/>
                </a:solidFill>
                <a:latin typeface="Arial"/>
                <a:ea typeface="Arial"/>
                <a:cs typeface="Arial"/>
              </a:rPr>
              <a:t> </a:t>
            </a:r>
            <a:r>
              <a:rPr lang="sv" sz="1575" kern="0" baseline="2645" dirty="0">
                <a:solidFill>
                  <a:srgbClr val="FFFFFF"/>
                </a:solidFill>
                <a:latin typeface="Arial"/>
                <a:ea typeface="Arial"/>
                <a:cs typeface="Arial"/>
              </a:rPr>
              <a:t>GW</a:t>
            </a:r>
            <a:r>
              <a:rPr lang="sv" sz="1575" kern="0" spc="-52" baseline="2645" dirty="0">
                <a:solidFill>
                  <a:srgbClr val="FFFFFF"/>
                </a:solidFill>
                <a:latin typeface="Arial"/>
                <a:ea typeface="Arial"/>
                <a:cs typeface="Arial"/>
              </a:rPr>
              <a:t> </a:t>
            </a:r>
            <a:r>
              <a:rPr lang="sv" sz="1575" kern="0" baseline="2645" dirty="0">
                <a:solidFill>
                  <a:srgbClr val="FFFFFF"/>
                </a:solidFill>
                <a:latin typeface="Arial"/>
                <a:ea typeface="Arial"/>
                <a:cs typeface="Arial"/>
              </a:rPr>
              <a:t>elektrolyskapacitet</a:t>
            </a:r>
            <a:endParaRPr sz="1050" kern="0" dirty="0">
              <a:solidFill>
                <a:sysClr val="windowText" lastClr="000000"/>
              </a:solidFill>
              <a:latin typeface="Wingdings"/>
              <a:cs typeface="Wingdings"/>
            </a:endParaRPr>
          </a:p>
          <a:p>
            <a:pPr marL="187955" marR="145412" indent="-175256" defTabSz="914378">
              <a:lnSpc>
                <a:spcPts val="1200"/>
              </a:lnSpc>
              <a:spcBef>
                <a:spcPts val="605"/>
              </a:spcBef>
              <a:buClr>
                <a:srgbClr val="C1E2FB"/>
              </a:buClr>
              <a:buFont typeface="Wingdings"/>
              <a:buChar char=""/>
              <a:tabLst>
                <a:tab pos="187955" algn="l"/>
              </a:tabLst>
            </a:pPr>
            <a:r>
              <a:rPr lang="sv" sz="1050" kern="0" dirty="0">
                <a:solidFill>
                  <a:srgbClr val="FFFFFF"/>
                </a:solidFill>
                <a:latin typeface="Arial"/>
                <a:ea typeface="Arial"/>
                <a:cs typeface="Arial"/>
              </a:rPr>
              <a:t>Säker energiförsörjning</a:t>
            </a:r>
            <a:r>
              <a:rPr lang="sv" sz="1050" kern="0" spc="-10" dirty="0">
                <a:solidFill>
                  <a:srgbClr val="FFFFFF"/>
                </a:solidFill>
                <a:latin typeface="Arial"/>
                <a:ea typeface="Arial"/>
                <a:cs typeface="Arial"/>
              </a:rPr>
              <a:t> </a:t>
            </a:r>
            <a:r>
              <a:rPr lang="sv" sz="1050" kern="0" dirty="0">
                <a:solidFill>
                  <a:srgbClr val="FFFFFF"/>
                </a:solidFill>
                <a:latin typeface="Arial"/>
                <a:ea typeface="Arial"/>
                <a:cs typeface="Arial"/>
              </a:rPr>
              <a:t>baserad</a:t>
            </a:r>
            <a:r>
              <a:rPr lang="sv" sz="1050" kern="0" spc="-20" dirty="0">
                <a:solidFill>
                  <a:srgbClr val="FFFFFF"/>
                </a:solidFill>
                <a:latin typeface="Arial"/>
                <a:ea typeface="Arial"/>
                <a:cs typeface="Arial"/>
              </a:rPr>
              <a:t> på </a:t>
            </a:r>
            <a:r>
              <a:rPr lang="sv" sz="1050" kern="0" dirty="0">
                <a:solidFill>
                  <a:srgbClr val="FFFFFF"/>
                </a:solidFill>
                <a:latin typeface="Arial"/>
                <a:ea typeface="Arial"/>
                <a:cs typeface="Arial"/>
              </a:rPr>
              <a:t>en</a:t>
            </a:r>
            <a:r>
              <a:rPr lang="sv" sz="1050" kern="0" spc="-15" dirty="0">
                <a:solidFill>
                  <a:srgbClr val="FFFFFF"/>
                </a:solidFill>
                <a:latin typeface="Arial"/>
                <a:ea typeface="Arial"/>
                <a:cs typeface="Arial"/>
              </a:rPr>
              <a:t> </a:t>
            </a:r>
            <a:r>
              <a:rPr lang="sv" sz="1050" kern="0" dirty="0">
                <a:solidFill>
                  <a:srgbClr val="FFFFFF"/>
                </a:solidFill>
                <a:latin typeface="Arial"/>
                <a:ea typeface="Arial"/>
                <a:cs typeface="Arial"/>
              </a:rPr>
              <a:t>ökad</a:t>
            </a:r>
            <a:r>
              <a:rPr lang="sv" sz="1050" kern="0" spc="-25" dirty="0">
                <a:solidFill>
                  <a:srgbClr val="FFFFFF"/>
                </a:solidFill>
                <a:latin typeface="Arial"/>
                <a:ea typeface="Arial"/>
                <a:cs typeface="Arial"/>
              </a:rPr>
              <a:t> </a:t>
            </a:r>
            <a:r>
              <a:rPr lang="sv" sz="1050" kern="0" dirty="0">
                <a:solidFill>
                  <a:srgbClr val="FFFFFF"/>
                </a:solidFill>
                <a:latin typeface="Arial"/>
                <a:ea typeface="Arial"/>
                <a:cs typeface="Arial"/>
              </a:rPr>
              <a:t>andel</a:t>
            </a:r>
            <a:r>
              <a:rPr lang="sv" sz="1050" kern="0" spc="-10" dirty="0">
                <a:solidFill>
                  <a:srgbClr val="FFFFFF"/>
                </a:solidFill>
                <a:latin typeface="Arial"/>
                <a:ea typeface="Arial"/>
                <a:cs typeface="Arial"/>
              </a:rPr>
              <a:t> </a:t>
            </a:r>
            <a:r>
              <a:rPr lang="sv" sz="1050" kern="0" dirty="0">
                <a:solidFill>
                  <a:srgbClr val="FFFFFF"/>
                </a:solidFill>
                <a:latin typeface="Arial"/>
                <a:ea typeface="Arial"/>
                <a:cs typeface="Arial"/>
              </a:rPr>
              <a:t>gröna</a:t>
            </a:r>
            <a:r>
              <a:rPr lang="sv" sz="1050" kern="0" spc="-20" dirty="0">
                <a:solidFill>
                  <a:srgbClr val="FFFFFF"/>
                </a:solidFill>
                <a:latin typeface="Arial"/>
                <a:ea typeface="Arial"/>
                <a:cs typeface="Arial"/>
              </a:rPr>
              <a:t> gaser</a:t>
            </a:r>
            <a:endParaRPr sz="1050" kern="0" dirty="0">
              <a:solidFill>
                <a:sysClr val="windowText" lastClr="000000"/>
              </a:solidFill>
              <a:latin typeface="Arial"/>
              <a:cs typeface="Arial"/>
            </a:endParaRPr>
          </a:p>
        </p:txBody>
      </p:sp>
      <p:sp>
        <p:nvSpPr>
          <p:cNvPr id="11" name="object 11"/>
          <p:cNvSpPr txBox="1"/>
          <p:nvPr/>
        </p:nvSpPr>
        <p:spPr>
          <a:xfrm>
            <a:off x="7181216" y="2337817"/>
            <a:ext cx="949325" cy="197490"/>
          </a:xfrm>
          <a:prstGeom prst="rect">
            <a:avLst/>
          </a:prstGeom>
        </p:spPr>
        <p:txBody>
          <a:bodyPr vert="horz" wrap="square" lIns="0" tIns="12700" rIns="0" bIns="0" rtlCol="0">
            <a:spAutoFit/>
          </a:bodyPr>
          <a:lstStyle/>
          <a:p>
            <a:pPr marL="12700" defTabSz="914378">
              <a:spcBef>
                <a:spcPts val="100"/>
              </a:spcBef>
            </a:pPr>
            <a:r>
              <a:rPr lang="sv" sz="1200" b="1" kern="0" spc="-10">
                <a:solidFill>
                  <a:srgbClr val="FFEA00"/>
                </a:solidFill>
                <a:latin typeface="Arial"/>
                <a:ea typeface="Arial"/>
                <a:cs typeface="Arial"/>
              </a:rPr>
              <a:t>Optimering</a:t>
            </a:r>
            <a:endParaRPr sz="1200" kern="0">
              <a:solidFill>
                <a:sysClr val="windowText" lastClr="000000"/>
              </a:solidFill>
              <a:latin typeface="Arial"/>
              <a:cs typeface="Arial"/>
            </a:endParaRPr>
          </a:p>
        </p:txBody>
      </p:sp>
      <p:grpSp>
        <p:nvGrpSpPr>
          <p:cNvPr id="12" name="object 12"/>
          <p:cNvGrpSpPr/>
          <p:nvPr/>
        </p:nvGrpSpPr>
        <p:grpSpPr>
          <a:xfrm>
            <a:off x="603695" y="1273493"/>
            <a:ext cx="6458585" cy="1394460"/>
            <a:chOff x="603694" y="1350454"/>
            <a:chExt cx="6458585" cy="1394460"/>
          </a:xfrm>
        </p:grpSpPr>
        <p:sp>
          <p:nvSpPr>
            <p:cNvPr id="13" name="object 13"/>
            <p:cNvSpPr/>
            <p:nvPr/>
          </p:nvSpPr>
          <p:spPr>
            <a:xfrm>
              <a:off x="614171" y="2351531"/>
              <a:ext cx="382905" cy="382905"/>
            </a:xfrm>
            <a:custGeom>
              <a:avLst/>
              <a:gdLst/>
              <a:ahLst/>
              <a:cxnLst/>
              <a:rect l="l" t="t" r="r" b="b"/>
              <a:pathLst>
                <a:path w="382905" h="382905">
                  <a:moveTo>
                    <a:pt x="191236" y="382524"/>
                  </a:moveTo>
                  <a:lnTo>
                    <a:pt x="235089" y="377444"/>
                  </a:lnTo>
                  <a:lnTo>
                    <a:pt x="275336" y="363093"/>
                  </a:lnTo>
                  <a:lnTo>
                    <a:pt x="310845" y="340487"/>
                  </a:lnTo>
                  <a:lnTo>
                    <a:pt x="340461" y="310895"/>
                  </a:lnTo>
                  <a:lnTo>
                    <a:pt x="363042" y="275336"/>
                  </a:lnTo>
                  <a:lnTo>
                    <a:pt x="377431" y="235076"/>
                  </a:lnTo>
                  <a:lnTo>
                    <a:pt x="382473" y="191262"/>
                  </a:lnTo>
                  <a:lnTo>
                    <a:pt x="381901" y="176275"/>
                  </a:lnTo>
                  <a:lnTo>
                    <a:pt x="373608" y="133476"/>
                  </a:lnTo>
                  <a:lnTo>
                    <a:pt x="356374" y="94742"/>
                  </a:lnTo>
                  <a:lnTo>
                    <a:pt x="331317" y="61087"/>
                  </a:lnTo>
                  <a:lnTo>
                    <a:pt x="299605" y="33655"/>
                  </a:lnTo>
                  <a:lnTo>
                    <a:pt x="262394" y="13716"/>
                  </a:lnTo>
                  <a:lnTo>
                    <a:pt x="220814" y="2286"/>
                  </a:lnTo>
                  <a:lnTo>
                    <a:pt x="191236" y="0"/>
                  </a:lnTo>
                  <a:lnTo>
                    <a:pt x="176288" y="635"/>
                  </a:lnTo>
                  <a:lnTo>
                    <a:pt x="133515" y="8890"/>
                  </a:lnTo>
                  <a:lnTo>
                    <a:pt x="94716" y="26162"/>
                  </a:lnTo>
                  <a:lnTo>
                    <a:pt x="61048" y="51181"/>
                  </a:lnTo>
                  <a:lnTo>
                    <a:pt x="33642" y="82804"/>
                  </a:lnTo>
                  <a:lnTo>
                    <a:pt x="13677" y="120142"/>
                  </a:lnTo>
                  <a:lnTo>
                    <a:pt x="2273" y="161670"/>
                  </a:lnTo>
                  <a:lnTo>
                    <a:pt x="0" y="191262"/>
                  </a:lnTo>
                  <a:lnTo>
                    <a:pt x="571" y="206120"/>
                  </a:lnTo>
                  <a:lnTo>
                    <a:pt x="8864" y="248919"/>
                  </a:lnTo>
                  <a:lnTo>
                    <a:pt x="26111" y="287781"/>
                  </a:lnTo>
                  <a:lnTo>
                    <a:pt x="51155" y="321437"/>
                  </a:lnTo>
                  <a:lnTo>
                    <a:pt x="82867" y="348869"/>
                  </a:lnTo>
                  <a:lnTo>
                    <a:pt x="120078" y="368807"/>
                  </a:lnTo>
                  <a:lnTo>
                    <a:pt x="161658" y="380238"/>
                  </a:lnTo>
                  <a:lnTo>
                    <a:pt x="191236" y="382524"/>
                  </a:lnTo>
                  <a:close/>
                </a:path>
              </a:pathLst>
            </a:custGeom>
            <a:ln w="20955">
              <a:solidFill>
                <a:srgbClr val="EC8B1C"/>
              </a:solidFill>
            </a:ln>
          </p:spPr>
          <p:txBody>
            <a:bodyPr wrap="square" lIns="0" tIns="0" rIns="0" bIns="0" rtlCol="0"/>
            <a:lstStyle/>
            <a:p>
              <a:pPr defTabSz="914378"/>
              <a:endParaRPr kern="0">
                <a:solidFill>
                  <a:sysClr val="windowText" lastClr="000000"/>
                </a:solidFill>
                <a:latin typeface="Calibri"/>
              </a:endParaRPr>
            </a:p>
          </p:txBody>
        </p:sp>
        <p:pic>
          <p:nvPicPr>
            <p:cNvPr id="14" name="object 14"/>
            <p:cNvPicPr/>
            <p:nvPr/>
          </p:nvPicPr>
          <p:blipFill>
            <a:blip r:embed="rId2" cstate="print"/>
            <a:stretch>
              <a:fillRect/>
            </a:stretch>
          </p:blipFill>
          <p:spPr>
            <a:xfrm>
              <a:off x="704342" y="2432558"/>
              <a:ext cx="203708" cy="214375"/>
            </a:xfrm>
            <a:prstGeom prst="rect">
              <a:avLst/>
            </a:prstGeom>
          </p:spPr>
        </p:pic>
        <p:sp>
          <p:nvSpPr>
            <p:cNvPr id="15" name="object 15"/>
            <p:cNvSpPr/>
            <p:nvPr/>
          </p:nvSpPr>
          <p:spPr>
            <a:xfrm>
              <a:off x="4771643" y="2336291"/>
              <a:ext cx="382905" cy="381000"/>
            </a:xfrm>
            <a:custGeom>
              <a:avLst/>
              <a:gdLst/>
              <a:ahLst/>
              <a:cxnLst/>
              <a:rect l="l" t="t" r="r" b="b"/>
              <a:pathLst>
                <a:path w="382904" h="381000">
                  <a:moveTo>
                    <a:pt x="191261" y="381000"/>
                  </a:moveTo>
                  <a:lnTo>
                    <a:pt x="235076" y="375919"/>
                  </a:lnTo>
                  <a:lnTo>
                    <a:pt x="275335" y="361569"/>
                  </a:lnTo>
                  <a:lnTo>
                    <a:pt x="310895" y="339089"/>
                  </a:lnTo>
                  <a:lnTo>
                    <a:pt x="340486" y="309625"/>
                  </a:lnTo>
                  <a:lnTo>
                    <a:pt x="363092" y="274193"/>
                  </a:lnTo>
                  <a:lnTo>
                    <a:pt x="377443" y="234187"/>
                  </a:lnTo>
                  <a:lnTo>
                    <a:pt x="382523" y="190500"/>
                  </a:lnTo>
                  <a:lnTo>
                    <a:pt x="381888" y="175640"/>
                  </a:lnTo>
                  <a:lnTo>
                    <a:pt x="373633" y="132969"/>
                  </a:lnTo>
                  <a:lnTo>
                    <a:pt x="356361" y="94360"/>
                  </a:lnTo>
                  <a:lnTo>
                    <a:pt x="331342" y="60832"/>
                  </a:lnTo>
                  <a:lnTo>
                    <a:pt x="299592" y="33527"/>
                  </a:lnTo>
                  <a:lnTo>
                    <a:pt x="262381" y="13588"/>
                  </a:lnTo>
                  <a:lnTo>
                    <a:pt x="220852" y="2285"/>
                  </a:lnTo>
                  <a:lnTo>
                    <a:pt x="191261" y="0"/>
                  </a:lnTo>
                  <a:lnTo>
                    <a:pt x="176275" y="634"/>
                  </a:lnTo>
                  <a:lnTo>
                    <a:pt x="133476" y="8889"/>
                  </a:lnTo>
                  <a:lnTo>
                    <a:pt x="94741" y="26034"/>
                  </a:lnTo>
                  <a:lnTo>
                    <a:pt x="61086" y="50926"/>
                  </a:lnTo>
                  <a:lnTo>
                    <a:pt x="33654" y="82550"/>
                  </a:lnTo>
                  <a:lnTo>
                    <a:pt x="13715" y="119633"/>
                  </a:lnTo>
                  <a:lnTo>
                    <a:pt x="2285" y="161035"/>
                  </a:lnTo>
                  <a:lnTo>
                    <a:pt x="0" y="190500"/>
                  </a:lnTo>
                  <a:lnTo>
                    <a:pt x="634" y="205358"/>
                  </a:lnTo>
                  <a:lnTo>
                    <a:pt x="8889" y="248031"/>
                  </a:lnTo>
                  <a:lnTo>
                    <a:pt x="26161" y="286638"/>
                  </a:lnTo>
                  <a:lnTo>
                    <a:pt x="51180" y="320166"/>
                  </a:lnTo>
                  <a:lnTo>
                    <a:pt x="82803" y="347471"/>
                  </a:lnTo>
                  <a:lnTo>
                    <a:pt x="120141" y="367283"/>
                  </a:lnTo>
                  <a:lnTo>
                    <a:pt x="161670" y="378713"/>
                  </a:lnTo>
                  <a:lnTo>
                    <a:pt x="191261" y="381000"/>
                  </a:lnTo>
                  <a:close/>
                </a:path>
              </a:pathLst>
            </a:custGeom>
            <a:ln w="20955">
              <a:solidFill>
                <a:srgbClr val="69AB46"/>
              </a:solidFill>
            </a:ln>
          </p:spPr>
          <p:txBody>
            <a:bodyPr wrap="square" lIns="0" tIns="0" rIns="0" bIns="0" rtlCol="0"/>
            <a:lstStyle/>
            <a:p>
              <a:pPr defTabSz="914378"/>
              <a:endParaRPr kern="0">
                <a:solidFill>
                  <a:sysClr val="windowText" lastClr="000000"/>
                </a:solidFill>
                <a:latin typeface="Calibri"/>
              </a:endParaRPr>
            </a:p>
          </p:txBody>
        </p:sp>
        <p:pic>
          <p:nvPicPr>
            <p:cNvPr id="16" name="object 16"/>
            <p:cNvPicPr/>
            <p:nvPr/>
          </p:nvPicPr>
          <p:blipFill>
            <a:blip r:embed="rId3" cstate="print"/>
            <a:stretch>
              <a:fillRect/>
            </a:stretch>
          </p:blipFill>
          <p:spPr>
            <a:xfrm>
              <a:off x="4864608" y="2398775"/>
              <a:ext cx="194944" cy="239141"/>
            </a:xfrm>
            <a:prstGeom prst="rect">
              <a:avLst/>
            </a:prstGeom>
          </p:spPr>
        </p:pic>
        <p:pic>
          <p:nvPicPr>
            <p:cNvPr id="17" name="object 17"/>
            <p:cNvPicPr/>
            <p:nvPr/>
          </p:nvPicPr>
          <p:blipFill>
            <a:blip r:embed="rId4" cstate="print"/>
            <a:stretch>
              <a:fillRect/>
            </a:stretch>
          </p:blipFill>
          <p:spPr>
            <a:xfrm>
              <a:off x="4939284" y="2583180"/>
              <a:ext cx="47244" cy="45719"/>
            </a:xfrm>
            <a:prstGeom prst="rect">
              <a:avLst/>
            </a:prstGeom>
          </p:spPr>
        </p:pic>
        <p:sp>
          <p:nvSpPr>
            <p:cNvPr id="18" name="object 18"/>
            <p:cNvSpPr/>
            <p:nvPr/>
          </p:nvSpPr>
          <p:spPr>
            <a:xfrm>
              <a:off x="6669023" y="2339339"/>
              <a:ext cx="382905" cy="382905"/>
            </a:xfrm>
            <a:custGeom>
              <a:avLst/>
              <a:gdLst/>
              <a:ahLst/>
              <a:cxnLst/>
              <a:rect l="l" t="t" r="r" b="b"/>
              <a:pathLst>
                <a:path w="382904" h="382905">
                  <a:moveTo>
                    <a:pt x="191261" y="382524"/>
                  </a:moveTo>
                  <a:lnTo>
                    <a:pt x="235076" y="377444"/>
                  </a:lnTo>
                  <a:lnTo>
                    <a:pt x="275335" y="363093"/>
                  </a:lnTo>
                  <a:lnTo>
                    <a:pt x="310896" y="340487"/>
                  </a:lnTo>
                  <a:lnTo>
                    <a:pt x="340486" y="310896"/>
                  </a:lnTo>
                  <a:lnTo>
                    <a:pt x="363093" y="275336"/>
                  </a:lnTo>
                  <a:lnTo>
                    <a:pt x="377444" y="235077"/>
                  </a:lnTo>
                  <a:lnTo>
                    <a:pt x="382524" y="191262"/>
                  </a:lnTo>
                  <a:lnTo>
                    <a:pt x="381889" y="176276"/>
                  </a:lnTo>
                  <a:lnTo>
                    <a:pt x="373633" y="133477"/>
                  </a:lnTo>
                  <a:lnTo>
                    <a:pt x="356361" y="94742"/>
                  </a:lnTo>
                  <a:lnTo>
                    <a:pt x="331343" y="61087"/>
                  </a:lnTo>
                  <a:lnTo>
                    <a:pt x="299593" y="33655"/>
                  </a:lnTo>
                  <a:lnTo>
                    <a:pt x="262381" y="13716"/>
                  </a:lnTo>
                  <a:lnTo>
                    <a:pt x="220852" y="2286"/>
                  </a:lnTo>
                  <a:lnTo>
                    <a:pt x="191261" y="0"/>
                  </a:lnTo>
                  <a:lnTo>
                    <a:pt x="176275" y="635"/>
                  </a:lnTo>
                  <a:lnTo>
                    <a:pt x="133476" y="8890"/>
                  </a:lnTo>
                  <a:lnTo>
                    <a:pt x="94742" y="26162"/>
                  </a:lnTo>
                  <a:lnTo>
                    <a:pt x="61086" y="51181"/>
                  </a:lnTo>
                  <a:lnTo>
                    <a:pt x="33654" y="82804"/>
                  </a:lnTo>
                  <a:lnTo>
                    <a:pt x="13716" y="120142"/>
                  </a:lnTo>
                  <a:lnTo>
                    <a:pt x="2285" y="161671"/>
                  </a:lnTo>
                  <a:lnTo>
                    <a:pt x="0" y="191262"/>
                  </a:lnTo>
                  <a:lnTo>
                    <a:pt x="634" y="206121"/>
                  </a:lnTo>
                  <a:lnTo>
                    <a:pt x="8890" y="248920"/>
                  </a:lnTo>
                  <a:lnTo>
                    <a:pt x="26161" y="287782"/>
                  </a:lnTo>
                  <a:lnTo>
                    <a:pt x="51180" y="321437"/>
                  </a:lnTo>
                  <a:lnTo>
                    <a:pt x="82803" y="348869"/>
                  </a:lnTo>
                  <a:lnTo>
                    <a:pt x="120142" y="368808"/>
                  </a:lnTo>
                  <a:lnTo>
                    <a:pt x="161671" y="380238"/>
                  </a:lnTo>
                  <a:lnTo>
                    <a:pt x="191261" y="382524"/>
                  </a:lnTo>
                  <a:close/>
                </a:path>
              </a:pathLst>
            </a:custGeom>
            <a:ln w="20955">
              <a:solidFill>
                <a:srgbClr val="FFEA00"/>
              </a:solidFill>
            </a:ln>
          </p:spPr>
          <p:txBody>
            <a:bodyPr wrap="square" lIns="0" tIns="0" rIns="0" bIns="0" rtlCol="0"/>
            <a:lstStyle/>
            <a:p>
              <a:pPr defTabSz="914378"/>
              <a:endParaRPr kern="0">
                <a:solidFill>
                  <a:sysClr val="windowText" lastClr="000000"/>
                </a:solidFill>
                <a:latin typeface="Calibri"/>
              </a:endParaRPr>
            </a:p>
          </p:txBody>
        </p:sp>
        <p:pic>
          <p:nvPicPr>
            <p:cNvPr id="19" name="object 19"/>
            <p:cNvPicPr/>
            <p:nvPr/>
          </p:nvPicPr>
          <p:blipFill>
            <a:blip r:embed="rId5" cstate="print"/>
            <a:stretch>
              <a:fillRect/>
            </a:stretch>
          </p:blipFill>
          <p:spPr>
            <a:xfrm>
              <a:off x="6745223" y="2430780"/>
              <a:ext cx="229997" cy="201040"/>
            </a:xfrm>
            <a:prstGeom prst="rect">
              <a:avLst/>
            </a:prstGeom>
          </p:spPr>
        </p:pic>
        <p:sp>
          <p:nvSpPr>
            <p:cNvPr id="20" name="object 20"/>
            <p:cNvSpPr/>
            <p:nvPr/>
          </p:nvSpPr>
          <p:spPr>
            <a:xfrm>
              <a:off x="3076955" y="1360931"/>
              <a:ext cx="3584575" cy="685800"/>
            </a:xfrm>
            <a:custGeom>
              <a:avLst/>
              <a:gdLst/>
              <a:ahLst/>
              <a:cxnLst/>
              <a:rect l="l" t="t" r="r" b="b"/>
              <a:pathLst>
                <a:path w="3584575" h="685800">
                  <a:moveTo>
                    <a:pt x="0" y="0"/>
                  </a:moveTo>
                  <a:lnTo>
                    <a:pt x="0" y="685799"/>
                  </a:lnTo>
                </a:path>
                <a:path w="3584575" h="685800">
                  <a:moveTo>
                    <a:pt x="1812035" y="0"/>
                  </a:moveTo>
                  <a:lnTo>
                    <a:pt x="1812035" y="685799"/>
                  </a:lnTo>
                </a:path>
                <a:path w="3584575" h="685800">
                  <a:moveTo>
                    <a:pt x="3584448" y="0"/>
                  </a:moveTo>
                  <a:lnTo>
                    <a:pt x="3584448" y="685799"/>
                  </a:lnTo>
                </a:path>
              </a:pathLst>
            </a:custGeom>
            <a:ln w="20955">
              <a:solidFill>
                <a:srgbClr val="0875BA"/>
              </a:solidFill>
            </a:ln>
          </p:spPr>
          <p:txBody>
            <a:bodyPr wrap="square" lIns="0" tIns="0" rIns="0" bIns="0" rtlCol="0"/>
            <a:lstStyle/>
            <a:p>
              <a:pPr defTabSz="914378"/>
              <a:endParaRPr kern="0">
                <a:solidFill>
                  <a:sysClr val="windowText" lastClr="000000"/>
                </a:solidFill>
                <a:latin typeface="Calibri"/>
              </a:endParaRPr>
            </a:p>
          </p:txBody>
        </p:sp>
      </p:grpSp>
      <p:sp>
        <p:nvSpPr>
          <p:cNvPr id="21" name="object 21"/>
          <p:cNvSpPr txBox="1"/>
          <p:nvPr/>
        </p:nvSpPr>
        <p:spPr>
          <a:xfrm>
            <a:off x="6891274" y="1296240"/>
            <a:ext cx="1671068" cy="635174"/>
          </a:xfrm>
          <a:prstGeom prst="rect">
            <a:avLst/>
          </a:prstGeom>
        </p:spPr>
        <p:txBody>
          <a:bodyPr vert="horz" wrap="square" lIns="0" tIns="20955" rIns="0" bIns="0" rtlCol="0">
            <a:spAutoFit/>
          </a:bodyPr>
          <a:lstStyle/>
          <a:p>
            <a:pPr marL="12700" marR="5080" defTabSz="914378">
              <a:lnSpc>
                <a:spcPct val="95300"/>
              </a:lnSpc>
              <a:spcBef>
                <a:spcPts val="165"/>
              </a:spcBef>
            </a:pPr>
            <a:r>
              <a:rPr lang="sv" sz="1050" kern="0" dirty="0">
                <a:solidFill>
                  <a:srgbClr val="295279"/>
                </a:solidFill>
                <a:latin typeface="Arial"/>
                <a:ea typeface="Arial"/>
                <a:cs typeface="Arial"/>
              </a:rPr>
              <a:t>Oberoende</a:t>
            </a:r>
            <a:r>
              <a:rPr lang="sv" sz="1050" kern="0" spc="-55" dirty="0">
                <a:solidFill>
                  <a:srgbClr val="295279"/>
                </a:solidFill>
                <a:latin typeface="Arial"/>
                <a:ea typeface="Arial"/>
                <a:cs typeface="Arial"/>
              </a:rPr>
              <a:t> </a:t>
            </a:r>
            <a:r>
              <a:rPr lang="sv" sz="1050" kern="0" dirty="0">
                <a:solidFill>
                  <a:srgbClr val="295279"/>
                </a:solidFill>
                <a:latin typeface="Arial"/>
                <a:ea typeface="Arial"/>
                <a:cs typeface="Arial"/>
              </a:rPr>
              <a:t>och</a:t>
            </a:r>
            <a:r>
              <a:rPr lang="sv" sz="1050" kern="0" spc="-35" dirty="0">
                <a:solidFill>
                  <a:srgbClr val="295279"/>
                </a:solidFill>
                <a:latin typeface="Arial"/>
                <a:ea typeface="Arial"/>
                <a:cs typeface="Arial"/>
              </a:rPr>
              <a:t> </a:t>
            </a:r>
            <a:r>
              <a:rPr lang="sv" sz="1050" kern="0" spc="-10" dirty="0">
                <a:solidFill>
                  <a:srgbClr val="295279"/>
                </a:solidFill>
                <a:latin typeface="Arial"/>
                <a:ea typeface="Arial"/>
                <a:cs typeface="Arial"/>
              </a:rPr>
              <a:t>fri</a:t>
            </a:r>
            <a:r>
              <a:rPr lang="sv" sz="1050" kern="0" dirty="0">
                <a:solidFill>
                  <a:srgbClr val="295279"/>
                </a:solidFill>
                <a:latin typeface="Arial"/>
                <a:ea typeface="Arial"/>
                <a:cs typeface="Arial"/>
              </a:rPr>
              <a:t>stående</a:t>
            </a:r>
            <a:r>
              <a:rPr lang="sv" sz="1050" kern="0" spc="-20" dirty="0">
                <a:solidFill>
                  <a:srgbClr val="295279"/>
                </a:solidFill>
                <a:latin typeface="Arial"/>
                <a:ea typeface="Arial"/>
                <a:cs typeface="Arial"/>
              </a:rPr>
              <a:t> </a:t>
            </a:r>
            <a:r>
              <a:rPr lang="sv" sz="1050" kern="0" dirty="0">
                <a:solidFill>
                  <a:srgbClr val="295279"/>
                </a:solidFill>
                <a:latin typeface="Arial"/>
                <a:ea typeface="Arial"/>
                <a:cs typeface="Arial"/>
              </a:rPr>
              <a:t>bolag</a:t>
            </a:r>
            <a:r>
              <a:rPr lang="sv" sz="1050" kern="0" spc="-45" dirty="0">
                <a:solidFill>
                  <a:srgbClr val="295279"/>
                </a:solidFill>
                <a:latin typeface="Arial"/>
                <a:ea typeface="Arial"/>
                <a:cs typeface="Arial"/>
              </a:rPr>
              <a:t> med </a:t>
            </a:r>
            <a:r>
              <a:rPr lang="sv" sz="1050" kern="0" dirty="0">
                <a:solidFill>
                  <a:srgbClr val="295279"/>
                </a:solidFill>
                <a:latin typeface="Arial"/>
                <a:ea typeface="Arial"/>
                <a:cs typeface="Arial"/>
              </a:rPr>
              <a:t>ett högt</a:t>
            </a:r>
            <a:r>
              <a:rPr lang="sv" sz="1050" kern="0" spc="-15" dirty="0">
                <a:solidFill>
                  <a:srgbClr val="295279"/>
                </a:solidFill>
                <a:latin typeface="Arial"/>
                <a:ea typeface="Arial"/>
                <a:cs typeface="Arial"/>
              </a:rPr>
              <a:t> </a:t>
            </a:r>
            <a:r>
              <a:rPr lang="sv" sz="1050" kern="0" dirty="0">
                <a:solidFill>
                  <a:srgbClr val="295279"/>
                </a:solidFill>
                <a:latin typeface="Arial"/>
                <a:ea typeface="Arial"/>
                <a:cs typeface="Arial"/>
              </a:rPr>
              <a:t>kreditbetyg</a:t>
            </a:r>
            <a:r>
              <a:rPr lang="sv" sz="1050" kern="0" spc="-30" dirty="0">
                <a:solidFill>
                  <a:srgbClr val="295279"/>
                </a:solidFill>
                <a:latin typeface="Arial"/>
                <a:ea typeface="Arial"/>
                <a:cs typeface="Arial"/>
              </a:rPr>
              <a:t> såväl som </a:t>
            </a:r>
            <a:r>
              <a:rPr lang="sv" sz="1050" kern="0" spc="-25" dirty="0">
                <a:solidFill>
                  <a:srgbClr val="295279"/>
                </a:solidFill>
                <a:latin typeface="Arial"/>
                <a:ea typeface="Arial"/>
                <a:cs typeface="Arial"/>
              </a:rPr>
              <a:t>en </a:t>
            </a:r>
            <a:r>
              <a:rPr lang="sv" sz="1050" kern="0" dirty="0">
                <a:solidFill>
                  <a:srgbClr val="295279"/>
                </a:solidFill>
                <a:latin typeface="Arial"/>
                <a:ea typeface="Arial"/>
                <a:cs typeface="Arial"/>
              </a:rPr>
              <a:t>attraktiv</a:t>
            </a:r>
            <a:r>
              <a:rPr lang="sv" sz="1050" kern="0" spc="-45" dirty="0">
                <a:solidFill>
                  <a:srgbClr val="295279"/>
                </a:solidFill>
                <a:latin typeface="Arial"/>
                <a:ea typeface="Arial"/>
                <a:cs typeface="Arial"/>
              </a:rPr>
              <a:t> </a:t>
            </a:r>
            <a:r>
              <a:rPr lang="sv" sz="1050" kern="0" spc="-10" dirty="0">
                <a:solidFill>
                  <a:srgbClr val="295279"/>
                </a:solidFill>
                <a:latin typeface="Arial"/>
                <a:ea typeface="Arial"/>
                <a:cs typeface="Arial"/>
              </a:rPr>
              <a:t>arbetsgivare</a:t>
            </a:r>
            <a:endParaRPr sz="1050" kern="0" dirty="0">
              <a:solidFill>
                <a:sysClr val="windowText" lastClr="000000"/>
              </a:solidFill>
              <a:latin typeface="Arial"/>
              <a:cs typeface="Arial"/>
            </a:endParaRPr>
          </a:p>
        </p:txBody>
      </p:sp>
      <p:sp>
        <p:nvSpPr>
          <p:cNvPr id="22" name="object 22"/>
          <p:cNvSpPr txBox="1"/>
          <p:nvPr/>
        </p:nvSpPr>
        <p:spPr>
          <a:xfrm>
            <a:off x="3283965" y="1372440"/>
            <a:ext cx="1388364" cy="481670"/>
          </a:xfrm>
          <a:prstGeom prst="rect">
            <a:avLst/>
          </a:prstGeom>
        </p:spPr>
        <p:txBody>
          <a:bodyPr vert="horz" wrap="square" lIns="0" tIns="20955" rIns="0" bIns="0" rtlCol="0">
            <a:spAutoFit/>
          </a:bodyPr>
          <a:lstStyle/>
          <a:p>
            <a:pPr marL="12700" marR="5080" defTabSz="914378">
              <a:lnSpc>
                <a:spcPct val="95400"/>
              </a:lnSpc>
              <a:spcBef>
                <a:spcPts val="165"/>
              </a:spcBef>
            </a:pPr>
            <a:r>
              <a:rPr lang="sv" sz="1050" kern="0" dirty="0">
                <a:solidFill>
                  <a:srgbClr val="295279"/>
                </a:solidFill>
                <a:latin typeface="Arial"/>
                <a:ea typeface="Arial"/>
                <a:cs typeface="Arial"/>
              </a:rPr>
              <a:t>Investera</a:t>
            </a:r>
            <a:r>
              <a:rPr lang="sv" sz="1050" kern="0" spc="-50" dirty="0">
                <a:solidFill>
                  <a:srgbClr val="295279"/>
                </a:solidFill>
                <a:latin typeface="Arial"/>
                <a:ea typeface="Arial"/>
                <a:cs typeface="Arial"/>
              </a:rPr>
              <a:t> </a:t>
            </a:r>
            <a:r>
              <a:rPr lang="sv" sz="1050" kern="0" spc="-10" dirty="0">
                <a:solidFill>
                  <a:srgbClr val="295279"/>
                </a:solidFill>
                <a:latin typeface="Arial"/>
                <a:ea typeface="Arial"/>
                <a:cs typeface="Arial"/>
              </a:rPr>
              <a:t>&gt;8 mdr EUR 2023–</a:t>
            </a:r>
            <a:r>
              <a:rPr lang="sv" sz="1050" kern="0" dirty="0">
                <a:solidFill>
                  <a:srgbClr val="295279"/>
                </a:solidFill>
                <a:latin typeface="Arial"/>
                <a:ea typeface="Arial"/>
                <a:cs typeface="Arial"/>
              </a:rPr>
              <a:t>2030</a:t>
            </a:r>
            <a:r>
              <a:rPr lang="sv" sz="1050" kern="0" spc="15" dirty="0">
                <a:solidFill>
                  <a:srgbClr val="295279"/>
                </a:solidFill>
                <a:latin typeface="Arial"/>
                <a:ea typeface="Arial"/>
                <a:cs typeface="Arial"/>
              </a:rPr>
              <a:t> </a:t>
            </a:r>
            <a:r>
              <a:rPr lang="sv" sz="1050" kern="0" dirty="0">
                <a:solidFill>
                  <a:srgbClr val="295279"/>
                </a:solidFill>
                <a:latin typeface="Arial"/>
                <a:ea typeface="Arial"/>
                <a:cs typeface="Arial"/>
              </a:rPr>
              <a:t>i</a:t>
            </a:r>
            <a:r>
              <a:rPr lang="sv" sz="1050" kern="0" spc="5" dirty="0">
                <a:solidFill>
                  <a:srgbClr val="295279"/>
                </a:solidFill>
                <a:latin typeface="Arial"/>
                <a:ea typeface="Arial"/>
                <a:cs typeface="Arial"/>
              </a:rPr>
              <a:t> tillväxt </a:t>
            </a:r>
            <a:r>
              <a:rPr lang="sv" sz="1050" kern="0" dirty="0">
                <a:solidFill>
                  <a:srgbClr val="295279"/>
                </a:solidFill>
                <a:latin typeface="Arial"/>
                <a:ea typeface="Arial"/>
                <a:cs typeface="Arial"/>
              </a:rPr>
              <a:t>och</a:t>
            </a:r>
            <a:r>
              <a:rPr lang="sv" sz="1050" kern="0" spc="-10" dirty="0">
                <a:solidFill>
                  <a:srgbClr val="295279"/>
                </a:solidFill>
                <a:latin typeface="Arial"/>
                <a:ea typeface="Arial"/>
                <a:cs typeface="Arial"/>
              </a:rPr>
              <a:t> omställning</a:t>
            </a:r>
            <a:endParaRPr sz="1050" kern="0" dirty="0">
              <a:solidFill>
                <a:sysClr val="windowText" lastClr="000000"/>
              </a:solidFill>
              <a:latin typeface="Arial"/>
              <a:cs typeface="Arial"/>
            </a:endParaRPr>
          </a:p>
        </p:txBody>
      </p:sp>
      <p:sp>
        <p:nvSpPr>
          <p:cNvPr id="23" name="object 23"/>
          <p:cNvSpPr txBox="1"/>
          <p:nvPr/>
        </p:nvSpPr>
        <p:spPr>
          <a:xfrm>
            <a:off x="5017897" y="1296239"/>
            <a:ext cx="1538605" cy="635174"/>
          </a:xfrm>
          <a:prstGeom prst="rect">
            <a:avLst/>
          </a:prstGeom>
        </p:spPr>
        <p:txBody>
          <a:bodyPr vert="horz" wrap="square" lIns="0" tIns="20955" rIns="0" bIns="0" rtlCol="0">
            <a:spAutoFit/>
          </a:bodyPr>
          <a:lstStyle/>
          <a:p>
            <a:pPr marL="38099" marR="30479" defTabSz="914378">
              <a:lnSpc>
                <a:spcPct val="95300"/>
              </a:lnSpc>
              <a:spcBef>
                <a:spcPts val="165"/>
              </a:spcBef>
            </a:pPr>
            <a:r>
              <a:rPr lang="sv" sz="1050" kern="0" dirty="0">
                <a:solidFill>
                  <a:srgbClr val="295279"/>
                </a:solidFill>
                <a:latin typeface="Arial"/>
                <a:ea typeface="Arial"/>
                <a:cs typeface="Arial"/>
              </a:rPr>
              <a:t>Kolet</a:t>
            </a:r>
            <a:r>
              <a:rPr lang="sv" sz="1050" kern="0" spc="-35" dirty="0">
                <a:solidFill>
                  <a:srgbClr val="295279"/>
                </a:solidFill>
                <a:latin typeface="Arial"/>
                <a:ea typeface="Arial"/>
                <a:cs typeface="Arial"/>
              </a:rPr>
              <a:t> </a:t>
            </a:r>
            <a:r>
              <a:rPr lang="sv" sz="1050" kern="0" dirty="0">
                <a:solidFill>
                  <a:srgbClr val="295279"/>
                </a:solidFill>
                <a:latin typeface="Arial"/>
                <a:ea typeface="Arial"/>
                <a:cs typeface="Arial"/>
              </a:rPr>
              <a:t>fasas ut</a:t>
            </a:r>
            <a:r>
              <a:rPr lang="sv" sz="1050" kern="0" spc="-20" dirty="0">
                <a:solidFill>
                  <a:srgbClr val="295279"/>
                </a:solidFill>
                <a:latin typeface="Arial"/>
                <a:ea typeface="Arial"/>
                <a:cs typeface="Arial"/>
              </a:rPr>
              <a:t> </a:t>
            </a:r>
            <a:r>
              <a:rPr lang="sv" sz="1050" kern="0" dirty="0">
                <a:solidFill>
                  <a:srgbClr val="295279"/>
                </a:solidFill>
                <a:latin typeface="Arial"/>
                <a:ea typeface="Arial"/>
                <a:cs typeface="Arial"/>
              </a:rPr>
              <a:t>till</a:t>
            </a:r>
            <a:r>
              <a:rPr lang="sv" sz="1050" kern="0" spc="-25" dirty="0">
                <a:solidFill>
                  <a:srgbClr val="295279"/>
                </a:solidFill>
                <a:latin typeface="Arial"/>
                <a:ea typeface="Arial"/>
                <a:cs typeface="Arial"/>
              </a:rPr>
              <a:t> </a:t>
            </a:r>
            <a:r>
              <a:rPr lang="sv" sz="1050" kern="0" spc="-10" dirty="0">
                <a:solidFill>
                  <a:srgbClr val="295279"/>
                </a:solidFill>
                <a:latin typeface="Arial"/>
                <a:ea typeface="Arial"/>
                <a:cs typeface="Arial"/>
              </a:rPr>
              <a:t>2029</a:t>
            </a:r>
            <a:r>
              <a:rPr lang="sv" sz="1050" kern="0" spc="-15" baseline="23809" dirty="0">
                <a:solidFill>
                  <a:srgbClr val="295279"/>
                </a:solidFill>
                <a:latin typeface="Arial"/>
                <a:ea typeface="Arial"/>
                <a:cs typeface="Arial"/>
              </a:rPr>
              <a:t>2</a:t>
            </a:r>
            <a:r>
              <a:rPr lang="sv" sz="1050" kern="0" spc="750" baseline="23809" dirty="0">
                <a:solidFill>
                  <a:srgbClr val="295279"/>
                </a:solidFill>
                <a:latin typeface="Arial"/>
                <a:ea typeface="Arial"/>
                <a:cs typeface="Arial"/>
              </a:rPr>
              <a:t> </a:t>
            </a:r>
            <a:r>
              <a:rPr lang="sv" sz="1050" kern="0" dirty="0">
                <a:solidFill>
                  <a:srgbClr val="295279"/>
                </a:solidFill>
                <a:latin typeface="Arial"/>
                <a:ea typeface="Arial"/>
                <a:cs typeface="Arial"/>
              </a:rPr>
              <a:t>som ett</a:t>
            </a:r>
            <a:r>
              <a:rPr lang="sv" sz="1050" kern="0" spc="-15" dirty="0">
                <a:solidFill>
                  <a:srgbClr val="295279"/>
                </a:solidFill>
                <a:latin typeface="Arial"/>
                <a:ea typeface="Arial"/>
                <a:cs typeface="Arial"/>
              </a:rPr>
              <a:t> </a:t>
            </a:r>
            <a:r>
              <a:rPr lang="sv" sz="1050" kern="0" dirty="0">
                <a:solidFill>
                  <a:srgbClr val="295279"/>
                </a:solidFill>
                <a:latin typeface="Arial"/>
                <a:ea typeface="Arial"/>
                <a:cs typeface="Arial"/>
              </a:rPr>
              <a:t>första</a:t>
            </a:r>
            <a:r>
              <a:rPr lang="sv" sz="1050" kern="0" spc="-35" dirty="0">
                <a:solidFill>
                  <a:srgbClr val="295279"/>
                </a:solidFill>
                <a:latin typeface="Arial"/>
                <a:ea typeface="Arial"/>
                <a:cs typeface="Arial"/>
              </a:rPr>
              <a:t> </a:t>
            </a:r>
            <a:r>
              <a:rPr lang="sv" sz="1050" kern="0" dirty="0">
                <a:solidFill>
                  <a:srgbClr val="295279"/>
                </a:solidFill>
                <a:latin typeface="Arial"/>
                <a:ea typeface="Arial"/>
                <a:cs typeface="Arial"/>
              </a:rPr>
              <a:t>steg</a:t>
            </a:r>
            <a:r>
              <a:rPr lang="sv" sz="1050" kern="0" spc="-10" dirty="0">
                <a:solidFill>
                  <a:srgbClr val="295279"/>
                </a:solidFill>
                <a:latin typeface="Arial"/>
                <a:ea typeface="Arial"/>
                <a:cs typeface="Arial"/>
              </a:rPr>
              <a:t> </a:t>
            </a:r>
            <a:r>
              <a:rPr lang="sv" sz="1050" kern="0" dirty="0">
                <a:solidFill>
                  <a:srgbClr val="295279"/>
                </a:solidFill>
                <a:latin typeface="Arial"/>
                <a:ea typeface="Arial"/>
                <a:cs typeface="Arial"/>
              </a:rPr>
              <a:t>på</a:t>
            </a:r>
            <a:r>
              <a:rPr lang="sv" sz="1050" kern="0" spc="-15" dirty="0">
                <a:solidFill>
                  <a:srgbClr val="295279"/>
                </a:solidFill>
                <a:latin typeface="Arial"/>
                <a:ea typeface="Arial"/>
                <a:cs typeface="Arial"/>
              </a:rPr>
              <a:t> </a:t>
            </a:r>
            <a:r>
              <a:rPr lang="sv" sz="1050" kern="0" dirty="0">
                <a:solidFill>
                  <a:srgbClr val="295279"/>
                </a:solidFill>
                <a:latin typeface="Arial"/>
                <a:ea typeface="Arial"/>
                <a:cs typeface="Arial"/>
              </a:rPr>
              <a:t>vägen</a:t>
            </a:r>
            <a:r>
              <a:rPr lang="sv" sz="1050" kern="0" spc="-20" dirty="0">
                <a:solidFill>
                  <a:srgbClr val="295279"/>
                </a:solidFill>
                <a:latin typeface="Arial"/>
                <a:ea typeface="Arial"/>
                <a:cs typeface="Arial"/>
              </a:rPr>
              <a:t> </a:t>
            </a:r>
            <a:r>
              <a:rPr lang="sv" sz="1050" kern="0" spc="-25" dirty="0">
                <a:solidFill>
                  <a:srgbClr val="295279"/>
                </a:solidFill>
                <a:latin typeface="Arial"/>
                <a:ea typeface="Arial"/>
                <a:cs typeface="Arial"/>
              </a:rPr>
              <a:t>mot </a:t>
            </a:r>
            <a:r>
              <a:rPr lang="sv" sz="1050" kern="0" dirty="0">
                <a:solidFill>
                  <a:srgbClr val="295279"/>
                </a:solidFill>
                <a:latin typeface="Arial"/>
                <a:ea typeface="Arial"/>
                <a:cs typeface="Arial"/>
              </a:rPr>
              <a:t>koldioxid-neutralitet</a:t>
            </a:r>
            <a:r>
              <a:rPr lang="sv" sz="1050" kern="0" spc="-40" dirty="0">
                <a:solidFill>
                  <a:srgbClr val="295279"/>
                </a:solidFill>
                <a:latin typeface="Arial"/>
                <a:ea typeface="Arial"/>
                <a:cs typeface="Arial"/>
              </a:rPr>
              <a:t> till </a:t>
            </a:r>
            <a:r>
              <a:rPr lang="sv" sz="1050" kern="0" spc="-10" dirty="0">
                <a:solidFill>
                  <a:srgbClr val="295279"/>
                </a:solidFill>
                <a:latin typeface="Arial"/>
                <a:ea typeface="Arial"/>
                <a:cs typeface="Arial"/>
              </a:rPr>
              <a:t>2040</a:t>
            </a:r>
            <a:r>
              <a:rPr lang="sv" sz="1050" kern="0" spc="-15" baseline="23809" dirty="0">
                <a:solidFill>
                  <a:srgbClr val="295279"/>
                </a:solidFill>
                <a:latin typeface="Arial"/>
                <a:ea typeface="Arial"/>
                <a:cs typeface="Arial"/>
              </a:rPr>
              <a:t>3</a:t>
            </a:r>
            <a:endParaRPr sz="1050" kern="0" baseline="23809" dirty="0">
              <a:solidFill>
                <a:sysClr val="windowText" lastClr="000000"/>
              </a:solidFill>
              <a:latin typeface="Arial"/>
              <a:cs typeface="Arial"/>
            </a:endParaRPr>
          </a:p>
        </p:txBody>
      </p:sp>
      <p:sp>
        <p:nvSpPr>
          <p:cNvPr id="24" name="object 24"/>
          <p:cNvSpPr txBox="1"/>
          <p:nvPr/>
        </p:nvSpPr>
        <p:spPr>
          <a:xfrm>
            <a:off x="2671859" y="2257108"/>
            <a:ext cx="1837055" cy="1992853"/>
          </a:xfrm>
          <a:prstGeom prst="rect">
            <a:avLst/>
          </a:prstGeom>
        </p:spPr>
        <p:txBody>
          <a:bodyPr vert="horz" wrap="square" lIns="0" tIns="12700" rIns="0" bIns="0" rtlCol="0">
            <a:spAutoFit/>
          </a:bodyPr>
          <a:lstStyle/>
          <a:p>
            <a:pPr marL="511163" marR="245739" defTabSz="914378">
              <a:spcBef>
                <a:spcPts val="100"/>
              </a:spcBef>
            </a:pPr>
            <a:r>
              <a:rPr lang="sv" sz="1200" b="1" kern="0" dirty="0">
                <a:solidFill>
                  <a:srgbClr val="B5D35B"/>
                </a:solidFill>
                <a:latin typeface="Arial"/>
                <a:ea typeface="Arial"/>
                <a:cs typeface="Arial"/>
              </a:rPr>
              <a:t>Grön</a:t>
            </a:r>
            <a:r>
              <a:rPr lang="sv" sz="1200" b="1" kern="0" spc="-20" dirty="0">
                <a:solidFill>
                  <a:srgbClr val="B5D35B"/>
                </a:solidFill>
                <a:latin typeface="Arial"/>
                <a:ea typeface="Arial"/>
                <a:cs typeface="Arial"/>
              </a:rPr>
              <a:t> </a:t>
            </a:r>
            <a:r>
              <a:rPr lang="sv" sz="1200" b="1" kern="0" spc="-50" dirty="0">
                <a:solidFill>
                  <a:srgbClr val="B5D35B"/>
                </a:solidFill>
                <a:latin typeface="Arial"/>
                <a:ea typeface="Arial"/>
                <a:cs typeface="Arial"/>
              </a:rPr>
              <a:t>&amp; </a:t>
            </a:r>
            <a:r>
              <a:rPr lang="sv" sz="1200" b="1" kern="0" dirty="0">
                <a:solidFill>
                  <a:srgbClr val="B5D35B"/>
                </a:solidFill>
                <a:latin typeface="Arial"/>
                <a:ea typeface="Arial"/>
                <a:cs typeface="Arial"/>
              </a:rPr>
              <a:t>flexibel</a:t>
            </a:r>
            <a:r>
              <a:rPr lang="sv" sz="1200" b="1" kern="0" spc="-30" dirty="0">
                <a:solidFill>
                  <a:srgbClr val="B5D35B"/>
                </a:solidFill>
                <a:latin typeface="Arial"/>
                <a:ea typeface="Arial"/>
                <a:cs typeface="Arial"/>
              </a:rPr>
              <a:t> </a:t>
            </a:r>
            <a:r>
              <a:rPr lang="sv" sz="1200" b="1" kern="0" spc="-10" dirty="0">
                <a:solidFill>
                  <a:srgbClr val="B5D35B"/>
                </a:solidFill>
                <a:latin typeface="Arial"/>
                <a:ea typeface="Arial"/>
                <a:cs typeface="Arial"/>
              </a:rPr>
              <a:t>energi</a:t>
            </a:r>
            <a:endParaRPr sz="1200" kern="0" dirty="0">
              <a:solidFill>
                <a:sysClr val="windowText" lastClr="000000"/>
              </a:solidFill>
              <a:latin typeface="Arial"/>
              <a:cs typeface="Arial"/>
            </a:endParaRPr>
          </a:p>
          <a:p>
            <a:pPr marL="187320" indent="-174621" defTabSz="914378">
              <a:spcBef>
                <a:spcPts val="640"/>
              </a:spcBef>
              <a:buClr>
                <a:srgbClr val="C1E2FB"/>
              </a:buClr>
              <a:buFont typeface="Wingdings"/>
              <a:buChar char=""/>
              <a:tabLst>
                <a:tab pos="187320" algn="l"/>
              </a:tabLst>
            </a:pPr>
            <a:r>
              <a:rPr lang="sv" sz="1050" kern="0" spc="-10" dirty="0">
                <a:solidFill>
                  <a:srgbClr val="FFFFFF"/>
                </a:solidFill>
                <a:latin typeface="Arial"/>
                <a:ea typeface="Arial"/>
                <a:cs typeface="Arial"/>
              </a:rPr>
              <a:t>15–</a:t>
            </a:r>
            <a:r>
              <a:rPr lang="sv" sz="1050" kern="0" dirty="0">
                <a:solidFill>
                  <a:srgbClr val="FFFFFF"/>
                </a:solidFill>
                <a:latin typeface="Arial"/>
                <a:ea typeface="Arial"/>
                <a:cs typeface="Arial"/>
              </a:rPr>
              <a:t>20</a:t>
            </a:r>
            <a:r>
              <a:rPr lang="sv" sz="1050" kern="0" spc="-5" dirty="0">
                <a:solidFill>
                  <a:srgbClr val="FFFFFF"/>
                </a:solidFill>
                <a:latin typeface="Arial"/>
                <a:ea typeface="Arial"/>
                <a:cs typeface="Arial"/>
              </a:rPr>
              <a:t> </a:t>
            </a:r>
            <a:r>
              <a:rPr lang="sv" sz="1050" kern="0" dirty="0">
                <a:solidFill>
                  <a:srgbClr val="FFFFFF"/>
                </a:solidFill>
                <a:latin typeface="Arial"/>
                <a:ea typeface="Arial"/>
                <a:cs typeface="Arial"/>
              </a:rPr>
              <a:t>GW</a:t>
            </a:r>
            <a:r>
              <a:rPr lang="sv" sz="1050" kern="0" spc="-5" dirty="0">
                <a:solidFill>
                  <a:srgbClr val="FFFFFF"/>
                </a:solidFill>
                <a:latin typeface="Arial"/>
                <a:ea typeface="Arial"/>
                <a:cs typeface="Arial"/>
              </a:rPr>
              <a:t> kapacitet</a:t>
            </a:r>
            <a:endParaRPr sz="1050" kern="0" dirty="0">
              <a:solidFill>
                <a:sysClr val="windowText" lastClr="000000"/>
              </a:solidFill>
              <a:latin typeface="Arial"/>
              <a:cs typeface="Arial"/>
            </a:endParaRPr>
          </a:p>
          <a:p>
            <a:pPr marL="187320" indent="-174621" defTabSz="914378">
              <a:spcBef>
                <a:spcPts val="540"/>
              </a:spcBef>
              <a:buClr>
                <a:srgbClr val="C1E2FB"/>
              </a:buClr>
              <a:buFont typeface="Wingdings"/>
              <a:buChar char=""/>
              <a:tabLst>
                <a:tab pos="187320" algn="l"/>
              </a:tabLst>
            </a:pPr>
            <a:r>
              <a:rPr lang="sv" sz="1050" kern="0" dirty="0">
                <a:solidFill>
                  <a:srgbClr val="FFFFFF"/>
                </a:solidFill>
                <a:latin typeface="Arial"/>
                <a:ea typeface="Arial"/>
                <a:cs typeface="Arial"/>
              </a:rPr>
              <a:t>Därav</a:t>
            </a:r>
            <a:r>
              <a:rPr lang="sv" sz="1050" kern="0" spc="-30" dirty="0">
                <a:solidFill>
                  <a:srgbClr val="FFFFFF"/>
                </a:solidFill>
                <a:latin typeface="Arial"/>
                <a:ea typeface="Arial"/>
                <a:cs typeface="Arial"/>
              </a:rPr>
              <a:t> </a:t>
            </a:r>
            <a:r>
              <a:rPr lang="sv" sz="1050" kern="0" dirty="0">
                <a:solidFill>
                  <a:srgbClr val="FFFFFF"/>
                </a:solidFill>
                <a:latin typeface="Arial"/>
                <a:ea typeface="Arial"/>
                <a:cs typeface="Arial"/>
              </a:rPr>
              <a:t>&gt;80 %</a:t>
            </a:r>
            <a:r>
              <a:rPr lang="sv" sz="1050" kern="0" spc="-10" dirty="0">
                <a:solidFill>
                  <a:srgbClr val="FFFFFF"/>
                </a:solidFill>
                <a:latin typeface="Arial"/>
                <a:ea typeface="Arial"/>
                <a:cs typeface="Arial"/>
              </a:rPr>
              <a:t> grön</a:t>
            </a:r>
            <a:endParaRPr sz="1050" kern="0" dirty="0">
              <a:solidFill>
                <a:sysClr val="windowText" lastClr="000000"/>
              </a:solidFill>
              <a:latin typeface="Arial"/>
              <a:cs typeface="Arial"/>
            </a:endParaRPr>
          </a:p>
          <a:p>
            <a:pPr marL="187320" indent="-174621" defTabSz="914378">
              <a:spcBef>
                <a:spcPts val="540"/>
              </a:spcBef>
              <a:buClr>
                <a:srgbClr val="C1E2FB"/>
              </a:buClr>
              <a:buFont typeface="Wingdings"/>
              <a:buChar char=""/>
              <a:tabLst>
                <a:tab pos="187320" algn="l"/>
              </a:tabLst>
            </a:pPr>
            <a:r>
              <a:rPr lang="sv" sz="1050" kern="0" dirty="0">
                <a:solidFill>
                  <a:prstClr val="white"/>
                </a:solidFill>
                <a:latin typeface="Arial"/>
                <a:ea typeface="Arial"/>
                <a:cs typeface="Arial"/>
              </a:rPr>
              <a:t>Portfölj med</a:t>
            </a:r>
            <a:r>
              <a:rPr lang="sv" sz="1050" kern="0" spc="-20" dirty="0">
                <a:solidFill>
                  <a:prstClr val="white"/>
                </a:solidFill>
                <a:latin typeface="Arial"/>
                <a:ea typeface="Arial"/>
                <a:cs typeface="Arial"/>
              </a:rPr>
              <a:t> </a:t>
            </a:r>
            <a:r>
              <a:rPr lang="sv" sz="1050" kern="0" dirty="0">
                <a:solidFill>
                  <a:prstClr val="white"/>
                </a:solidFill>
                <a:latin typeface="Arial"/>
                <a:ea typeface="Arial"/>
                <a:cs typeface="Arial"/>
              </a:rPr>
              <a:t>försäljning</a:t>
            </a:r>
            <a:r>
              <a:rPr lang="sv" sz="1050" kern="0" spc="-25" dirty="0">
                <a:solidFill>
                  <a:prstClr val="white"/>
                </a:solidFill>
                <a:latin typeface="Arial"/>
                <a:ea typeface="Arial"/>
                <a:cs typeface="Arial"/>
              </a:rPr>
              <a:t> </a:t>
            </a:r>
            <a:r>
              <a:rPr lang="sv" sz="1050" kern="0" dirty="0">
                <a:solidFill>
                  <a:srgbClr val="FFFFFF"/>
                </a:solidFill>
                <a:latin typeface="Arial"/>
                <a:ea typeface="Arial"/>
                <a:cs typeface="Arial"/>
              </a:rPr>
              <a:t>av</a:t>
            </a:r>
            <a:r>
              <a:rPr lang="sv" sz="1050" kern="0" spc="-35" dirty="0">
                <a:solidFill>
                  <a:srgbClr val="FFFFFF"/>
                </a:solidFill>
                <a:latin typeface="Arial"/>
                <a:ea typeface="Arial"/>
                <a:cs typeface="Arial"/>
              </a:rPr>
              <a:t> </a:t>
            </a:r>
            <a:r>
              <a:rPr lang="sv" sz="1050" kern="0" spc="-10" dirty="0">
                <a:solidFill>
                  <a:srgbClr val="FFFFFF"/>
                </a:solidFill>
                <a:latin typeface="Arial"/>
                <a:ea typeface="Arial"/>
                <a:cs typeface="Arial"/>
              </a:rPr>
              <a:t>grön energi</a:t>
            </a:r>
            <a:endParaRPr sz="1050" kern="0" dirty="0">
              <a:solidFill>
                <a:sysClr val="windowText" lastClr="000000"/>
              </a:solidFill>
              <a:latin typeface="Arial"/>
              <a:cs typeface="Arial"/>
            </a:endParaRPr>
          </a:p>
          <a:p>
            <a:pPr marL="187320" indent="-174621" defTabSz="914378">
              <a:lnSpc>
                <a:spcPts val="1230"/>
              </a:lnSpc>
              <a:spcBef>
                <a:spcPts val="540"/>
              </a:spcBef>
              <a:buClr>
                <a:srgbClr val="C1E2FB"/>
              </a:buClr>
              <a:buFont typeface="Wingdings"/>
              <a:buChar char=""/>
              <a:tabLst>
                <a:tab pos="187320" algn="l"/>
              </a:tabLst>
            </a:pPr>
            <a:r>
              <a:rPr lang="sv" sz="1050" kern="0" dirty="0">
                <a:solidFill>
                  <a:srgbClr val="FFFFFF"/>
                </a:solidFill>
                <a:latin typeface="Arial"/>
                <a:ea typeface="Arial"/>
                <a:cs typeface="Arial"/>
              </a:rPr>
              <a:t>Säker</a:t>
            </a:r>
            <a:r>
              <a:rPr lang="sv" sz="1050" kern="0" spc="-40" dirty="0">
                <a:solidFill>
                  <a:srgbClr val="FFFFFF"/>
                </a:solidFill>
                <a:latin typeface="Arial"/>
                <a:ea typeface="Arial"/>
                <a:cs typeface="Arial"/>
              </a:rPr>
              <a:t> energi</a:t>
            </a:r>
            <a:r>
              <a:rPr lang="sv" sz="1050" kern="0" dirty="0">
                <a:solidFill>
                  <a:srgbClr val="FFFFFF"/>
                </a:solidFill>
                <a:latin typeface="Arial"/>
                <a:ea typeface="Arial"/>
                <a:cs typeface="Arial"/>
              </a:rPr>
              <a:t>försörjning</a:t>
            </a:r>
            <a:r>
              <a:rPr lang="sv" sz="1050" kern="0" spc="-35" dirty="0">
                <a:solidFill>
                  <a:srgbClr val="FFFFFF"/>
                </a:solidFill>
                <a:latin typeface="Arial"/>
                <a:ea typeface="Arial"/>
                <a:cs typeface="Arial"/>
              </a:rPr>
              <a:t> </a:t>
            </a:r>
            <a:endParaRPr sz="1050" kern="0" dirty="0">
              <a:solidFill>
                <a:sysClr val="windowText" lastClr="000000"/>
              </a:solidFill>
              <a:latin typeface="Arial"/>
              <a:cs typeface="Arial"/>
            </a:endParaRPr>
          </a:p>
          <a:p>
            <a:pPr marL="187320" defTabSz="914378">
              <a:lnSpc>
                <a:spcPts val="1230"/>
              </a:lnSpc>
            </a:pPr>
            <a:r>
              <a:rPr lang="sv" sz="1050" kern="0" dirty="0">
                <a:solidFill>
                  <a:srgbClr val="FFFFFF"/>
                </a:solidFill>
                <a:latin typeface="Arial"/>
                <a:ea typeface="Arial"/>
                <a:cs typeface="Arial"/>
              </a:rPr>
              <a:t>(t ex</a:t>
            </a:r>
            <a:r>
              <a:rPr lang="sv" sz="1050" kern="0" spc="-25" dirty="0">
                <a:solidFill>
                  <a:srgbClr val="FFFFFF"/>
                </a:solidFill>
                <a:latin typeface="Arial"/>
                <a:ea typeface="Arial"/>
                <a:cs typeface="Arial"/>
              </a:rPr>
              <a:t> </a:t>
            </a:r>
            <a:r>
              <a:rPr lang="sv" sz="1050" kern="0" dirty="0">
                <a:solidFill>
                  <a:srgbClr val="FFFFFF"/>
                </a:solidFill>
                <a:latin typeface="Arial"/>
                <a:ea typeface="Arial"/>
                <a:cs typeface="Arial"/>
              </a:rPr>
              <a:t>system</a:t>
            </a:r>
            <a:r>
              <a:rPr lang="sv" sz="1050" kern="0" spc="-10" dirty="0">
                <a:solidFill>
                  <a:srgbClr val="FFFFFF"/>
                </a:solidFill>
                <a:latin typeface="Arial"/>
                <a:ea typeface="Arial"/>
                <a:cs typeface="Arial"/>
              </a:rPr>
              <a:t>tjänster)</a:t>
            </a:r>
            <a:endParaRPr sz="1050" kern="0" dirty="0">
              <a:solidFill>
                <a:sysClr val="windowText" lastClr="000000"/>
              </a:solidFill>
              <a:latin typeface="Arial"/>
              <a:cs typeface="Arial"/>
            </a:endParaRPr>
          </a:p>
          <a:p>
            <a:pPr marL="187320" indent="-174621" defTabSz="914378">
              <a:spcBef>
                <a:spcPts val="540"/>
              </a:spcBef>
              <a:buClr>
                <a:srgbClr val="C1E2FB"/>
              </a:buClr>
              <a:buFont typeface="Wingdings"/>
              <a:buChar char=""/>
              <a:tabLst>
                <a:tab pos="187320" algn="l"/>
              </a:tabLst>
            </a:pPr>
            <a:r>
              <a:rPr lang="sv" sz="1050" kern="0" dirty="0">
                <a:solidFill>
                  <a:srgbClr val="FFFFFF"/>
                </a:solidFill>
                <a:latin typeface="Arial"/>
                <a:ea typeface="Arial"/>
                <a:cs typeface="Arial"/>
              </a:rPr>
              <a:t>Lösningar</a:t>
            </a:r>
            <a:r>
              <a:rPr lang="sv" sz="1050" kern="0" spc="-70" dirty="0">
                <a:solidFill>
                  <a:srgbClr val="FFFFFF"/>
                </a:solidFill>
                <a:latin typeface="Arial"/>
                <a:ea typeface="Arial"/>
                <a:cs typeface="Arial"/>
              </a:rPr>
              <a:t> </a:t>
            </a:r>
            <a:r>
              <a:rPr lang="sv" sz="1050" kern="0" spc="-10" dirty="0">
                <a:solidFill>
                  <a:srgbClr val="FFFFFF"/>
                </a:solidFill>
                <a:latin typeface="Arial"/>
                <a:ea typeface="Arial"/>
                <a:cs typeface="Arial"/>
              </a:rPr>
              <a:t>för minskade koldioxidutsläpp</a:t>
            </a:r>
            <a:endParaRPr sz="1050" kern="0" dirty="0">
              <a:solidFill>
                <a:sysClr val="windowText" lastClr="000000"/>
              </a:solidFill>
              <a:latin typeface="Arial"/>
              <a:cs typeface="Arial"/>
            </a:endParaRPr>
          </a:p>
        </p:txBody>
      </p:sp>
      <p:grpSp>
        <p:nvGrpSpPr>
          <p:cNvPr id="25" name="object 25"/>
          <p:cNvGrpSpPr/>
          <p:nvPr/>
        </p:nvGrpSpPr>
        <p:grpSpPr>
          <a:xfrm>
            <a:off x="2659570" y="2251901"/>
            <a:ext cx="403860" cy="403860"/>
            <a:chOff x="2659570" y="2328862"/>
            <a:chExt cx="403860" cy="403860"/>
          </a:xfrm>
        </p:grpSpPr>
        <p:pic>
          <p:nvPicPr>
            <p:cNvPr id="26" name="object 26"/>
            <p:cNvPicPr/>
            <p:nvPr/>
          </p:nvPicPr>
          <p:blipFill>
            <a:blip r:embed="rId6" cstate="print"/>
            <a:stretch>
              <a:fillRect/>
            </a:stretch>
          </p:blipFill>
          <p:spPr>
            <a:xfrm>
              <a:off x="2769107" y="2423160"/>
              <a:ext cx="184404" cy="246887"/>
            </a:xfrm>
            <a:prstGeom prst="rect">
              <a:avLst/>
            </a:prstGeom>
          </p:spPr>
        </p:pic>
        <p:sp>
          <p:nvSpPr>
            <p:cNvPr id="27" name="object 27"/>
            <p:cNvSpPr/>
            <p:nvPr/>
          </p:nvSpPr>
          <p:spPr>
            <a:xfrm>
              <a:off x="2670047" y="2339339"/>
              <a:ext cx="382905" cy="382905"/>
            </a:xfrm>
            <a:custGeom>
              <a:avLst/>
              <a:gdLst/>
              <a:ahLst/>
              <a:cxnLst/>
              <a:rect l="l" t="t" r="r" b="b"/>
              <a:pathLst>
                <a:path w="382905" h="382905">
                  <a:moveTo>
                    <a:pt x="191262" y="382524"/>
                  </a:moveTo>
                  <a:lnTo>
                    <a:pt x="235076" y="377444"/>
                  </a:lnTo>
                  <a:lnTo>
                    <a:pt x="275335" y="363093"/>
                  </a:lnTo>
                  <a:lnTo>
                    <a:pt x="310895" y="340487"/>
                  </a:lnTo>
                  <a:lnTo>
                    <a:pt x="340487" y="310896"/>
                  </a:lnTo>
                  <a:lnTo>
                    <a:pt x="363093" y="275336"/>
                  </a:lnTo>
                  <a:lnTo>
                    <a:pt x="377444" y="235077"/>
                  </a:lnTo>
                  <a:lnTo>
                    <a:pt x="382524" y="191262"/>
                  </a:lnTo>
                  <a:lnTo>
                    <a:pt x="381888" y="176276"/>
                  </a:lnTo>
                  <a:lnTo>
                    <a:pt x="373633" y="133477"/>
                  </a:lnTo>
                  <a:lnTo>
                    <a:pt x="356362" y="94742"/>
                  </a:lnTo>
                  <a:lnTo>
                    <a:pt x="331343" y="61087"/>
                  </a:lnTo>
                  <a:lnTo>
                    <a:pt x="299593" y="33655"/>
                  </a:lnTo>
                  <a:lnTo>
                    <a:pt x="262381" y="13716"/>
                  </a:lnTo>
                  <a:lnTo>
                    <a:pt x="220852" y="2286"/>
                  </a:lnTo>
                  <a:lnTo>
                    <a:pt x="191262" y="0"/>
                  </a:lnTo>
                  <a:lnTo>
                    <a:pt x="176275" y="635"/>
                  </a:lnTo>
                  <a:lnTo>
                    <a:pt x="133476" y="8890"/>
                  </a:lnTo>
                  <a:lnTo>
                    <a:pt x="94741" y="26162"/>
                  </a:lnTo>
                  <a:lnTo>
                    <a:pt x="61087" y="51181"/>
                  </a:lnTo>
                  <a:lnTo>
                    <a:pt x="33654" y="82804"/>
                  </a:lnTo>
                  <a:lnTo>
                    <a:pt x="13715" y="120142"/>
                  </a:lnTo>
                  <a:lnTo>
                    <a:pt x="2285" y="161671"/>
                  </a:lnTo>
                  <a:lnTo>
                    <a:pt x="0" y="191262"/>
                  </a:lnTo>
                  <a:lnTo>
                    <a:pt x="634" y="206121"/>
                  </a:lnTo>
                  <a:lnTo>
                    <a:pt x="8889" y="248920"/>
                  </a:lnTo>
                  <a:lnTo>
                    <a:pt x="26162" y="287782"/>
                  </a:lnTo>
                  <a:lnTo>
                    <a:pt x="51181" y="321437"/>
                  </a:lnTo>
                  <a:lnTo>
                    <a:pt x="82803" y="348869"/>
                  </a:lnTo>
                  <a:lnTo>
                    <a:pt x="120141" y="368808"/>
                  </a:lnTo>
                  <a:lnTo>
                    <a:pt x="161670" y="380238"/>
                  </a:lnTo>
                  <a:lnTo>
                    <a:pt x="191262" y="382524"/>
                  </a:lnTo>
                  <a:close/>
                </a:path>
              </a:pathLst>
            </a:custGeom>
            <a:ln w="20955">
              <a:solidFill>
                <a:srgbClr val="A0BC38"/>
              </a:solidFill>
            </a:ln>
          </p:spPr>
          <p:txBody>
            <a:bodyPr wrap="square" lIns="0" tIns="0" rIns="0" bIns="0" rtlCol="0"/>
            <a:lstStyle/>
            <a:p>
              <a:pPr defTabSz="914378"/>
              <a:endParaRPr kern="0">
                <a:solidFill>
                  <a:sysClr val="windowText" lastClr="000000"/>
                </a:solidFill>
                <a:latin typeface="Calibri"/>
              </a:endParaRPr>
            </a:p>
          </p:txBody>
        </p:sp>
      </p:grpSp>
      <p:sp>
        <p:nvSpPr>
          <p:cNvPr id="28" name="object 28"/>
          <p:cNvSpPr txBox="1"/>
          <p:nvPr/>
        </p:nvSpPr>
        <p:spPr>
          <a:xfrm>
            <a:off x="8570469" y="4793082"/>
            <a:ext cx="82550" cy="135935"/>
          </a:xfrm>
          <a:prstGeom prst="rect">
            <a:avLst/>
          </a:prstGeom>
        </p:spPr>
        <p:txBody>
          <a:bodyPr vert="horz" wrap="square" lIns="0" tIns="12700" rIns="0" bIns="0" rtlCol="0">
            <a:spAutoFit/>
          </a:bodyPr>
          <a:lstStyle/>
          <a:p>
            <a:pPr marL="12700" defTabSz="914378">
              <a:spcBef>
                <a:spcPts val="100"/>
              </a:spcBef>
            </a:pPr>
            <a:r>
              <a:rPr lang="sv" sz="800" kern="0">
                <a:solidFill>
                  <a:srgbClr val="FFFFFF"/>
                </a:solidFill>
                <a:latin typeface="Arial"/>
                <a:ea typeface="Arial"/>
                <a:cs typeface="Arial"/>
              </a:rPr>
              <a:t>3</a:t>
            </a:r>
            <a:endParaRPr sz="800" kern="0">
              <a:solidFill>
                <a:sysClr val="windowText" lastClr="000000"/>
              </a:solidFill>
              <a:latin typeface="Arial"/>
              <a:cs typeface="Arial"/>
            </a:endParaRPr>
          </a:p>
        </p:txBody>
      </p:sp>
      <p:sp>
        <p:nvSpPr>
          <p:cNvPr id="29" name="object 29"/>
          <p:cNvSpPr txBox="1"/>
          <p:nvPr/>
        </p:nvSpPr>
        <p:spPr>
          <a:xfrm>
            <a:off x="1635379" y="1244627"/>
            <a:ext cx="1096010" cy="794448"/>
          </a:xfrm>
          <a:prstGeom prst="rect">
            <a:avLst/>
          </a:prstGeom>
        </p:spPr>
        <p:txBody>
          <a:bodyPr vert="horz" wrap="square" lIns="0" tIns="24765" rIns="0" bIns="0" rtlCol="0">
            <a:spAutoFit/>
          </a:bodyPr>
          <a:lstStyle/>
          <a:p>
            <a:pPr marL="38099" marR="30479" defTabSz="914378">
              <a:lnSpc>
                <a:spcPts val="1200"/>
              </a:lnSpc>
              <a:spcBef>
                <a:spcPts val="195"/>
              </a:spcBef>
            </a:pPr>
            <a:r>
              <a:rPr lang="sv" sz="1050" kern="0" spc="-10" dirty="0">
                <a:solidFill>
                  <a:srgbClr val="295279"/>
                </a:solidFill>
                <a:latin typeface="Arial"/>
                <a:ea typeface="Arial"/>
                <a:cs typeface="Arial"/>
              </a:rPr>
              <a:t>Drar nytta av </a:t>
            </a:r>
            <a:r>
              <a:rPr lang="sv" sz="1050" kern="0" dirty="0">
                <a:solidFill>
                  <a:srgbClr val="295279"/>
                </a:solidFill>
                <a:latin typeface="Arial"/>
                <a:ea typeface="Arial"/>
                <a:cs typeface="Arial"/>
              </a:rPr>
              <a:t>kopplingen</a:t>
            </a:r>
            <a:r>
              <a:rPr lang="sv" sz="1050" kern="0" spc="-45" dirty="0">
                <a:solidFill>
                  <a:srgbClr val="295279"/>
                </a:solidFill>
                <a:latin typeface="Arial"/>
                <a:ea typeface="Arial"/>
                <a:cs typeface="Arial"/>
              </a:rPr>
              <a:t> </a:t>
            </a:r>
            <a:r>
              <a:rPr lang="sv" sz="1050" kern="0" spc="-25" dirty="0">
                <a:solidFill>
                  <a:srgbClr val="295279"/>
                </a:solidFill>
                <a:latin typeface="Arial"/>
                <a:ea typeface="Arial"/>
                <a:cs typeface="Arial"/>
              </a:rPr>
              <a:t>mellan </a:t>
            </a:r>
            <a:r>
              <a:rPr lang="sv" sz="1050" kern="0" dirty="0">
                <a:solidFill>
                  <a:srgbClr val="295279"/>
                </a:solidFill>
                <a:latin typeface="Arial"/>
                <a:ea typeface="Arial"/>
                <a:cs typeface="Arial"/>
              </a:rPr>
              <a:t>energi</a:t>
            </a:r>
            <a:r>
              <a:rPr lang="sv" sz="1050" kern="0" spc="-20" dirty="0">
                <a:solidFill>
                  <a:srgbClr val="295279"/>
                </a:solidFill>
                <a:latin typeface="Arial"/>
                <a:ea typeface="Arial"/>
                <a:cs typeface="Arial"/>
              </a:rPr>
              <a:t> </a:t>
            </a:r>
            <a:r>
              <a:rPr lang="sv" sz="1050" kern="0" dirty="0">
                <a:solidFill>
                  <a:srgbClr val="295279"/>
                </a:solidFill>
                <a:latin typeface="Arial"/>
                <a:ea typeface="Arial"/>
                <a:cs typeface="Arial"/>
              </a:rPr>
              <a:t>och</a:t>
            </a:r>
            <a:r>
              <a:rPr lang="sv" sz="1050" kern="0" spc="-25" dirty="0">
                <a:solidFill>
                  <a:srgbClr val="295279"/>
                </a:solidFill>
                <a:latin typeface="Arial"/>
                <a:ea typeface="Arial"/>
                <a:cs typeface="Arial"/>
              </a:rPr>
              <a:t> </a:t>
            </a:r>
            <a:r>
              <a:rPr lang="sv" sz="1050" kern="0" dirty="0">
                <a:solidFill>
                  <a:srgbClr val="295279"/>
                </a:solidFill>
                <a:latin typeface="Arial"/>
                <a:ea typeface="Arial"/>
                <a:cs typeface="Arial"/>
              </a:rPr>
              <a:t>gas</a:t>
            </a:r>
            <a:r>
              <a:rPr lang="sv" sz="1050" kern="0" spc="-10" dirty="0">
                <a:solidFill>
                  <a:srgbClr val="295279"/>
                </a:solidFill>
                <a:latin typeface="Arial"/>
                <a:ea typeface="Arial"/>
                <a:cs typeface="Arial"/>
              </a:rPr>
              <a:t> på </a:t>
            </a:r>
            <a:r>
              <a:rPr lang="sv" sz="1050" kern="0" dirty="0">
                <a:solidFill>
                  <a:srgbClr val="295279"/>
                </a:solidFill>
                <a:latin typeface="Arial"/>
                <a:ea typeface="Arial"/>
                <a:cs typeface="Arial"/>
              </a:rPr>
              <a:t>kärn</a:t>
            </a:r>
            <a:r>
              <a:rPr lang="sv" sz="1050" kern="0" spc="-25" dirty="0">
                <a:solidFill>
                  <a:srgbClr val="295279"/>
                </a:solidFill>
                <a:latin typeface="Arial"/>
                <a:ea typeface="Arial"/>
                <a:cs typeface="Arial"/>
              </a:rPr>
              <a:t>marknader</a:t>
            </a:r>
            <a:r>
              <a:rPr lang="sv" sz="1050" kern="0" spc="-15" baseline="23809" dirty="0">
                <a:solidFill>
                  <a:srgbClr val="295279"/>
                </a:solidFill>
                <a:latin typeface="Arial"/>
                <a:ea typeface="Arial"/>
                <a:cs typeface="Arial"/>
              </a:rPr>
              <a:t>1</a:t>
            </a:r>
            <a:endParaRPr sz="1050" kern="0" baseline="23809" dirty="0">
              <a:solidFill>
                <a:sysClr val="windowText" lastClr="000000"/>
              </a:solidFill>
              <a:latin typeface="Arial"/>
              <a:cs typeface="Arial"/>
            </a:endParaRPr>
          </a:p>
        </p:txBody>
      </p:sp>
      <p:sp>
        <p:nvSpPr>
          <p:cNvPr id="30" name="object 30"/>
          <p:cNvSpPr txBox="1">
            <a:spLocks noGrp="1"/>
          </p:cNvSpPr>
          <p:nvPr>
            <p:ph type="title"/>
          </p:nvPr>
        </p:nvSpPr>
        <p:spPr>
          <a:xfrm>
            <a:off x="655253" y="417070"/>
            <a:ext cx="10465645" cy="751488"/>
          </a:xfrm>
          <a:prstGeom prst="rect">
            <a:avLst/>
          </a:prstGeom>
        </p:spPr>
        <p:txBody>
          <a:bodyPr vert="horz" wrap="square" lIns="0" tIns="12700" rIns="0" bIns="0" rtlCol="0">
            <a:spAutoFit/>
          </a:bodyPr>
          <a:lstStyle/>
          <a:p>
            <a:pPr marL="12700" marR="5080" algn="l" rtl="0">
              <a:spcBef>
                <a:spcPts val="100"/>
              </a:spcBef>
            </a:pPr>
            <a:r>
              <a:rPr lang="sv" b="1" i="0" u="none" baseline="0" dirty="0"/>
              <a:t>Uniper</a:t>
            </a:r>
            <a:r>
              <a:rPr lang="sv" spc="-100" dirty="0"/>
              <a:t> </a:t>
            </a:r>
            <a:r>
              <a:rPr lang="sv" b="1" i="0" u="none" baseline="0" dirty="0"/>
              <a:t>2030:</a:t>
            </a:r>
            <a:r>
              <a:rPr lang="sv" spc="-85" dirty="0"/>
              <a:t> </a:t>
            </a:r>
            <a:r>
              <a:rPr lang="sv" b="1" i="0" u="none" baseline="0" dirty="0"/>
              <a:t>Flexibelt,</a:t>
            </a:r>
            <a:r>
              <a:rPr lang="sv" spc="-114" dirty="0"/>
              <a:t> </a:t>
            </a:r>
            <a:r>
              <a:rPr lang="sv" b="1" i="0" u="none" baseline="0" dirty="0"/>
              <a:t>balanserat,</a:t>
            </a:r>
            <a:r>
              <a:rPr lang="sv" spc="-85" dirty="0"/>
              <a:t> </a:t>
            </a:r>
            <a:r>
              <a:rPr lang="sv" b="1" i="0" u="none" baseline="0" dirty="0"/>
              <a:t>kundanpassat </a:t>
            </a:r>
            <a:br>
              <a:rPr lang="sv" b="1" i="0" u="none" baseline="0" dirty="0"/>
            </a:br>
            <a:r>
              <a:rPr lang="sv" b="1" i="0" u="none" baseline="0" dirty="0"/>
              <a:t>–</a:t>
            </a:r>
            <a:r>
              <a:rPr lang="sv" spc="-100" dirty="0"/>
              <a:t> vi </a:t>
            </a:r>
            <a:r>
              <a:rPr lang="sv" spc="-10" dirty="0"/>
              <a:t>erbjuder vad </a:t>
            </a:r>
            <a:r>
              <a:rPr lang="sv" b="1" i="0" u="none" baseline="0" dirty="0"/>
              <a:t>energisystemet</a:t>
            </a:r>
            <a:r>
              <a:rPr lang="sv" spc="-20" dirty="0"/>
              <a:t> behöver</a:t>
            </a:r>
          </a:p>
        </p:txBody>
      </p:sp>
      <p:sp>
        <p:nvSpPr>
          <p:cNvPr id="31" name="object 31"/>
          <p:cNvSpPr txBox="1"/>
          <p:nvPr/>
        </p:nvSpPr>
        <p:spPr>
          <a:xfrm>
            <a:off x="6416802" y="4809235"/>
            <a:ext cx="1555750" cy="119905"/>
          </a:xfrm>
          <a:prstGeom prst="rect">
            <a:avLst/>
          </a:prstGeom>
        </p:spPr>
        <p:txBody>
          <a:bodyPr vert="horz" wrap="square" lIns="0" tIns="12065" rIns="0" bIns="0" rtlCol="0">
            <a:spAutoFit/>
          </a:bodyPr>
          <a:lstStyle/>
          <a:p>
            <a:pPr marL="12700" defTabSz="914378">
              <a:spcBef>
                <a:spcPts val="95"/>
              </a:spcBef>
            </a:pPr>
            <a:r>
              <a:rPr lang="sv" sz="700" kern="0" dirty="0">
                <a:solidFill>
                  <a:srgbClr val="BEBEBE"/>
                </a:solidFill>
                <a:latin typeface="Arial"/>
                <a:ea typeface="Arial"/>
                <a:cs typeface="Arial"/>
              </a:rPr>
              <a:t>H1</a:t>
            </a:r>
            <a:r>
              <a:rPr lang="sv" sz="700" kern="0" spc="-10" dirty="0">
                <a:solidFill>
                  <a:srgbClr val="BEBEBE"/>
                </a:solidFill>
                <a:latin typeface="Arial"/>
                <a:ea typeface="Arial"/>
                <a:cs typeface="Arial"/>
              </a:rPr>
              <a:t> </a:t>
            </a:r>
            <a:r>
              <a:rPr lang="sv" sz="700" kern="0" dirty="0">
                <a:solidFill>
                  <a:srgbClr val="BEBEBE"/>
                </a:solidFill>
                <a:latin typeface="Arial"/>
                <a:ea typeface="Arial"/>
                <a:cs typeface="Arial"/>
              </a:rPr>
              <a:t>2023</a:t>
            </a:r>
            <a:r>
              <a:rPr lang="sv" sz="700" kern="0" spc="-5" dirty="0">
                <a:solidFill>
                  <a:srgbClr val="BEBEBE"/>
                </a:solidFill>
                <a:latin typeface="Arial"/>
                <a:ea typeface="Arial"/>
                <a:cs typeface="Arial"/>
              </a:rPr>
              <a:t> Presentation,</a:t>
            </a:r>
            <a:r>
              <a:rPr lang="sv" sz="700" kern="0" spc="45" dirty="0">
                <a:solidFill>
                  <a:srgbClr val="BEBEBE"/>
                </a:solidFill>
                <a:latin typeface="Arial"/>
                <a:ea typeface="Arial"/>
                <a:cs typeface="Arial"/>
              </a:rPr>
              <a:t> </a:t>
            </a:r>
            <a:r>
              <a:rPr lang="sv" sz="700" kern="0" dirty="0">
                <a:solidFill>
                  <a:srgbClr val="BEBEBE"/>
                </a:solidFill>
                <a:latin typeface="Arial"/>
                <a:ea typeface="Arial"/>
                <a:cs typeface="Arial"/>
              </a:rPr>
              <a:t>1</a:t>
            </a:r>
            <a:r>
              <a:rPr lang="sv" sz="700" kern="0" spc="-5" dirty="0">
                <a:solidFill>
                  <a:srgbClr val="BEBEBE"/>
                </a:solidFill>
                <a:latin typeface="Arial"/>
                <a:ea typeface="Arial"/>
                <a:cs typeface="Arial"/>
              </a:rPr>
              <a:t> </a:t>
            </a:r>
            <a:r>
              <a:rPr lang="sv" sz="700" kern="0" dirty="0">
                <a:solidFill>
                  <a:srgbClr val="BEBEBE"/>
                </a:solidFill>
                <a:latin typeface="Arial"/>
                <a:ea typeface="Arial"/>
                <a:cs typeface="Arial"/>
              </a:rPr>
              <a:t>augusti </a:t>
            </a:r>
            <a:r>
              <a:rPr lang="sv" sz="700" kern="0" spc="-20" dirty="0">
                <a:solidFill>
                  <a:srgbClr val="BEBEBE"/>
                </a:solidFill>
                <a:latin typeface="Arial"/>
                <a:ea typeface="Arial"/>
                <a:cs typeface="Arial"/>
              </a:rPr>
              <a:t>2023</a:t>
            </a:r>
            <a:endParaRPr sz="700" kern="0" dirty="0">
              <a:solidFill>
                <a:sysClr val="windowText" lastClr="000000"/>
              </a:solidFill>
              <a:latin typeface="Arial"/>
              <a:cs typeface="Arial"/>
            </a:endParaRPr>
          </a:p>
        </p:txBody>
      </p:sp>
      <p:sp>
        <p:nvSpPr>
          <p:cNvPr id="33" name="textruta 32">
            <a:extLst>
              <a:ext uri="{FF2B5EF4-FFF2-40B4-BE49-F238E27FC236}">
                <a16:creationId xmlns:a16="http://schemas.microsoft.com/office/drawing/2014/main" id="{35DDDBB0-9939-015F-D7A3-EA16C484986E}"/>
              </a:ext>
            </a:extLst>
          </p:cNvPr>
          <p:cNvSpPr txBox="1"/>
          <p:nvPr/>
        </p:nvSpPr>
        <p:spPr>
          <a:xfrm>
            <a:off x="6621830" y="3075177"/>
            <a:ext cx="163017" cy="253916"/>
          </a:xfrm>
          <a:prstGeom prst="rect">
            <a:avLst/>
          </a:prstGeom>
          <a:noFill/>
        </p:spPr>
        <p:txBody>
          <a:bodyPr wrap="square">
            <a:spAutoFit/>
          </a:bodyPr>
          <a:lstStyle/>
          <a:p>
            <a:pPr defTabSz="914378"/>
            <a:r>
              <a:rPr lang="sv" sz="1050" kern="0" spc="-50" dirty="0">
                <a:solidFill>
                  <a:srgbClr val="C1E2FB"/>
                </a:solidFill>
                <a:latin typeface="Wingdings"/>
                <a:ea typeface="Wingdings"/>
                <a:cs typeface="Wingdings"/>
              </a:rPr>
              <a:t></a:t>
            </a:r>
            <a:endParaRPr lang="sv-SE" sz="1050" kern="0" dirty="0">
              <a:solidFill>
                <a:sysClr val="windowText" lastClr="000000"/>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2E11B-6C0D-B51A-DD21-78B59E9C44B7}"/>
            </a:ext>
          </a:extLst>
        </p:cNvPr>
        <p:cNvGrpSpPr/>
        <p:nvPr/>
      </p:nvGrpSpPr>
      <p:grpSpPr>
        <a:xfrm>
          <a:off x="0" y="0"/>
          <a:ext cx="0" cy="0"/>
          <a:chOff x="0" y="0"/>
          <a:chExt cx="0" cy="0"/>
        </a:xfrm>
      </p:grpSpPr>
      <p:pic>
        <p:nvPicPr>
          <p:cNvPr id="4" name="Grafik 3" descr="Ein Bild, das Text, Screenshot, Karte enthält.&#10;&#10;Automatisch generierte Beschreibung">
            <a:extLst>
              <a:ext uri="{FF2B5EF4-FFF2-40B4-BE49-F238E27FC236}">
                <a16:creationId xmlns:a16="http://schemas.microsoft.com/office/drawing/2014/main" id="{07689274-CC36-85C5-D9E8-1B342218A404}"/>
              </a:ext>
            </a:extLst>
          </p:cNvPr>
          <p:cNvPicPr>
            <a:picLocks noChangeAspect="1"/>
          </p:cNvPicPr>
          <p:nvPr/>
        </p:nvPicPr>
        <p:blipFill>
          <a:blip r:embed="rId4"/>
          <a:stretch>
            <a:fillRect/>
          </a:stretch>
        </p:blipFill>
        <p:spPr>
          <a:xfrm>
            <a:off x="0" y="0"/>
            <a:ext cx="9144000" cy="5143500"/>
          </a:xfrm>
          <a:prstGeom prst="rect">
            <a:avLst/>
          </a:prstGeom>
        </p:spPr>
      </p:pic>
      <p:sp>
        <p:nvSpPr>
          <p:cNvPr id="2" name="Foliennummernplatzhalter 3">
            <a:extLst>
              <a:ext uri="{FF2B5EF4-FFF2-40B4-BE49-F238E27FC236}">
                <a16:creationId xmlns:a16="http://schemas.microsoft.com/office/drawing/2014/main" id="{72048A5D-7705-10FF-7B2F-F21B3FC95162}"/>
              </a:ext>
            </a:extLst>
          </p:cNvPr>
          <p:cNvSpPr>
            <a:spLocks noGrp="1"/>
          </p:cNvSpPr>
          <p:nvPr>
            <p:ph type="sldNum" sz="quarter" idx="11"/>
          </p:nvPr>
        </p:nvSpPr>
        <p:spPr>
          <a:xfrm>
            <a:off x="8280000" y="4618800"/>
            <a:ext cx="360000" cy="310500"/>
          </a:xfrm>
          <a:prstGeom prst="rect">
            <a:avLst/>
          </a:prstGeom>
        </p:spPr>
        <p:txBody>
          <a:bodyPr vert="horz" lIns="0" tIns="0" rIns="0" bIns="0" rtlCol="0" anchor="b" anchorCtr="0"/>
          <a:lstStyle>
            <a:defPPr>
              <a:defRPr lang="de-DE"/>
            </a:defPPr>
            <a:lvl1pPr marL="0" algn="r" defTabSz="914378" rtl="0" eaLnBrk="1" latinLnBrk="0" hangingPunct="1">
              <a:defRPr sz="800" kern="1200">
                <a:solidFill>
                  <a:srgbClr val="0078DC"/>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fld id="{9D543ADB-E95E-4587-963D-D3C6AB2E96C0}" type="slidenum">
              <a:rPr lang="en-US">
                <a:solidFill>
                  <a:srgbClr val="FFFFFF"/>
                </a:solidFill>
                <a:latin typeface="Arial"/>
              </a:rPr>
              <a:pPr/>
              <a:t>7</a:t>
            </a:fld>
            <a:endParaRPr lang="en-US">
              <a:solidFill>
                <a:srgbClr val="FFFFFF"/>
              </a:solidFill>
              <a:latin typeface="Arial"/>
            </a:endParaRPr>
          </a:p>
        </p:txBody>
      </p:sp>
      <p:sp>
        <p:nvSpPr>
          <p:cNvPr id="12" name="Rechteck 7">
            <a:extLst>
              <a:ext uri="{FF2B5EF4-FFF2-40B4-BE49-F238E27FC236}">
                <a16:creationId xmlns:a16="http://schemas.microsoft.com/office/drawing/2014/main" id="{A475EF96-7EFB-B283-62D5-66721E91E4C0}"/>
              </a:ext>
            </a:extLst>
          </p:cNvPr>
          <p:cNvSpPr>
            <a:spLocks noGrp="1" noRot="1" noEditPoints="1" noAdjustHandles="1" noChangeArrowheads="1" noChangeShapeType="1"/>
          </p:cNvSpPr>
          <p:nvPr>
            <p:custDataLst>
              <p:tags r:id="rId1"/>
            </p:custDataLst>
          </p:nvPr>
        </p:nvSpPr>
        <p:spPr>
          <a:xfrm>
            <a:off x="4953602" y="3714825"/>
            <a:ext cx="3609837" cy="1234468"/>
          </a:xfrm>
          <a:prstGeom prst="rect">
            <a:avLst/>
          </a:prstGeom>
          <a:noFill/>
          <a:ln w="0" cap="flat" cmpd="sng" algn="ctr">
            <a:solidFill>
              <a:prstClr val="black">
                <a:alpha val="0"/>
              </a:prstClr>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495287"/>
            <a:r>
              <a:rPr lang="en-US" sz="600">
                <a:solidFill>
                  <a:srgbClr val="FFFFFF"/>
                </a:solidFill>
                <a:latin typeface="Arial" panose="020B0604020202020204" pitchFamily="34" charset="0"/>
                <a:cs typeface="Segoe UI Light" panose="020B0502040204020203" pitchFamily="34" charset="0"/>
              </a:rPr>
              <a:t>​</a:t>
            </a:r>
          </a:p>
        </p:txBody>
      </p:sp>
      <p:sp>
        <p:nvSpPr>
          <p:cNvPr id="3" name="object 2">
            <a:extLst>
              <a:ext uri="{FF2B5EF4-FFF2-40B4-BE49-F238E27FC236}">
                <a16:creationId xmlns:a16="http://schemas.microsoft.com/office/drawing/2014/main" id="{33EA702C-6C90-90AD-CFE2-000BD1571BA7}"/>
              </a:ext>
            </a:extLst>
          </p:cNvPr>
          <p:cNvSpPr txBox="1">
            <a:spLocks/>
          </p:cNvSpPr>
          <p:nvPr/>
        </p:nvSpPr>
        <p:spPr>
          <a:xfrm>
            <a:off x="504000" y="306001"/>
            <a:ext cx="8640000" cy="1012005"/>
          </a:xfrm>
          <a:prstGeom prst="rect">
            <a:avLst/>
          </a:prstGeom>
        </p:spPr>
        <p:txBody>
          <a:bodyPr vert="horz" wrap="square" lIns="0" tIns="26858" rIns="0" bIns="0" rtlCol="0" anchor="t" anchorCtr="0">
            <a:spAutoFit/>
          </a:bodyPr>
          <a:lstStyle>
            <a:lvl1pPr algn="l" defTabSz="914343" rtl="0" eaLnBrk="1" latinLnBrk="0" hangingPunct="1">
              <a:spcBef>
                <a:spcPct val="0"/>
              </a:spcBef>
              <a:buNone/>
              <a:defRPr sz="2400" b="1" i="0" kern="1200">
                <a:solidFill>
                  <a:schemeClr val="bg1"/>
                </a:solidFill>
                <a:latin typeface="+mn-lt"/>
                <a:ea typeface="+mj-ea"/>
                <a:cs typeface="+mj-cs"/>
              </a:defRPr>
            </a:lvl1pPr>
          </a:lstStyle>
          <a:p>
            <a:pPr defTabSz="914321">
              <a:spcBef>
                <a:spcPts val="211"/>
              </a:spcBef>
            </a:pPr>
            <a:r>
              <a:rPr lang="en-US" dirty="0" err="1">
                <a:solidFill>
                  <a:srgbClr val="FFFFFF"/>
                </a:solidFill>
                <a:latin typeface="Arial"/>
              </a:rPr>
              <a:t>Uniper</a:t>
            </a:r>
            <a:r>
              <a:rPr lang="en-US" dirty="0">
                <a:solidFill>
                  <a:srgbClr val="FFFFFF"/>
                </a:solidFill>
                <a:latin typeface="Arial"/>
              </a:rPr>
              <a:t> focusing on developing </a:t>
            </a:r>
            <a:br>
              <a:rPr lang="en-US" dirty="0">
                <a:solidFill>
                  <a:srgbClr val="FFFFFF"/>
                </a:solidFill>
                <a:latin typeface="Arial"/>
              </a:rPr>
            </a:br>
            <a:r>
              <a:rPr lang="en-US" dirty="0">
                <a:solidFill>
                  <a:srgbClr val="FFFFFF"/>
                </a:solidFill>
                <a:latin typeface="Arial"/>
              </a:rPr>
              <a:t>large scale H</a:t>
            </a:r>
            <a:r>
              <a:rPr lang="en-US" baseline="-25000" dirty="0">
                <a:solidFill>
                  <a:srgbClr val="FFFFFF"/>
                </a:solidFill>
                <a:latin typeface="Arial"/>
              </a:rPr>
              <a:t>2</a:t>
            </a:r>
            <a:r>
              <a:rPr lang="en-US" dirty="0">
                <a:solidFill>
                  <a:srgbClr val="FFFFFF"/>
                </a:solidFill>
                <a:latin typeface="Arial"/>
              </a:rPr>
              <a:t> projects</a:t>
            </a:r>
            <a:br>
              <a:rPr lang="en-US" dirty="0">
                <a:solidFill>
                  <a:srgbClr val="FFFFFF"/>
                </a:solidFill>
                <a:latin typeface="Arial"/>
              </a:rPr>
            </a:br>
            <a:r>
              <a:rPr lang="en-US" sz="1600" b="0" dirty="0">
                <a:solidFill>
                  <a:srgbClr val="FFFFFF"/>
                </a:solidFill>
                <a:latin typeface="Arial"/>
              </a:rPr>
              <a:t>From pilot plants to market maturity</a:t>
            </a:r>
            <a:endParaRPr lang="en-US" b="0" spc="-5" dirty="0">
              <a:solidFill>
                <a:srgbClr val="FFFFFF"/>
              </a:solidFill>
              <a:latin typeface="Arial"/>
            </a:endParaRPr>
          </a:p>
        </p:txBody>
      </p:sp>
    </p:spTree>
    <p:extLst>
      <p:ext uri="{BB962C8B-B14F-4D97-AF65-F5344CB8AC3E}">
        <p14:creationId xmlns:p14="http://schemas.microsoft.com/office/powerpoint/2010/main" val="178165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2BF0E5C-7EDA-415B-8E86-7E70477178A1}"/>
              </a:ext>
            </a:extLst>
          </p:cNvPr>
          <p:cNvSpPr/>
          <p:nvPr/>
        </p:nvSpPr>
        <p:spPr>
          <a:xfrm>
            <a:off x="510092" y="1034382"/>
            <a:ext cx="1928218" cy="3286573"/>
          </a:xfrm>
          <a:prstGeom prst="rect">
            <a:avLst/>
          </a:prstGeom>
          <a:solidFill>
            <a:srgbClr val="11598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Helvetica Neue Medium"/>
            </a:endParaRPr>
          </a:p>
        </p:txBody>
      </p:sp>
      <p:sp>
        <p:nvSpPr>
          <p:cNvPr id="192" name="Rectangle: Rounded Corners 173">
            <a:extLst>
              <a:ext uri="{FF2B5EF4-FFF2-40B4-BE49-F238E27FC236}">
                <a16:creationId xmlns:a16="http://schemas.microsoft.com/office/drawing/2014/main" id="{E6EE3A51-12A2-45AF-ADFF-000E81BE2B7C}"/>
              </a:ext>
            </a:extLst>
          </p:cNvPr>
          <p:cNvSpPr/>
          <p:nvPr/>
        </p:nvSpPr>
        <p:spPr>
          <a:xfrm>
            <a:off x="1319648" y="1948008"/>
            <a:ext cx="252000" cy="36000"/>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152" name="Rectangle 151">
            <a:extLst>
              <a:ext uri="{FF2B5EF4-FFF2-40B4-BE49-F238E27FC236}">
                <a16:creationId xmlns:a16="http://schemas.microsoft.com/office/drawing/2014/main" id="{188062DF-32E7-4587-A752-F35C628454DF}"/>
              </a:ext>
            </a:extLst>
          </p:cNvPr>
          <p:cNvSpPr/>
          <p:nvPr/>
        </p:nvSpPr>
        <p:spPr>
          <a:xfrm>
            <a:off x="5653957" y="1033305"/>
            <a:ext cx="1610839" cy="3284874"/>
          </a:xfrm>
          <a:prstGeom prst="rect">
            <a:avLst/>
          </a:prstGeom>
          <a:solidFill>
            <a:srgbClr val="8AAAC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Helvetica Neue Medium"/>
            </a:endParaRPr>
          </a:p>
        </p:txBody>
      </p:sp>
      <p:sp>
        <p:nvSpPr>
          <p:cNvPr id="190" name="Textfeld 293">
            <a:extLst>
              <a:ext uri="{FF2B5EF4-FFF2-40B4-BE49-F238E27FC236}">
                <a16:creationId xmlns:a16="http://schemas.microsoft.com/office/drawing/2014/main" id="{EFFA01ED-71EA-4F02-A158-51B230AC6FD4}"/>
              </a:ext>
            </a:extLst>
          </p:cNvPr>
          <p:cNvSpPr txBox="1"/>
          <p:nvPr/>
        </p:nvSpPr>
        <p:spPr>
          <a:xfrm>
            <a:off x="5664160" y="1037675"/>
            <a:ext cx="1331356" cy="395869"/>
          </a:xfrm>
          <a:prstGeom prst="rect">
            <a:avLst/>
          </a:prstGeom>
          <a:noFill/>
        </p:spPr>
        <p:txBody>
          <a:bodyPr wrap="square" lIns="108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mn-cs"/>
              </a:rPr>
              <a:t>Sales and services</a:t>
            </a:r>
          </a:p>
        </p:txBody>
      </p:sp>
      <p:sp>
        <p:nvSpPr>
          <p:cNvPr id="151" name="Rectangle 150">
            <a:extLst>
              <a:ext uri="{FF2B5EF4-FFF2-40B4-BE49-F238E27FC236}">
                <a16:creationId xmlns:a16="http://schemas.microsoft.com/office/drawing/2014/main" id="{7D05A0BF-41C9-4F49-AB62-DC24C4DAB5F9}"/>
              </a:ext>
            </a:extLst>
          </p:cNvPr>
          <p:cNvSpPr/>
          <p:nvPr/>
        </p:nvSpPr>
        <p:spPr>
          <a:xfrm>
            <a:off x="4044248" y="1031524"/>
            <a:ext cx="1610839" cy="3285561"/>
          </a:xfrm>
          <a:prstGeom prst="rect">
            <a:avLst/>
          </a:prstGeom>
          <a:solidFill>
            <a:srgbClr val="669FC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Helvetica Neue Medium"/>
            </a:endParaRPr>
          </a:p>
        </p:txBody>
      </p:sp>
      <p:sp>
        <p:nvSpPr>
          <p:cNvPr id="189" name="Textfeld 293">
            <a:extLst>
              <a:ext uri="{FF2B5EF4-FFF2-40B4-BE49-F238E27FC236}">
                <a16:creationId xmlns:a16="http://schemas.microsoft.com/office/drawing/2014/main" id="{8ED4B135-1DEA-4315-807C-2090A54175FA}"/>
              </a:ext>
            </a:extLst>
          </p:cNvPr>
          <p:cNvSpPr txBox="1"/>
          <p:nvPr/>
        </p:nvSpPr>
        <p:spPr>
          <a:xfrm>
            <a:off x="4053774" y="1037675"/>
            <a:ext cx="1503269" cy="241980"/>
          </a:xfrm>
          <a:prstGeom prst="rect">
            <a:avLst/>
          </a:prstGeom>
          <a:noFill/>
        </p:spPr>
        <p:txBody>
          <a:bodyPr wrap="square" lIns="108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Trading</a:t>
            </a:r>
          </a:p>
        </p:txBody>
      </p:sp>
      <p:sp>
        <p:nvSpPr>
          <p:cNvPr id="2" name="Title 1">
            <a:extLst>
              <a:ext uri="{FF2B5EF4-FFF2-40B4-BE49-F238E27FC236}">
                <a16:creationId xmlns:a16="http://schemas.microsoft.com/office/drawing/2014/main" id="{670595EB-BDE7-4A7B-A41F-2E1C52C39976}"/>
              </a:ext>
            </a:extLst>
          </p:cNvPr>
          <p:cNvSpPr>
            <a:spLocks noGrp="1"/>
          </p:cNvSpPr>
          <p:nvPr>
            <p:ph type="title"/>
          </p:nvPr>
        </p:nvSpPr>
        <p:spPr/>
        <p:txBody>
          <a:bodyPr/>
          <a:lstStyle/>
          <a:p>
            <a:r>
              <a:rPr lang="en-US" dirty="0">
                <a:latin typeface="+mj-lt"/>
              </a:rPr>
              <a:t>Uniper’s business activities at a glance</a:t>
            </a:r>
          </a:p>
        </p:txBody>
      </p:sp>
      <p:sp>
        <p:nvSpPr>
          <p:cNvPr id="3" name="Slide Number Placeholder 2">
            <a:extLst>
              <a:ext uri="{FF2B5EF4-FFF2-40B4-BE49-F238E27FC236}">
                <a16:creationId xmlns:a16="http://schemas.microsoft.com/office/drawing/2014/main" id="{3C694237-5870-4ECD-8D19-07A924C6BEF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43ADB-E95E-4587-963D-D3C6AB2E96C0}" type="slidenum">
              <a:rPr kumimoji="0" lang="en-US" sz="7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700" b="0" i="0" u="none" strike="noStrike" kern="1200" cap="none" spc="0" normalizeH="0" baseline="0" noProof="0">
              <a:ln>
                <a:noFill/>
              </a:ln>
              <a:solidFill>
                <a:srgbClr val="FFFFFF"/>
              </a:solidFill>
              <a:effectLst/>
              <a:uLnTx/>
              <a:uFillTx/>
              <a:latin typeface="Arial"/>
              <a:ea typeface="+mn-ea"/>
              <a:cs typeface="+mn-cs"/>
            </a:endParaRPr>
          </a:p>
        </p:txBody>
      </p:sp>
      <p:sp>
        <p:nvSpPr>
          <p:cNvPr id="187" name="Textfeld 293">
            <a:extLst>
              <a:ext uri="{FF2B5EF4-FFF2-40B4-BE49-F238E27FC236}">
                <a16:creationId xmlns:a16="http://schemas.microsoft.com/office/drawing/2014/main" id="{10746615-DDDB-441D-A546-85DCF0F80649}"/>
              </a:ext>
            </a:extLst>
          </p:cNvPr>
          <p:cNvSpPr txBox="1"/>
          <p:nvPr/>
        </p:nvSpPr>
        <p:spPr>
          <a:xfrm>
            <a:off x="504000" y="1037675"/>
            <a:ext cx="1911910" cy="395869"/>
          </a:xfrm>
          <a:prstGeom prst="rect">
            <a:avLst/>
          </a:prstGeom>
          <a:noFill/>
        </p:spPr>
        <p:txBody>
          <a:bodyPr wrap="square" lIns="108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Energy sources and generation</a:t>
            </a:r>
          </a:p>
        </p:txBody>
      </p:sp>
      <p:sp>
        <p:nvSpPr>
          <p:cNvPr id="150" name="Rectangle 149">
            <a:extLst>
              <a:ext uri="{FF2B5EF4-FFF2-40B4-BE49-F238E27FC236}">
                <a16:creationId xmlns:a16="http://schemas.microsoft.com/office/drawing/2014/main" id="{CD708D51-B918-466B-90C2-C131F43D15A1}"/>
              </a:ext>
            </a:extLst>
          </p:cNvPr>
          <p:cNvSpPr/>
          <p:nvPr/>
        </p:nvSpPr>
        <p:spPr>
          <a:xfrm>
            <a:off x="2434006" y="1034959"/>
            <a:ext cx="1610839" cy="3287695"/>
          </a:xfrm>
          <a:prstGeom prst="rect">
            <a:avLst/>
          </a:prstGeom>
          <a:solidFill>
            <a:srgbClr val="2E81B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Helvetica Neue Medium"/>
            </a:endParaRPr>
          </a:p>
        </p:txBody>
      </p:sp>
      <p:sp>
        <p:nvSpPr>
          <p:cNvPr id="188" name="Textfeld 293">
            <a:extLst>
              <a:ext uri="{FF2B5EF4-FFF2-40B4-BE49-F238E27FC236}">
                <a16:creationId xmlns:a16="http://schemas.microsoft.com/office/drawing/2014/main" id="{98B647BB-D2E7-4704-B8A7-AD3D1C65C497}"/>
              </a:ext>
            </a:extLst>
          </p:cNvPr>
          <p:cNvSpPr txBox="1"/>
          <p:nvPr/>
        </p:nvSpPr>
        <p:spPr>
          <a:xfrm>
            <a:off x="2434005" y="1037675"/>
            <a:ext cx="1385085" cy="395869"/>
          </a:xfrm>
          <a:prstGeom prst="rect">
            <a:avLst/>
          </a:prstGeom>
          <a:noFill/>
        </p:spPr>
        <p:txBody>
          <a:bodyPr wrap="square" lIns="108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Transport and storage</a:t>
            </a:r>
          </a:p>
        </p:txBody>
      </p:sp>
      <p:sp>
        <p:nvSpPr>
          <p:cNvPr id="174" name="Rectangle: Rounded Corners 173">
            <a:extLst>
              <a:ext uri="{FF2B5EF4-FFF2-40B4-BE49-F238E27FC236}">
                <a16:creationId xmlns:a16="http://schemas.microsoft.com/office/drawing/2014/main" id="{6F6F551E-7E13-464F-851B-A21A246B2768}"/>
              </a:ext>
            </a:extLst>
          </p:cNvPr>
          <p:cNvSpPr/>
          <p:nvPr/>
        </p:nvSpPr>
        <p:spPr>
          <a:xfrm>
            <a:off x="1254883" y="3284542"/>
            <a:ext cx="206480" cy="36000"/>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175" name="Rectangle: Rounded Corners 174">
            <a:extLst>
              <a:ext uri="{FF2B5EF4-FFF2-40B4-BE49-F238E27FC236}">
                <a16:creationId xmlns:a16="http://schemas.microsoft.com/office/drawing/2014/main" id="{75DD8B2B-9340-4EC9-9D73-BC1BD685AF11}"/>
              </a:ext>
            </a:extLst>
          </p:cNvPr>
          <p:cNvSpPr/>
          <p:nvPr/>
        </p:nvSpPr>
        <p:spPr>
          <a:xfrm>
            <a:off x="2565079" y="2401495"/>
            <a:ext cx="1295249" cy="45719"/>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28" name="Rectangle: Rounded Corners 27">
            <a:extLst>
              <a:ext uri="{FF2B5EF4-FFF2-40B4-BE49-F238E27FC236}">
                <a16:creationId xmlns:a16="http://schemas.microsoft.com/office/drawing/2014/main" id="{BD0D6A1A-23BD-4F29-821C-5412EF2E6667}"/>
              </a:ext>
            </a:extLst>
          </p:cNvPr>
          <p:cNvSpPr/>
          <p:nvPr/>
        </p:nvSpPr>
        <p:spPr>
          <a:xfrm>
            <a:off x="993283" y="4044628"/>
            <a:ext cx="468000" cy="36000"/>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25" name="Rectangle: Rounded Corners 24">
            <a:extLst>
              <a:ext uri="{FF2B5EF4-FFF2-40B4-BE49-F238E27FC236}">
                <a16:creationId xmlns:a16="http://schemas.microsoft.com/office/drawing/2014/main" id="{37692AC2-8504-4474-A182-968C5626C73C}"/>
              </a:ext>
            </a:extLst>
          </p:cNvPr>
          <p:cNvSpPr/>
          <p:nvPr/>
        </p:nvSpPr>
        <p:spPr>
          <a:xfrm rot="5400000">
            <a:off x="388438" y="2991457"/>
            <a:ext cx="2132619" cy="45719"/>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45" name="Rectangle: Rounded Corners 44">
            <a:extLst>
              <a:ext uri="{FF2B5EF4-FFF2-40B4-BE49-F238E27FC236}">
                <a16:creationId xmlns:a16="http://schemas.microsoft.com/office/drawing/2014/main" id="{81CA1845-3B17-42D5-B6BD-8C81DDE624F1}"/>
              </a:ext>
            </a:extLst>
          </p:cNvPr>
          <p:cNvSpPr/>
          <p:nvPr/>
        </p:nvSpPr>
        <p:spPr>
          <a:xfrm rot="5400000" flipV="1">
            <a:off x="2044650" y="2915635"/>
            <a:ext cx="1062000" cy="36000"/>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89" name="Rectangle: Rounded Corners 88">
            <a:extLst>
              <a:ext uri="{FF2B5EF4-FFF2-40B4-BE49-F238E27FC236}">
                <a16:creationId xmlns:a16="http://schemas.microsoft.com/office/drawing/2014/main" id="{4A1FBD67-67FD-4501-947D-CE09D18FF0B6}"/>
              </a:ext>
            </a:extLst>
          </p:cNvPr>
          <p:cNvSpPr/>
          <p:nvPr/>
        </p:nvSpPr>
        <p:spPr>
          <a:xfrm rot="16200000" flipV="1">
            <a:off x="3689832" y="2552190"/>
            <a:ext cx="334800" cy="36000"/>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51" name="Rectangle: Rounded Corners 50">
            <a:extLst>
              <a:ext uri="{FF2B5EF4-FFF2-40B4-BE49-F238E27FC236}">
                <a16:creationId xmlns:a16="http://schemas.microsoft.com/office/drawing/2014/main" id="{53132212-9FFB-48B2-A8A1-9C0CB98F45A3}"/>
              </a:ext>
            </a:extLst>
          </p:cNvPr>
          <p:cNvSpPr/>
          <p:nvPr/>
        </p:nvSpPr>
        <p:spPr>
          <a:xfrm>
            <a:off x="2112397" y="2723260"/>
            <a:ext cx="2304000" cy="36000"/>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55" name="Rectangle: Rounded Corners 54">
            <a:extLst>
              <a:ext uri="{FF2B5EF4-FFF2-40B4-BE49-F238E27FC236}">
                <a16:creationId xmlns:a16="http://schemas.microsoft.com/office/drawing/2014/main" id="{FD9238C5-79D6-44BB-9AA6-A05559D42377}"/>
              </a:ext>
            </a:extLst>
          </p:cNvPr>
          <p:cNvSpPr/>
          <p:nvPr/>
        </p:nvSpPr>
        <p:spPr>
          <a:xfrm>
            <a:off x="1461283" y="3004252"/>
            <a:ext cx="3058000" cy="45719"/>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70" name="Rectangle: Rounded Corners 69">
            <a:extLst>
              <a:ext uri="{FF2B5EF4-FFF2-40B4-BE49-F238E27FC236}">
                <a16:creationId xmlns:a16="http://schemas.microsoft.com/office/drawing/2014/main" id="{9C7AB9AD-9E5E-491F-8760-32B2E50A95B5}"/>
              </a:ext>
            </a:extLst>
          </p:cNvPr>
          <p:cNvSpPr/>
          <p:nvPr/>
        </p:nvSpPr>
        <p:spPr>
          <a:xfrm rot="5400000" flipV="1">
            <a:off x="3262235" y="3723393"/>
            <a:ext cx="576000" cy="36000"/>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68" name="Rectangle: Rounded Corners 67">
            <a:extLst>
              <a:ext uri="{FF2B5EF4-FFF2-40B4-BE49-F238E27FC236}">
                <a16:creationId xmlns:a16="http://schemas.microsoft.com/office/drawing/2014/main" id="{7CC51E37-7F8F-40F2-8C30-FD061C01D1ED}"/>
              </a:ext>
            </a:extLst>
          </p:cNvPr>
          <p:cNvSpPr/>
          <p:nvPr/>
        </p:nvSpPr>
        <p:spPr>
          <a:xfrm>
            <a:off x="2272814" y="3444760"/>
            <a:ext cx="612000" cy="36000"/>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grpSp>
        <p:nvGrpSpPr>
          <p:cNvPr id="16" name="Group 15">
            <a:extLst>
              <a:ext uri="{FF2B5EF4-FFF2-40B4-BE49-F238E27FC236}">
                <a16:creationId xmlns:a16="http://schemas.microsoft.com/office/drawing/2014/main" id="{41E1900E-F83B-40BC-850B-C4DF69CA527E}"/>
              </a:ext>
            </a:extLst>
          </p:cNvPr>
          <p:cNvGrpSpPr/>
          <p:nvPr/>
        </p:nvGrpSpPr>
        <p:grpSpPr>
          <a:xfrm>
            <a:off x="5052795" y="3114498"/>
            <a:ext cx="1008000" cy="92305"/>
            <a:chOff x="5541602" y="3138879"/>
            <a:chExt cx="1008000" cy="92305"/>
          </a:xfrm>
        </p:grpSpPr>
        <p:sp>
          <p:nvSpPr>
            <p:cNvPr id="160" name="Rectangle: Rounded Corners 159">
              <a:extLst>
                <a:ext uri="{FF2B5EF4-FFF2-40B4-BE49-F238E27FC236}">
                  <a16:creationId xmlns:a16="http://schemas.microsoft.com/office/drawing/2014/main" id="{CCC871CB-4D74-4566-9264-F239F0813283}"/>
                </a:ext>
              </a:extLst>
            </p:cNvPr>
            <p:cNvSpPr/>
            <p:nvPr/>
          </p:nvSpPr>
          <p:spPr>
            <a:xfrm>
              <a:off x="5541602" y="3195184"/>
              <a:ext cx="1008000" cy="36000"/>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161" name="Rectangle: Rounded Corners 160">
              <a:extLst>
                <a:ext uri="{FF2B5EF4-FFF2-40B4-BE49-F238E27FC236}">
                  <a16:creationId xmlns:a16="http://schemas.microsoft.com/office/drawing/2014/main" id="{A143E085-4BFE-4FB7-B157-8E791FE42788}"/>
                </a:ext>
              </a:extLst>
            </p:cNvPr>
            <p:cNvSpPr/>
            <p:nvPr/>
          </p:nvSpPr>
          <p:spPr>
            <a:xfrm>
              <a:off x="5601127" y="3138879"/>
              <a:ext cx="936000" cy="36000"/>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grpSp>
      <p:grpSp>
        <p:nvGrpSpPr>
          <p:cNvPr id="14" name="Group 13">
            <a:extLst>
              <a:ext uri="{FF2B5EF4-FFF2-40B4-BE49-F238E27FC236}">
                <a16:creationId xmlns:a16="http://schemas.microsoft.com/office/drawing/2014/main" id="{9233DC25-1F5E-4ACD-9142-28CA14E7A986}"/>
              </a:ext>
            </a:extLst>
          </p:cNvPr>
          <p:cNvGrpSpPr/>
          <p:nvPr/>
        </p:nvGrpSpPr>
        <p:grpSpPr>
          <a:xfrm>
            <a:off x="5165334" y="2481818"/>
            <a:ext cx="873239" cy="107377"/>
            <a:chOff x="5581949" y="2494294"/>
            <a:chExt cx="873239" cy="107377"/>
          </a:xfrm>
        </p:grpSpPr>
        <p:sp>
          <p:nvSpPr>
            <p:cNvPr id="153" name="Rectangle: Rounded Corners 152">
              <a:extLst>
                <a:ext uri="{FF2B5EF4-FFF2-40B4-BE49-F238E27FC236}">
                  <a16:creationId xmlns:a16="http://schemas.microsoft.com/office/drawing/2014/main" id="{20F55561-7623-4026-AE46-F7D83C7E12AB}"/>
                </a:ext>
              </a:extLst>
            </p:cNvPr>
            <p:cNvSpPr/>
            <p:nvPr/>
          </p:nvSpPr>
          <p:spPr>
            <a:xfrm flipH="1">
              <a:off x="5627188" y="2565671"/>
              <a:ext cx="828000" cy="36000"/>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154" name="Rectangle: Rounded Corners 153">
              <a:extLst>
                <a:ext uri="{FF2B5EF4-FFF2-40B4-BE49-F238E27FC236}">
                  <a16:creationId xmlns:a16="http://schemas.microsoft.com/office/drawing/2014/main" id="{260E58D9-85E2-45C3-AE5A-4574D64CF2A4}"/>
                </a:ext>
              </a:extLst>
            </p:cNvPr>
            <p:cNvSpPr/>
            <p:nvPr/>
          </p:nvSpPr>
          <p:spPr>
            <a:xfrm flipH="1">
              <a:off x="5581949" y="2494294"/>
              <a:ext cx="864000" cy="36000"/>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grpSp>
      <p:sp>
        <p:nvSpPr>
          <p:cNvPr id="27" name="Rectangle: Rounded Corners 26">
            <a:extLst>
              <a:ext uri="{FF2B5EF4-FFF2-40B4-BE49-F238E27FC236}">
                <a16:creationId xmlns:a16="http://schemas.microsoft.com/office/drawing/2014/main" id="{B131D609-EF16-4C7A-9019-18B6BA0F9C7D}"/>
              </a:ext>
            </a:extLst>
          </p:cNvPr>
          <p:cNvSpPr/>
          <p:nvPr/>
        </p:nvSpPr>
        <p:spPr>
          <a:xfrm>
            <a:off x="1022563" y="2597742"/>
            <a:ext cx="432000" cy="36000"/>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grpSp>
        <p:nvGrpSpPr>
          <p:cNvPr id="11" name="Group 10">
            <a:extLst>
              <a:ext uri="{FF2B5EF4-FFF2-40B4-BE49-F238E27FC236}">
                <a16:creationId xmlns:a16="http://schemas.microsoft.com/office/drawing/2014/main" id="{0D952CCA-4B81-4DFC-BD63-7F707B5BB0DC}"/>
              </a:ext>
            </a:extLst>
          </p:cNvPr>
          <p:cNvGrpSpPr>
            <a:grpSpLocks noChangeAspect="1"/>
          </p:cNvGrpSpPr>
          <p:nvPr/>
        </p:nvGrpSpPr>
        <p:grpSpPr>
          <a:xfrm>
            <a:off x="5990251" y="2033058"/>
            <a:ext cx="952481" cy="567914"/>
            <a:chOff x="6395873" y="2050448"/>
            <a:chExt cx="952481" cy="567914"/>
          </a:xfrm>
        </p:grpSpPr>
        <p:sp>
          <p:nvSpPr>
            <p:cNvPr id="98" name="TextBox 97">
              <a:extLst>
                <a:ext uri="{FF2B5EF4-FFF2-40B4-BE49-F238E27FC236}">
                  <a16:creationId xmlns:a16="http://schemas.microsoft.com/office/drawing/2014/main" id="{F54F94DF-FD53-43FD-8A44-1785759C7872}"/>
                </a:ext>
              </a:extLst>
            </p:cNvPr>
            <p:cNvSpPr txBox="1"/>
            <p:nvPr/>
          </p:nvSpPr>
          <p:spPr>
            <a:xfrm>
              <a:off x="6395873" y="2485162"/>
              <a:ext cx="952481" cy="133200"/>
            </a:xfrm>
            <a:prstGeom prst="rect">
              <a:avLst/>
            </a:prstGeom>
            <a:solidFill>
              <a:schemeClr val="bg1"/>
            </a:solidFill>
          </p:spPr>
          <p:txBody>
            <a:bodyPr wrap="square" lIns="0" tIns="36000" rIns="0" bIns="36000" rtlCol="0" anchor="ctr">
              <a:noAutofit/>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Large customers</a:t>
              </a:r>
            </a:p>
          </p:txBody>
        </p:sp>
        <p:pic>
          <p:nvPicPr>
            <p:cNvPr id="130" name="Large customers">
              <a:extLst>
                <a:ext uri="{FF2B5EF4-FFF2-40B4-BE49-F238E27FC236}">
                  <a16:creationId xmlns:a16="http://schemas.microsoft.com/office/drawing/2014/main" id="{019AD478-1645-474C-A74A-9EEB6BA76255}"/>
                </a:ext>
              </a:extLst>
            </p:cNvPr>
            <p:cNvPicPr>
              <a:picLocks noChangeAspect="1" noChangeArrowheads="1"/>
            </p:cNvPicPr>
            <p:nvPr>
              <p:custDataLst>
                <p:tags r:id="rId18"/>
              </p:custDataLst>
            </p:nvPr>
          </p:nvPicPr>
          <p:blipFill rotWithShape="1">
            <a:blip r:embed="rId21" cstate="print">
              <a:extLst>
                <a:ext uri="{28A0092B-C50C-407E-A947-70E740481C1C}">
                  <a14:useLocalDpi xmlns:a14="http://schemas.microsoft.com/office/drawing/2010/main" val="0"/>
                </a:ext>
              </a:extLst>
            </a:blip>
            <a:srcRect t="13202" b="15916"/>
            <a:stretch/>
          </p:blipFill>
          <p:spPr bwMode="auto">
            <a:xfrm>
              <a:off x="6594819" y="2050448"/>
              <a:ext cx="546951" cy="38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a:extLst>
              <a:ext uri="{FF2B5EF4-FFF2-40B4-BE49-F238E27FC236}">
                <a16:creationId xmlns:a16="http://schemas.microsoft.com/office/drawing/2014/main" id="{DA39D239-552C-47E8-B310-006AAE8C9C0F}"/>
              </a:ext>
            </a:extLst>
          </p:cNvPr>
          <p:cNvGrpSpPr>
            <a:grpSpLocks noChangeAspect="1"/>
          </p:cNvGrpSpPr>
          <p:nvPr/>
        </p:nvGrpSpPr>
        <p:grpSpPr>
          <a:xfrm>
            <a:off x="6005940" y="2757130"/>
            <a:ext cx="921813" cy="471476"/>
            <a:chOff x="6416946" y="2781593"/>
            <a:chExt cx="921813" cy="471476"/>
          </a:xfrm>
        </p:grpSpPr>
        <p:sp>
          <p:nvSpPr>
            <p:cNvPr id="97" name="TextBox 96">
              <a:extLst>
                <a:ext uri="{FF2B5EF4-FFF2-40B4-BE49-F238E27FC236}">
                  <a16:creationId xmlns:a16="http://schemas.microsoft.com/office/drawing/2014/main" id="{75128C3E-AB1B-4BF2-BF68-84FFBFDB281C}"/>
                </a:ext>
              </a:extLst>
            </p:cNvPr>
            <p:cNvSpPr txBox="1"/>
            <p:nvPr/>
          </p:nvSpPr>
          <p:spPr>
            <a:xfrm>
              <a:off x="6416946" y="3118848"/>
              <a:ext cx="921813" cy="134221"/>
            </a:xfrm>
            <a:prstGeom prst="rect">
              <a:avLst/>
            </a:prstGeom>
            <a:solidFill>
              <a:schemeClr val="bg1"/>
            </a:solidFill>
          </p:spPr>
          <p:txBody>
            <a:bodyPr wrap="square" lIns="36000" tIns="36000" rIns="36000" bIns="36000" rtlCol="0" anchor="ctr">
              <a:noAutofit/>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SME customers</a:t>
              </a:r>
            </a:p>
          </p:txBody>
        </p:sp>
        <p:pic>
          <p:nvPicPr>
            <p:cNvPr id="132" name="SME customers">
              <a:extLst>
                <a:ext uri="{FF2B5EF4-FFF2-40B4-BE49-F238E27FC236}">
                  <a16:creationId xmlns:a16="http://schemas.microsoft.com/office/drawing/2014/main" id="{6A67CCE6-B33E-4F09-A56B-B4341EE11AC0}"/>
                </a:ext>
              </a:extLst>
            </p:cNvPr>
            <p:cNvPicPr>
              <a:picLocks noChangeAspect="1" noChangeArrowheads="1"/>
            </p:cNvPicPr>
            <p:nvPr>
              <p:custDataLst>
                <p:tags r:id="rId17"/>
              </p:custDataLst>
            </p:nvPr>
          </p:nvPicPr>
          <p:blipFill rotWithShape="1">
            <a:blip r:embed="rId22" cstate="print">
              <a:extLst>
                <a:ext uri="{28A0092B-C50C-407E-A947-70E740481C1C}">
                  <a14:useLocalDpi xmlns:a14="http://schemas.microsoft.com/office/drawing/2010/main" val="0"/>
                </a:ext>
              </a:extLst>
            </a:blip>
            <a:srcRect t="25612" b="15106"/>
            <a:stretch/>
          </p:blipFill>
          <p:spPr bwMode="auto">
            <a:xfrm>
              <a:off x="6629434" y="2781593"/>
              <a:ext cx="526981" cy="31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5" name="Rectangle: Rounded Corners 24">
            <a:extLst>
              <a:ext uri="{FF2B5EF4-FFF2-40B4-BE49-F238E27FC236}">
                <a16:creationId xmlns:a16="http://schemas.microsoft.com/office/drawing/2014/main" id="{E05E5D70-90CD-4237-A5DD-E602D01470E8}"/>
              </a:ext>
            </a:extLst>
          </p:cNvPr>
          <p:cNvSpPr/>
          <p:nvPr/>
        </p:nvSpPr>
        <p:spPr>
          <a:xfrm rot="5400000" flipV="1">
            <a:off x="1218250" y="2334410"/>
            <a:ext cx="828000" cy="36000"/>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196" name="Rectangle: Rounded Corners 88">
            <a:extLst>
              <a:ext uri="{FF2B5EF4-FFF2-40B4-BE49-F238E27FC236}">
                <a16:creationId xmlns:a16="http://schemas.microsoft.com/office/drawing/2014/main" id="{3B35E822-BC63-4012-ADB1-DF84AEC186A6}"/>
              </a:ext>
            </a:extLst>
          </p:cNvPr>
          <p:cNvSpPr/>
          <p:nvPr/>
        </p:nvSpPr>
        <p:spPr>
          <a:xfrm rot="16200000" flipV="1">
            <a:off x="4464633" y="3552070"/>
            <a:ext cx="792000" cy="36000"/>
          </a:xfrm>
          <a:prstGeom prst="roundRect">
            <a:avLst>
              <a:gd name="adj" fmla="val 50000"/>
            </a:avLst>
          </a:prstGeom>
          <a:solidFill>
            <a:srgbClr val="FFEA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204" name="Rectangle: Rounded Corners 24">
            <a:extLst>
              <a:ext uri="{FF2B5EF4-FFF2-40B4-BE49-F238E27FC236}">
                <a16:creationId xmlns:a16="http://schemas.microsoft.com/office/drawing/2014/main" id="{A244F4EE-969F-467B-AB69-D631E2FFEF7F}"/>
              </a:ext>
            </a:extLst>
          </p:cNvPr>
          <p:cNvSpPr/>
          <p:nvPr/>
        </p:nvSpPr>
        <p:spPr>
          <a:xfrm rot="5400000" flipV="1">
            <a:off x="4386600" y="3552212"/>
            <a:ext cx="828000" cy="36000"/>
          </a:xfrm>
          <a:prstGeom prst="roundRect">
            <a:avLst>
              <a:gd name="adj" fmla="val 50000"/>
            </a:avLst>
          </a:prstGeom>
          <a:solidFill>
            <a:srgbClr val="ED8C1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1486" tIns="51486" rIns="51486" bIns="51486"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mn-cs"/>
              <a:sym typeface="Helvetica Neue Medium"/>
            </a:endParaRPr>
          </a:p>
        </p:txBody>
      </p:sp>
      <p:sp>
        <p:nvSpPr>
          <p:cNvPr id="182" name="TextBox 181">
            <a:extLst>
              <a:ext uri="{FF2B5EF4-FFF2-40B4-BE49-F238E27FC236}">
                <a16:creationId xmlns:a16="http://schemas.microsoft.com/office/drawing/2014/main" id="{249B5171-D801-4CFB-9778-A4D625AE2474}"/>
              </a:ext>
            </a:extLst>
          </p:cNvPr>
          <p:cNvSpPr txBox="1"/>
          <p:nvPr/>
        </p:nvSpPr>
        <p:spPr>
          <a:xfrm>
            <a:off x="4487993" y="3914499"/>
            <a:ext cx="722618" cy="270000"/>
          </a:xfrm>
          <a:prstGeom prst="rect">
            <a:avLst/>
          </a:prstGeom>
          <a:solidFill>
            <a:schemeClr val="bg1"/>
          </a:solidFill>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500"/>
              </a:spcAft>
              <a:buClr>
                <a:srgbClr val="0078DC"/>
              </a:buClr>
              <a:buSzPct val="110000"/>
              <a:buFontTx/>
              <a:buNone/>
              <a:tabLst/>
              <a:defRPr/>
            </a:pP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Wholesale</a:t>
            </a:r>
            <a:b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b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market</a:t>
            </a:r>
          </a:p>
        </p:txBody>
      </p:sp>
      <p:grpSp>
        <p:nvGrpSpPr>
          <p:cNvPr id="82" name="Group 81">
            <a:extLst>
              <a:ext uri="{FF2B5EF4-FFF2-40B4-BE49-F238E27FC236}">
                <a16:creationId xmlns:a16="http://schemas.microsoft.com/office/drawing/2014/main" id="{BB93C019-D279-4725-A4A7-7B3BFDD2D92F}"/>
              </a:ext>
            </a:extLst>
          </p:cNvPr>
          <p:cNvGrpSpPr>
            <a:grpSpLocks noChangeAspect="1"/>
          </p:cNvGrpSpPr>
          <p:nvPr/>
        </p:nvGrpSpPr>
        <p:grpSpPr>
          <a:xfrm>
            <a:off x="4399836" y="2387015"/>
            <a:ext cx="907176" cy="900000"/>
            <a:chOff x="4491380" y="3000558"/>
            <a:chExt cx="907176" cy="900000"/>
          </a:xfrm>
        </p:grpSpPr>
        <p:sp>
          <p:nvSpPr>
            <p:cNvPr id="77" name="Freeform 25">
              <a:extLst>
                <a:ext uri="{FF2B5EF4-FFF2-40B4-BE49-F238E27FC236}">
                  <a16:creationId xmlns:a16="http://schemas.microsoft.com/office/drawing/2014/main" id="{5EA59F5D-4283-4A5B-8C33-3F2DA635759D}"/>
                </a:ext>
              </a:extLst>
            </p:cNvPr>
            <p:cNvSpPr>
              <a:spLocks noChangeAspect="1"/>
            </p:cNvSpPr>
            <p:nvPr/>
          </p:nvSpPr>
          <p:spPr bwMode="auto">
            <a:xfrm>
              <a:off x="4491380" y="3000558"/>
              <a:ext cx="907176" cy="900000"/>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rgbClr val="8CCCF7"/>
            </a:solidFill>
            <a:ln w="28575">
              <a:solidFill>
                <a:srgbClr val="0078DC"/>
              </a:solidFill>
            </a:ln>
          </p:spPr>
          <p:txBody>
            <a:bodyPr vert="horz" wrap="square" lIns="36000" tIns="36000" rIns="36000" bIns="36000" numCol="1" anchor="ctr" anchorCtr="0" compatLnSpc="1">
              <a:prstTxWarp prst="textNoShape">
                <a:avLst/>
              </a:prstTxWarp>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endParaRPr kumimoji="0" lang="en-US" sz="10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pic>
          <p:nvPicPr>
            <p:cNvPr id="64" name="Picture 63">
              <a:extLst>
                <a:ext uri="{FF2B5EF4-FFF2-40B4-BE49-F238E27FC236}">
                  <a16:creationId xmlns:a16="http://schemas.microsoft.com/office/drawing/2014/main" id="{ADEA011E-D922-4773-B21B-179592BA2D2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566424" y="3252558"/>
              <a:ext cx="757088" cy="396000"/>
            </a:xfrm>
            <a:prstGeom prst="rect">
              <a:avLst/>
            </a:prstGeom>
          </p:spPr>
        </p:pic>
      </p:grpSp>
      <p:sp>
        <p:nvSpPr>
          <p:cNvPr id="180" name="Circle outline (2)">
            <a:extLst>
              <a:ext uri="{FF2B5EF4-FFF2-40B4-BE49-F238E27FC236}">
                <a16:creationId xmlns:a16="http://schemas.microsoft.com/office/drawing/2014/main" id="{E4CC5A99-4178-4E3D-95CF-6CDF344370E0}"/>
              </a:ext>
            </a:extLst>
          </p:cNvPr>
          <p:cNvSpPr>
            <a:spLocks noChangeAspect="1" noEditPoints="1"/>
          </p:cNvSpPr>
          <p:nvPr>
            <p:custDataLst>
              <p:tags r:id="rId1"/>
            </p:custDataLst>
          </p:nvPr>
        </p:nvSpPr>
        <p:spPr bwMode="auto">
          <a:xfrm>
            <a:off x="5032210" y="3557980"/>
            <a:ext cx="390792" cy="396000"/>
          </a:xfrm>
          <a:custGeom>
            <a:avLst/>
            <a:gdLst>
              <a:gd name="T0" fmla="*/ 431 w 891"/>
              <a:gd name="T1" fmla="*/ 0 h 885"/>
              <a:gd name="T2" fmla="*/ 891 w 891"/>
              <a:gd name="T3" fmla="*/ 432 h 885"/>
              <a:gd name="T4" fmla="*/ 458 w 891"/>
              <a:gd name="T5" fmla="*/ 885 h 885"/>
              <a:gd name="T6" fmla="*/ 0 w 891"/>
              <a:gd name="T7" fmla="*/ 453 h 885"/>
              <a:gd name="T8" fmla="*/ 831 w 891"/>
              <a:gd name="T9" fmla="*/ 381 h 885"/>
              <a:gd name="T10" fmla="*/ 496 w 891"/>
              <a:gd name="T11" fmla="*/ 53 h 885"/>
              <a:gd name="T12" fmla="*/ 324 w 891"/>
              <a:gd name="T13" fmla="*/ 165 h 885"/>
              <a:gd name="T14" fmla="*/ 288 w 891"/>
              <a:gd name="T15" fmla="*/ 212 h 885"/>
              <a:gd name="T16" fmla="*/ 288 w 891"/>
              <a:gd name="T17" fmla="*/ 273 h 885"/>
              <a:gd name="T18" fmla="*/ 352 w 891"/>
              <a:gd name="T19" fmla="*/ 235 h 885"/>
              <a:gd name="T20" fmla="*/ 387 w 891"/>
              <a:gd name="T21" fmla="*/ 271 h 885"/>
              <a:gd name="T22" fmla="*/ 410 w 891"/>
              <a:gd name="T23" fmla="*/ 235 h 885"/>
              <a:gd name="T24" fmla="*/ 426 w 891"/>
              <a:gd name="T25" fmla="*/ 228 h 885"/>
              <a:gd name="T26" fmla="*/ 498 w 891"/>
              <a:gd name="T27" fmla="*/ 304 h 885"/>
              <a:gd name="T28" fmla="*/ 570 w 891"/>
              <a:gd name="T29" fmla="*/ 331 h 885"/>
              <a:gd name="T30" fmla="*/ 540 w 891"/>
              <a:gd name="T31" fmla="*/ 365 h 885"/>
              <a:gd name="T32" fmla="*/ 420 w 891"/>
              <a:gd name="T33" fmla="*/ 344 h 885"/>
              <a:gd name="T34" fmla="*/ 164 w 891"/>
              <a:gd name="T35" fmla="*/ 444 h 885"/>
              <a:gd name="T36" fmla="*/ 319 w 891"/>
              <a:gd name="T37" fmla="*/ 571 h 885"/>
              <a:gd name="T38" fmla="*/ 387 w 891"/>
              <a:gd name="T39" fmla="*/ 721 h 885"/>
              <a:gd name="T40" fmla="*/ 627 w 891"/>
              <a:gd name="T41" fmla="*/ 709 h 885"/>
              <a:gd name="T42" fmla="*/ 644 w 891"/>
              <a:gd name="T43" fmla="*/ 617 h 885"/>
              <a:gd name="T44" fmla="*/ 671 w 891"/>
              <a:gd name="T45" fmla="*/ 507 h 885"/>
              <a:gd name="T46" fmla="*/ 576 w 891"/>
              <a:gd name="T47" fmla="*/ 400 h 885"/>
              <a:gd name="T48" fmla="*/ 596 w 891"/>
              <a:gd name="T49" fmla="*/ 379 h 885"/>
              <a:gd name="T50" fmla="*/ 691 w 891"/>
              <a:gd name="T51" fmla="*/ 464 h 885"/>
              <a:gd name="T52" fmla="*/ 752 w 891"/>
              <a:gd name="T53" fmla="*/ 464 h 885"/>
              <a:gd name="T54" fmla="*/ 760 w 891"/>
              <a:gd name="T55" fmla="*/ 403 h 885"/>
              <a:gd name="T56" fmla="*/ 740 w 891"/>
              <a:gd name="T57" fmla="*/ 375 h 885"/>
              <a:gd name="T58" fmla="*/ 775 w 891"/>
              <a:gd name="T59" fmla="*/ 340 h 885"/>
              <a:gd name="T60" fmla="*/ 831 w 891"/>
              <a:gd name="T61" fmla="*/ 381 h 885"/>
              <a:gd name="T62" fmla="*/ 292 w 891"/>
              <a:gd name="T63" fmla="*/ 171 h 885"/>
              <a:gd name="T64" fmla="*/ 294 w 891"/>
              <a:gd name="T65" fmla="*/ 123 h 885"/>
              <a:gd name="T66" fmla="*/ 263 w 891"/>
              <a:gd name="T67" fmla="*/ 125 h 885"/>
              <a:gd name="T68" fmla="*/ 259 w 891"/>
              <a:gd name="T69" fmla="*/ 145 h 885"/>
              <a:gd name="T70" fmla="*/ 254 w 891"/>
              <a:gd name="T71" fmla="*/ 160 h 885"/>
              <a:gd name="T72" fmla="*/ 262 w 891"/>
              <a:gd name="T73" fmla="*/ 1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moveTo>
                  <a:pt x="831" y="381"/>
                </a:moveTo>
                <a:cubicBezTo>
                  <a:pt x="823" y="273"/>
                  <a:pt x="792" y="197"/>
                  <a:pt x="740" y="144"/>
                </a:cubicBezTo>
                <a:cubicBezTo>
                  <a:pt x="688" y="91"/>
                  <a:pt x="582" y="53"/>
                  <a:pt x="496" y="53"/>
                </a:cubicBezTo>
                <a:cubicBezTo>
                  <a:pt x="454" y="53"/>
                  <a:pt x="430" y="56"/>
                  <a:pt x="407" y="75"/>
                </a:cubicBezTo>
                <a:cubicBezTo>
                  <a:pt x="324" y="165"/>
                  <a:pt x="324" y="165"/>
                  <a:pt x="324" y="165"/>
                </a:cubicBezTo>
                <a:cubicBezTo>
                  <a:pt x="319" y="172"/>
                  <a:pt x="311" y="191"/>
                  <a:pt x="311" y="203"/>
                </a:cubicBezTo>
                <a:cubicBezTo>
                  <a:pt x="311" y="208"/>
                  <a:pt x="302" y="212"/>
                  <a:pt x="288" y="212"/>
                </a:cubicBezTo>
                <a:cubicBezTo>
                  <a:pt x="264" y="212"/>
                  <a:pt x="259" y="221"/>
                  <a:pt x="259" y="241"/>
                </a:cubicBezTo>
                <a:cubicBezTo>
                  <a:pt x="259" y="265"/>
                  <a:pt x="264" y="273"/>
                  <a:pt x="288" y="273"/>
                </a:cubicBezTo>
                <a:cubicBezTo>
                  <a:pt x="304" y="273"/>
                  <a:pt x="315" y="268"/>
                  <a:pt x="318" y="255"/>
                </a:cubicBezTo>
                <a:cubicBezTo>
                  <a:pt x="320" y="241"/>
                  <a:pt x="338" y="235"/>
                  <a:pt x="352" y="235"/>
                </a:cubicBezTo>
                <a:cubicBezTo>
                  <a:pt x="360" y="235"/>
                  <a:pt x="364" y="239"/>
                  <a:pt x="364" y="248"/>
                </a:cubicBezTo>
                <a:cubicBezTo>
                  <a:pt x="364" y="264"/>
                  <a:pt x="371" y="271"/>
                  <a:pt x="387" y="271"/>
                </a:cubicBezTo>
                <a:cubicBezTo>
                  <a:pt x="402" y="271"/>
                  <a:pt x="410" y="264"/>
                  <a:pt x="410" y="248"/>
                </a:cubicBezTo>
                <a:cubicBezTo>
                  <a:pt x="410" y="235"/>
                  <a:pt x="410" y="235"/>
                  <a:pt x="410" y="235"/>
                </a:cubicBezTo>
                <a:cubicBezTo>
                  <a:pt x="410" y="228"/>
                  <a:pt x="415" y="225"/>
                  <a:pt x="419" y="225"/>
                </a:cubicBezTo>
                <a:cubicBezTo>
                  <a:pt x="422" y="225"/>
                  <a:pt x="424" y="227"/>
                  <a:pt x="426" y="228"/>
                </a:cubicBezTo>
                <a:cubicBezTo>
                  <a:pt x="434" y="236"/>
                  <a:pt x="462" y="279"/>
                  <a:pt x="470" y="289"/>
                </a:cubicBezTo>
                <a:cubicBezTo>
                  <a:pt x="475" y="297"/>
                  <a:pt x="484" y="304"/>
                  <a:pt x="498" y="304"/>
                </a:cubicBezTo>
                <a:cubicBezTo>
                  <a:pt x="540" y="304"/>
                  <a:pt x="540" y="304"/>
                  <a:pt x="540" y="304"/>
                </a:cubicBezTo>
                <a:cubicBezTo>
                  <a:pt x="560" y="304"/>
                  <a:pt x="570" y="311"/>
                  <a:pt x="570" y="331"/>
                </a:cubicBezTo>
                <a:cubicBezTo>
                  <a:pt x="570" y="336"/>
                  <a:pt x="570" y="336"/>
                  <a:pt x="570" y="336"/>
                </a:cubicBezTo>
                <a:cubicBezTo>
                  <a:pt x="570" y="359"/>
                  <a:pt x="560" y="365"/>
                  <a:pt x="540" y="365"/>
                </a:cubicBezTo>
                <a:cubicBezTo>
                  <a:pt x="452" y="365"/>
                  <a:pt x="452" y="365"/>
                  <a:pt x="452" y="365"/>
                </a:cubicBezTo>
                <a:cubicBezTo>
                  <a:pt x="435" y="365"/>
                  <a:pt x="428" y="357"/>
                  <a:pt x="420" y="344"/>
                </a:cubicBezTo>
                <a:cubicBezTo>
                  <a:pt x="404" y="320"/>
                  <a:pt x="378" y="312"/>
                  <a:pt x="304" y="312"/>
                </a:cubicBezTo>
                <a:cubicBezTo>
                  <a:pt x="203" y="312"/>
                  <a:pt x="164" y="352"/>
                  <a:pt x="164" y="444"/>
                </a:cubicBezTo>
                <a:cubicBezTo>
                  <a:pt x="164" y="529"/>
                  <a:pt x="204" y="571"/>
                  <a:pt x="292" y="571"/>
                </a:cubicBezTo>
                <a:cubicBezTo>
                  <a:pt x="319" y="571"/>
                  <a:pt x="319" y="571"/>
                  <a:pt x="319" y="571"/>
                </a:cubicBezTo>
                <a:cubicBezTo>
                  <a:pt x="363" y="571"/>
                  <a:pt x="387" y="597"/>
                  <a:pt x="387" y="633"/>
                </a:cubicBezTo>
                <a:cubicBezTo>
                  <a:pt x="387" y="721"/>
                  <a:pt x="387" y="721"/>
                  <a:pt x="387" y="721"/>
                </a:cubicBezTo>
                <a:cubicBezTo>
                  <a:pt x="387" y="793"/>
                  <a:pt x="424" y="827"/>
                  <a:pt x="508" y="827"/>
                </a:cubicBezTo>
                <a:cubicBezTo>
                  <a:pt x="588" y="827"/>
                  <a:pt x="627" y="795"/>
                  <a:pt x="627" y="709"/>
                </a:cubicBezTo>
                <a:cubicBezTo>
                  <a:pt x="627" y="663"/>
                  <a:pt x="627" y="663"/>
                  <a:pt x="627" y="663"/>
                </a:cubicBezTo>
                <a:cubicBezTo>
                  <a:pt x="627" y="640"/>
                  <a:pt x="632" y="627"/>
                  <a:pt x="644" y="617"/>
                </a:cubicBezTo>
                <a:cubicBezTo>
                  <a:pt x="664" y="601"/>
                  <a:pt x="684" y="579"/>
                  <a:pt x="684" y="552"/>
                </a:cubicBezTo>
                <a:cubicBezTo>
                  <a:pt x="684" y="529"/>
                  <a:pt x="680" y="516"/>
                  <a:pt x="671" y="507"/>
                </a:cubicBezTo>
                <a:cubicBezTo>
                  <a:pt x="587" y="421"/>
                  <a:pt x="587" y="421"/>
                  <a:pt x="587" y="421"/>
                </a:cubicBezTo>
                <a:cubicBezTo>
                  <a:pt x="580" y="415"/>
                  <a:pt x="576" y="408"/>
                  <a:pt x="576" y="400"/>
                </a:cubicBezTo>
                <a:cubicBezTo>
                  <a:pt x="576" y="395"/>
                  <a:pt x="578" y="389"/>
                  <a:pt x="582" y="385"/>
                </a:cubicBezTo>
                <a:cubicBezTo>
                  <a:pt x="587" y="380"/>
                  <a:pt x="592" y="379"/>
                  <a:pt x="596" y="379"/>
                </a:cubicBezTo>
                <a:cubicBezTo>
                  <a:pt x="606" y="379"/>
                  <a:pt x="612" y="383"/>
                  <a:pt x="618" y="389"/>
                </a:cubicBezTo>
                <a:cubicBezTo>
                  <a:pt x="691" y="464"/>
                  <a:pt x="691" y="464"/>
                  <a:pt x="691" y="464"/>
                </a:cubicBezTo>
                <a:cubicBezTo>
                  <a:pt x="700" y="473"/>
                  <a:pt x="708" y="479"/>
                  <a:pt x="719" y="479"/>
                </a:cubicBezTo>
                <a:cubicBezTo>
                  <a:pt x="730" y="479"/>
                  <a:pt x="739" y="475"/>
                  <a:pt x="752" y="464"/>
                </a:cubicBezTo>
                <a:cubicBezTo>
                  <a:pt x="766" y="452"/>
                  <a:pt x="771" y="440"/>
                  <a:pt x="771" y="429"/>
                </a:cubicBezTo>
                <a:cubicBezTo>
                  <a:pt x="771" y="419"/>
                  <a:pt x="768" y="412"/>
                  <a:pt x="760" y="403"/>
                </a:cubicBezTo>
                <a:cubicBezTo>
                  <a:pt x="750" y="392"/>
                  <a:pt x="750" y="392"/>
                  <a:pt x="750" y="392"/>
                </a:cubicBezTo>
                <a:cubicBezTo>
                  <a:pt x="744" y="387"/>
                  <a:pt x="740" y="379"/>
                  <a:pt x="740" y="375"/>
                </a:cubicBezTo>
                <a:cubicBezTo>
                  <a:pt x="740" y="368"/>
                  <a:pt x="740" y="359"/>
                  <a:pt x="752" y="349"/>
                </a:cubicBezTo>
                <a:cubicBezTo>
                  <a:pt x="760" y="343"/>
                  <a:pt x="766" y="340"/>
                  <a:pt x="775" y="340"/>
                </a:cubicBezTo>
                <a:cubicBezTo>
                  <a:pt x="783" y="340"/>
                  <a:pt x="790" y="343"/>
                  <a:pt x="799" y="349"/>
                </a:cubicBezTo>
                <a:lnTo>
                  <a:pt x="831" y="381"/>
                </a:lnTo>
                <a:close/>
                <a:moveTo>
                  <a:pt x="262" y="185"/>
                </a:moveTo>
                <a:cubicBezTo>
                  <a:pt x="267" y="185"/>
                  <a:pt x="286" y="180"/>
                  <a:pt x="292" y="171"/>
                </a:cubicBezTo>
                <a:cubicBezTo>
                  <a:pt x="295" y="168"/>
                  <a:pt x="296" y="159"/>
                  <a:pt x="296" y="149"/>
                </a:cubicBezTo>
                <a:cubicBezTo>
                  <a:pt x="296" y="140"/>
                  <a:pt x="295" y="128"/>
                  <a:pt x="294" y="123"/>
                </a:cubicBezTo>
                <a:cubicBezTo>
                  <a:pt x="291" y="113"/>
                  <a:pt x="288" y="109"/>
                  <a:pt x="278" y="109"/>
                </a:cubicBezTo>
                <a:cubicBezTo>
                  <a:pt x="266" y="109"/>
                  <a:pt x="263" y="116"/>
                  <a:pt x="263" y="125"/>
                </a:cubicBezTo>
                <a:cubicBezTo>
                  <a:pt x="263" y="133"/>
                  <a:pt x="263" y="133"/>
                  <a:pt x="263" y="133"/>
                </a:cubicBezTo>
                <a:cubicBezTo>
                  <a:pt x="263" y="139"/>
                  <a:pt x="259" y="141"/>
                  <a:pt x="259" y="145"/>
                </a:cubicBezTo>
                <a:cubicBezTo>
                  <a:pt x="259" y="155"/>
                  <a:pt x="259" y="155"/>
                  <a:pt x="259" y="155"/>
                </a:cubicBezTo>
                <a:cubicBezTo>
                  <a:pt x="259" y="157"/>
                  <a:pt x="258" y="159"/>
                  <a:pt x="254" y="160"/>
                </a:cubicBezTo>
                <a:cubicBezTo>
                  <a:pt x="248" y="161"/>
                  <a:pt x="246" y="164"/>
                  <a:pt x="246" y="172"/>
                </a:cubicBezTo>
                <a:cubicBezTo>
                  <a:pt x="246" y="183"/>
                  <a:pt x="252" y="185"/>
                  <a:pt x="262" y="185"/>
                </a:cubicBezTo>
                <a:close/>
              </a:path>
            </a:pathLst>
          </a:custGeom>
          <a:solidFill>
            <a:srgbClr val="8CCCF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a:ea typeface="+mn-ea"/>
              <a:cs typeface="Arial" panose="020B0604020202020204" pitchFamily="34" charset="0"/>
            </a:endParaRPr>
          </a:p>
        </p:txBody>
      </p:sp>
      <p:grpSp>
        <p:nvGrpSpPr>
          <p:cNvPr id="181" name="Group 180">
            <a:extLst>
              <a:ext uri="{FF2B5EF4-FFF2-40B4-BE49-F238E27FC236}">
                <a16:creationId xmlns:a16="http://schemas.microsoft.com/office/drawing/2014/main" id="{44E91A24-7383-4D60-99D6-FF7C0DDC22AF}"/>
              </a:ext>
            </a:extLst>
          </p:cNvPr>
          <p:cNvGrpSpPr>
            <a:grpSpLocks noChangeAspect="1"/>
          </p:cNvGrpSpPr>
          <p:nvPr/>
        </p:nvGrpSpPr>
        <p:grpSpPr>
          <a:xfrm>
            <a:off x="1571648" y="2285805"/>
            <a:ext cx="748499" cy="519790"/>
            <a:chOff x="3185609" y="2068987"/>
            <a:chExt cx="626736" cy="519790"/>
          </a:xfrm>
        </p:grpSpPr>
        <p:pic>
          <p:nvPicPr>
            <p:cNvPr id="183" name="Power-to-gas">
              <a:extLst>
                <a:ext uri="{FF2B5EF4-FFF2-40B4-BE49-F238E27FC236}">
                  <a16:creationId xmlns:a16="http://schemas.microsoft.com/office/drawing/2014/main" id="{A8660494-F7EF-4C8A-BB12-0AB295F22DB9}"/>
                </a:ext>
              </a:extLst>
            </p:cNvPr>
            <p:cNvPicPr>
              <a:picLocks noChangeAspect="1"/>
            </p:cNvPicPr>
            <p:nvPr>
              <p:custDataLst>
                <p:tags r:id="rId16"/>
              </p:custDataLst>
            </p:nvPr>
          </p:nvPicPr>
          <p:blipFill>
            <a:blip r:embed="rId24" cstate="print">
              <a:extLst>
                <a:ext uri="{28A0092B-C50C-407E-A947-70E740481C1C}">
                  <a14:useLocalDpi xmlns:a14="http://schemas.microsoft.com/office/drawing/2010/main" val="0"/>
                </a:ext>
              </a:extLst>
            </a:blip>
            <a:stretch>
              <a:fillRect/>
            </a:stretch>
          </p:blipFill>
          <p:spPr>
            <a:xfrm>
              <a:off x="3436390" y="2068987"/>
              <a:ext cx="375955" cy="339608"/>
            </a:xfrm>
            <a:prstGeom prst="rect">
              <a:avLst/>
            </a:prstGeom>
          </p:spPr>
        </p:pic>
        <p:sp>
          <p:nvSpPr>
            <p:cNvPr id="191" name="TextBox 190">
              <a:extLst>
                <a:ext uri="{FF2B5EF4-FFF2-40B4-BE49-F238E27FC236}">
                  <a16:creationId xmlns:a16="http://schemas.microsoft.com/office/drawing/2014/main" id="{CBC3510C-A65A-423E-9671-AF9E04623DC6}"/>
                </a:ext>
              </a:extLst>
            </p:cNvPr>
            <p:cNvSpPr txBox="1"/>
            <p:nvPr/>
          </p:nvSpPr>
          <p:spPr>
            <a:xfrm>
              <a:off x="3185609" y="2454556"/>
              <a:ext cx="614540" cy="134221"/>
            </a:xfrm>
            <a:prstGeom prst="rect">
              <a:avLst/>
            </a:prstGeom>
            <a:solidFill>
              <a:schemeClr val="bg1"/>
            </a:solidFill>
          </p:spPr>
          <p:txBody>
            <a:bodyPr wrap="square" lIns="36000" tIns="36000" rIns="36000" bIns="36000" rtlCol="0" anchor="ctr">
              <a:noAutofit/>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Hydrogen</a:t>
              </a:r>
            </a:p>
          </p:txBody>
        </p:sp>
      </p:grpSp>
      <p:grpSp>
        <p:nvGrpSpPr>
          <p:cNvPr id="193" name="Group 192">
            <a:extLst>
              <a:ext uri="{FF2B5EF4-FFF2-40B4-BE49-F238E27FC236}">
                <a16:creationId xmlns:a16="http://schemas.microsoft.com/office/drawing/2014/main" id="{D7ECDDE8-8627-41DC-9235-12F9772118D6}"/>
              </a:ext>
            </a:extLst>
          </p:cNvPr>
          <p:cNvGrpSpPr/>
          <p:nvPr/>
        </p:nvGrpSpPr>
        <p:grpSpPr>
          <a:xfrm>
            <a:off x="1765340" y="2813689"/>
            <a:ext cx="602694" cy="180425"/>
            <a:chOff x="1725252" y="2005553"/>
            <a:chExt cx="602694" cy="180425"/>
          </a:xfrm>
        </p:grpSpPr>
        <p:grpSp>
          <p:nvGrpSpPr>
            <p:cNvPr id="194" name="Group 193">
              <a:extLst>
                <a:ext uri="{FF2B5EF4-FFF2-40B4-BE49-F238E27FC236}">
                  <a16:creationId xmlns:a16="http://schemas.microsoft.com/office/drawing/2014/main" id="{2752200B-4F1D-4810-8C08-B7A0B6F775A4}"/>
                </a:ext>
              </a:extLst>
            </p:cNvPr>
            <p:cNvGrpSpPr>
              <a:grpSpLocks noChangeAspect="1"/>
            </p:cNvGrpSpPr>
            <p:nvPr/>
          </p:nvGrpSpPr>
          <p:grpSpPr>
            <a:xfrm>
              <a:off x="1725252" y="2041766"/>
              <a:ext cx="108862" cy="108000"/>
              <a:chOff x="2114968" y="2116045"/>
              <a:chExt cx="362871" cy="360000"/>
            </a:xfrm>
          </p:grpSpPr>
          <p:sp>
            <p:nvSpPr>
              <p:cNvPr id="215" name="Freeform 25">
                <a:extLst>
                  <a:ext uri="{FF2B5EF4-FFF2-40B4-BE49-F238E27FC236}">
                    <a16:creationId xmlns:a16="http://schemas.microsoft.com/office/drawing/2014/main" id="{C7AE823B-A5BD-4ED7-833C-E7A1270B756C}"/>
                  </a:ext>
                </a:extLst>
              </p:cNvPr>
              <p:cNvSpPr>
                <a:spLocks noChangeAspect="1"/>
              </p:cNvSpPr>
              <p:nvPr/>
            </p:nvSpPr>
            <p:spPr bwMode="auto">
              <a:xfrm>
                <a:off x="2114968" y="2116045"/>
                <a:ext cx="362871" cy="360000"/>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rgbClr val="B5D45B"/>
              </a:solidFill>
              <a:ln>
                <a:noFill/>
              </a:ln>
              <a:effectLst/>
            </p:spPr>
            <p:txBody>
              <a:bodyPr vert="horz" wrap="square" lIns="36000" tIns="36000" rIns="36000" bIns="36000" numCol="1" anchor="ctr" anchorCtr="0" compatLnSpc="1">
                <a:prstTxWarp prst="textNoShape">
                  <a:avLst/>
                </a:prstTxWarp>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endParaRPr kumimoji="0" lang="en-US" sz="10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grpSp>
            <p:nvGrpSpPr>
              <p:cNvPr id="218" name="Arrow diagonal up right">
                <a:extLst>
                  <a:ext uri="{FF2B5EF4-FFF2-40B4-BE49-F238E27FC236}">
                    <a16:creationId xmlns:a16="http://schemas.microsoft.com/office/drawing/2014/main" id="{20B1F0D5-D05E-4B87-AD28-FDDFADCC7C29}"/>
                  </a:ext>
                </a:extLst>
              </p:cNvPr>
              <p:cNvGrpSpPr>
                <a:grpSpLocks noChangeAspect="1"/>
              </p:cNvGrpSpPr>
              <p:nvPr>
                <p:custDataLst>
                  <p:tags r:id="rId15"/>
                </p:custDataLst>
              </p:nvPr>
            </p:nvGrpSpPr>
            <p:grpSpPr>
              <a:xfrm>
                <a:off x="2188403" y="2188045"/>
                <a:ext cx="216000" cy="216000"/>
                <a:chOff x="7419256" y="3290901"/>
                <a:chExt cx="488271" cy="488271"/>
              </a:xfrm>
            </p:grpSpPr>
            <p:sp>
              <p:nvSpPr>
                <p:cNvPr id="220" name="AutoShape 29">
                  <a:extLst>
                    <a:ext uri="{FF2B5EF4-FFF2-40B4-BE49-F238E27FC236}">
                      <a16:creationId xmlns:a16="http://schemas.microsoft.com/office/drawing/2014/main" id="{3D40B1B4-C34D-4E20-B7DC-438087EBD008}"/>
                    </a:ext>
                  </a:extLst>
                </p:cNvPr>
                <p:cNvSpPr>
                  <a:spLocks noChangeAspect="1" noChangeArrowheads="1" noTextEdit="1"/>
                </p:cNvSpPr>
                <p:nvPr/>
              </p:nvSpPr>
              <p:spPr bwMode="auto">
                <a:xfrm>
                  <a:off x="7419256" y="3290901"/>
                  <a:ext cx="488271" cy="48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E5E5E"/>
                    </a:solidFill>
                    <a:effectLst/>
                    <a:uLnTx/>
                    <a:uFillTx/>
                    <a:latin typeface="Arial"/>
                    <a:ea typeface="+mn-ea"/>
                    <a:cs typeface="+mn-cs"/>
                  </a:endParaRPr>
                </a:p>
              </p:txBody>
            </p:sp>
            <p:sp>
              <p:nvSpPr>
                <p:cNvPr id="221" name="Freeform 32">
                  <a:extLst>
                    <a:ext uri="{FF2B5EF4-FFF2-40B4-BE49-F238E27FC236}">
                      <a16:creationId xmlns:a16="http://schemas.microsoft.com/office/drawing/2014/main" id="{FA93B1F7-9AB4-4E06-9209-478CCDB05D2C}"/>
                    </a:ext>
                  </a:extLst>
                </p:cNvPr>
                <p:cNvSpPr>
                  <a:spLocks/>
                </p:cNvSpPr>
                <p:nvPr/>
              </p:nvSpPr>
              <p:spPr bwMode="auto">
                <a:xfrm>
                  <a:off x="7455637" y="3329197"/>
                  <a:ext cx="411679" cy="412637"/>
                </a:xfrm>
                <a:custGeom>
                  <a:avLst/>
                  <a:gdLst>
                    <a:gd name="T0" fmla="*/ 0 w 319"/>
                    <a:gd name="T1" fmla="*/ 268 h 319"/>
                    <a:gd name="T2" fmla="*/ 197 w 319"/>
                    <a:gd name="T3" fmla="*/ 72 h 319"/>
                    <a:gd name="T4" fmla="*/ 52 w 319"/>
                    <a:gd name="T5" fmla="*/ 72 h 319"/>
                    <a:gd name="T6" fmla="*/ 52 w 319"/>
                    <a:gd name="T7" fmla="*/ 0 h 319"/>
                    <a:gd name="T8" fmla="*/ 218 w 319"/>
                    <a:gd name="T9" fmla="*/ 0 h 319"/>
                    <a:gd name="T10" fmla="*/ 319 w 319"/>
                    <a:gd name="T11" fmla="*/ 102 h 319"/>
                    <a:gd name="T12" fmla="*/ 319 w 319"/>
                    <a:gd name="T13" fmla="*/ 268 h 319"/>
                    <a:gd name="T14" fmla="*/ 248 w 319"/>
                    <a:gd name="T15" fmla="*/ 268 h 319"/>
                    <a:gd name="T16" fmla="*/ 248 w 319"/>
                    <a:gd name="T17" fmla="*/ 123 h 319"/>
                    <a:gd name="T18" fmla="*/ 51 w 319"/>
                    <a:gd name="T19" fmla="*/ 319 h 319"/>
                    <a:gd name="T20" fmla="*/ 0 w 319"/>
                    <a:gd name="T21" fmla="*/ 2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19">
                      <a:moveTo>
                        <a:pt x="0" y="268"/>
                      </a:moveTo>
                      <a:cubicBezTo>
                        <a:pt x="197" y="72"/>
                        <a:pt x="197" y="72"/>
                        <a:pt x="197" y="72"/>
                      </a:cubicBezTo>
                      <a:cubicBezTo>
                        <a:pt x="52" y="72"/>
                        <a:pt x="52" y="72"/>
                        <a:pt x="52" y="72"/>
                      </a:cubicBezTo>
                      <a:cubicBezTo>
                        <a:pt x="52" y="0"/>
                        <a:pt x="52" y="0"/>
                        <a:pt x="52" y="0"/>
                      </a:cubicBezTo>
                      <a:cubicBezTo>
                        <a:pt x="218" y="0"/>
                        <a:pt x="218" y="0"/>
                        <a:pt x="218" y="0"/>
                      </a:cubicBezTo>
                      <a:cubicBezTo>
                        <a:pt x="287" y="0"/>
                        <a:pt x="319" y="40"/>
                        <a:pt x="319" y="102"/>
                      </a:cubicBezTo>
                      <a:cubicBezTo>
                        <a:pt x="319" y="268"/>
                        <a:pt x="319" y="268"/>
                        <a:pt x="319" y="268"/>
                      </a:cubicBezTo>
                      <a:cubicBezTo>
                        <a:pt x="248" y="268"/>
                        <a:pt x="248" y="268"/>
                        <a:pt x="248" y="268"/>
                      </a:cubicBezTo>
                      <a:cubicBezTo>
                        <a:pt x="248" y="123"/>
                        <a:pt x="248" y="123"/>
                        <a:pt x="248" y="123"/>
                      </a:cubicBezTo>
                      <a:cubicBezTo>
                        <a:pt x="51" y="319"/>
                        <a:pt x="51" y="319"/>
                        <a:pt x="51" y="319"/>
                      </a:cubicBezTo>
                      <a:lnTo>
                        <a:pt x="0" y="2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a:ea typeface="+mn-ea"/>
                    <a:cs typeface="+mn-cs"/>
                  </a:endParaRPr>
                </a:p>
              </p:txBody>
            </p:sp>
          </p:grpSp>
        </p:grpSp>
        <p:sp>
          <p:nvSpPr>
            <p:cNvPr id="210" name="Textfeld 293">
              <a:extLst>
                <a:ext uri="{FF2B5EF4-FFF2-40B4-BE49-F238E27FC236}">
                  <a16:creationId xmlns:a16="http://schemas.microsoft.com/office/drawing/2014/main" id="{BF2F1FD4-1017-42F2-9A64-490689CF4D2A}"/>
                </a:ext>
              </a:extLst>
            </p:cNvPr>
            <p:cNvSpPr txBox="1"/>
            <p:nvPr/>
          </p:nvSpPr>
          <p:spPr>
            <a:xfrm>
              <a:off x="1829640" y="2005553"/>
              <a:ext cx="498306" cy="180425"/>
            </a:xfrm>
            <a:prstGeom prst="rect">
              <a:avLst/>
            </a:prstGeom>
            <a:noFill/>
          </p:spPr>
          <p:txBody>
            <a:bodyPr wrap="squar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rPr>
                <a:t>Ramp-up</a:t>
              </a:r>
            </a:p>
          </p:txBody>
        </p:sp>
      </p:grpSp>
      <p:grpSp>
        <p:nvGrpSpPr>
          <p:cNvPr id="227" name="Group 226">
            <a:extLst>
              <a:ext uri="{FF2B5EF4-FFF2-40B4-BE49-F238E27FC236}">
                <a16:creationId xmlns:a16="http://schemas.microsoft.com/office/drawing/2014/main" id="{62C98AE8-4037-43B4-AAC0-0A36B050973E}"/>
              </a:ext>
            </a:extLst>
          </p:cNvPr>
          <p:cNvGrpSpPr/>
          <p:nvPr/>
        </p:nvGrpSpPr>
        <p:grpSpPr>
          <a:xfrm>
            <a:off x="1766451" y="2032522"/>
            <a:ext cx="602694" cy="180425"/>
            <a:chOff x="1725252" y="2005553"/>
            <a:chExt cx="602694" cy="180425"/>
          </a:xfrm>
        </p:grpSpPr>
        <p:grpSp>
          <p:nvGrpSpPr>
            <p:cNvPr id="247" name="Group 246">
              <a:extLst>
                <a:ext uri="{FF2B5EF4-FFF2-40B4-BE49-F238E27FC236}">
                  <a16:creationId xmlns:a16="http://schemas.microsoft.com/office/drawing/2014/main" id="{E4171927-8242-4909-8640-F76F5C2B27A9}"/>
                </a:ext>
              </a:extLst>
            </p:cNvPr>
            <p:cNvGrpSpPr>
              <a:grpSpLocks noChangeAspect="1"/>
            </p:cNvGrpSpPr>
            <p:nvPr/>
          </p:nvGrpSpPr>
          <p:grpSpPr>
            <a:xfrm>
              <a:off x="1725252" y="2041765"/>
              <a:ext cx="108862" cy="108000"/>
              <a:chOff x="2114968" y="2116042"/>
              <a:chExt cx="362871" cy="360000"/>
            </a:xfrm>
          </p:grpSpPr>
          <p:sp>
            <p:nvSpPr>
              <p:cNvPr id="258" name="Freeform 25">
                <a:extLst>
                  <a:ext uri="{FF2B5EF4-FFF2-40B4-BE49-F238E27FC236}">
                    <a16:creationId xmlns:a16="http://schemas.microsoft.com/office/drawing/2014/main" id="{5B56BD50-7C20-4994-8449-D6BB6A202EC6}"/>
                  </a:ext>
                </a:extLst>
              </p:cNvPr>
              <p:cNvSpPr>
                <a:spLocks noChangeAspect="1"/>
              </p:cNvSpPr>
              <p:nvPr/>
            </p:nvSpPr>
            <p:spPr bwMode="auto">
              <a:xfrm>
                <a:off x="2114968" y="2116042"/>
                <a:ext cx="362871" cy="360000"/>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rgbClr val="B5D45B"/>
              </a:solidFill>
              <a:ln>
                <a:noFill/>
              </a:ln>
              <a:effectLst/>
            </p:spPr>
            <p:txBody>
              <a:bodyPr vert="horz" wrap="square" lIns="36000" tIns="36000" rIns="36000" bIns="36000" numCol="1" anchor="ctr" anchorCtr="0" compatLnSpc="1">
                <a:prstTxWarp prst="textNoShape">
                  <a:avLst/>
                </a:prstTxWarp>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endParaRPr kumimoji="0" lang="en-US" sz="10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grpSp>
            <p:nvGrpSpPr>
              <p:cNvPr id="259" name="Arrow diagonal up right">
                <a:extLst>
                  <a:ext uri="{FF2B5EF4-FFF2-40B4-BE49-F238E27FC236}">
                    <a16:creationId xmlns:a16="http://schemas.microsoft.com/office/drawing/2014/main" id="{6DF7DC43-8D8C-4F2B-BE12-E6E33957591E}"/>
                  </a:ext>
                </a:extLst>
              </p:cNvPr>
              <p:cNvGrpSpPr>
                <a:grpSpLocks noChangeAspect="1"/>
              </p:cNvGrpSpPr>
              <p:nvPr>
                <p:custDataLst>
                  <p:tags r:id="rId14"/>
                </p:custDataLst>
              </p:nvPr>
            </p:nvGrpSpPr>
            <p:grpSpPr>
              <a:xfrm>
                <a:off x="2188403" y="2188045"/>
                <a:ext cx="216000" cy="216000"/>
                <a:chOff x="7419256" y="3290901"/>
                <a:chExt cx="488271" cy="488271"/>
              </a:xfrm>
            </p:grpSpPr>
            <p:sp>
              <p:nvSpPr>
                <p:cNvPr id="260" name="AutoShape 29">
                  <a:extLst>
                    <a:ext uri="{FF2B5EF4-FFF2-40B4-BE49-F238E27FC236}">
                      <a16:creationId xmlns:a16="http://schemas.microsoft.com/office/drawing/2014/main" id="{B082B36A-CBC4-40AF-9D02-B81C625698DF}"/>
                    </a:ext>
                  </a:extLst>
                </p:cNvPr>
                <p:cNvSpPr>
                  <a:spLocks noChangeAspect="1" noChangeArrowheads="1" noTextEdit="1"/>
                </p:cNvSpPr>
                <p:nvPr/>
              </p:nvSpPr>
              <p:spPr bwMode="auto">
                <a:xfrm>
                  <a:off x="7419256" y="3290901"/>
                  <a:ext cx="488271" cy="48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E5E5E"/>
                    </a:solidFill>
                    <a:effectLst/>
                    <a:uLnTx/>
                    <a:uFillTx/>
                    <a:latin typeface="Arial"/>
                    <a:ea typeface="+mn-ea"/>
                    <a:cs typeface="+mn-cs"/>
                  </a:endParaRPr>
                </a:p>
              </p:txBody>
            </p:sp>
            <p:sp>
              <p:nvSpPr>
                <p:cNvPr id="261" name="Freeform 32">
                  <a:extLst>
                    <a:ext uri="{FF2B5EF4-FFF2-40B4-BE49-F238E27FC236}">
                      <a16:creationId xmlns:a16="http://schemas.microsoft.com/office/drawing/2014/main" id="{D9BA2F20-6C9B-47CC-BFAC-66B16D4D535B}"/>
                    </a:ext>
                  </a:extLst>
                </p:cNvPr>
                <p:cNvSpPr>
                  <a:spLocks/>
                </p:cNvSpPr>
                <p:nvPr/>
              </p:nvSpPr>
              <p:spPr bwMode="auto">
                <a:xfrm>
                  <a:off x="7455637" y="3329197"/>
                  <a:ext cx="411679" cy="412637"/>
                </a:xfrm>
                <a:custGeom>
                  <a:avLst/>
                  <a:gdLst>
                    <a:gd name="T0" fmla="*/ 0 w 319"/>
                    <a:gd name="T1" fmla="*/ 268 h 319"/>
                    <a:gd name="T2" fmla="*/ 197 w 319"/>
                    <a:gd name="T3" fmla="*/ 72 h 319"/>
                    <a:gd name="T4" fmla="*/ 52 w 319"/>
                    <a:gd name="T5" fmla="*/ 72 h 319"/>
                    <a:gd name="T6" fmla="*/ 52 w 319"/>
                    <a:gd name="T7" fmla="*/ 0 h 319"/>
                    <a:gd name="T8" fmla="*/ 218 w 319"/>
                    <a:gd name="T9" fmla="*/ 0 h 319"/>
                    <a:gd name="T10" fmla="*/ 319 w 319"/>
                    <a:gd name="T11" fmla="*/ 102 h 319"/>
                    <a:gd name="T12" fmla="*/ 319 w 319"/>
                    <a:gd name="T13" fmla="*/ 268 h 319"/>
                    <a:gd name="T14" fmla="*/ 248 w 319"/>
                    <a:gd name="T15" fmla="*/ 268 h 319"/>
                    <a:gd name="T16" fmla="*/ 248 w 319"/>
                    <a:gd name="T17" fmla="*/ 123 h 319"/>
                    <a:gd name="T18" fmla="*/ 51 w 319"/>
                    <a:gd name="T19" fmla="*/ 319 h 319"/>
                    <a:gd name="T20" fmla="*/ 0 w 319"/>
                    <a:gd name="T21" fmla="*/ 2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19">
                      <a:moveTo>
                        <a:pt x="0" y="268"/>
                      </a:moveTo>
                      <a:cubicBezTo>
                        <a:pt x="197" y="72"/>
                        <a:pt x="197" y="72"/>
                        <a:pt x="197" y="72"/>
                      </a:cubicBezTo>
                      <a:cubicBezTo>
                        <a:pt x="52" y="72"/>
                        <a:pt x="52" y="72"/>
                        <a:pt x="52" y="72"/>
                      </a:cubicBezTo>
                      <a:cubicBezTo>
                        <a:pt x="52" y="0"/>
                        <a:pt x="52" y="0"/>
                        <a:pt x="52" y="0"/>
                      </a:cubicBezTo>
                      <a:cubicBezTo>
                        <a:pt x="218" y="0"/>
                        <a:pt x="218" y="0"/>
                        <a:pt x="218" y="0"/>
                      </a:cubicBezTo>
                      <a:cubicBezTo>
                        <a:pt x="287" y="0"/>
                        <a:pt x="319" y="40"/>
                        <a:pt x="319" y="102"/>
                      </a:cubicBezTo>
                      <a:cubicBezTo>
                        <a:pt x="319" y="268"/>
                        <a:pt x="319" y="268"/>
                        <a:pt x="319" y="268"/>
                      </a:cubicBezTo>
                      <a:cubicBezTo>
                        <a:pt x="248" y="268"/>
                        <a:pt x="248" y="268"/>
                        <a:pt x="248" y="268"/>
                      </a:cubicBezTo>
                      <a:cubicBezTo>
                        <a:pt x="248" y="123"/>
                        <a:pt x="248" y="123"/>
                        <a:pt x="248" y="123"/>
                      </a:cubicBezTo>
                      <a:cubicBezTo>
                        <a:pt x="51" y="319"/>
                        <a:pt x="51" y="319"/>
                        <a:pt x="51" y="319"/>
                      </a:cubicBezTo>
                      <a:lnTo>
                        <a:pt x="0" y="26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a:ea typeface="+mn-ea"/>
                    <a:cs typeface="+mn-cs"/>
                  </a:endParaRPr>
                </a:p>
              </p:txBody>
            </p:sp>
          </p:grpSp>
        </p:grpSp>
        <p:sp>
          <p:nvSpPr>
            <p:cNvPr id="248" name="Textfeld 293">
              <a:extLst>
                <a:ext uri="{FF2B5EF4-FFF2-40B4-BE49-F238E27FC236}">
                  <a16:creationId xmlns:a16="http://schemas.microsoft.com/office/drawing/2014/main" id="{3194C5CD-7C75-48FE-A855-7747DD502A38}"/>
                </a:ext>
              </a:extLst>
            </p:cNvPr>
            <p:cNvSpPr txBox="1"/>
            <p:nvPr/>
          </p:nvSpPr>
          <p:spPr>
            <a:xfrm>
              <a:off x="1829640" y="2005553"/>
              <a:ext cx="498306" cy="180425"/>
            </a:xfrm>
            <a:prstGeom prst="rect">
              <a:avLst/>
            </a:prstGeom>
            <a:noFill/>
          </p:spPr>
          <p:txBody>
            <a:bodyPr wrap="squar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rPr>
                <a:t>Ramp-up</a:t>
              </a:r>
            </a:p>
          </p:txBody>
        </p:sp>
      </p:grpSp>
      <p:grpSp>
        <p:nvGrpSpPr>
          <p:cNvPr id="279" name="Group 278">
            <a:extLst>
              <a:ext uri="{FF2B5EF4-FFF2-40B4-BE49-F238E27FC236}">
                <a16:creationId xmlns:a16="http://schemas.microsoft.com/office/drawing/2014/main" id="{F510A615-079D-4A3A-A2DA-F57C7547C33A}"/>
              </a:ext>
            </a:extLst>
          </p:cNvPr>
          <p:cNvGrpSpPr>
            <a:grpSpLocks noChangeAspect="1"/>
          </p:cNvGrpSpPr>
          <p:nvPr/>
        </p:nvGrpSpPr>
        <p:grpSpPr>
          <a:xfrm>
            <a:off x="600348" y="3474690"/>
            <a:ext cx="719300" cy="798095"/>
            <a:chOff x="553592" y="2930934"/>
            <a:chExt cx="719300" cy="798095"/>
          </a:xfrm>
        </p:grpSpPr>
        <p:sp>
          <p:nvSpPr>
            <p:cNvPr id="280" name="TextBox 279">
              <a:extLst>
                <a:ext uri="{FF2B5EF4-FFF2-40B4-BE49-F238E27FC236}">
                  <a16:creationId xmlns:a16="http://schemas.microsoft.com/office/drawing/2014/main" id="{0BED27FC-707C-463B-B565-41F68AA32C1A}"/>
                </a:ext>
              </a:extLst>
            </p:cNvPr>
            <p:cNvSpPr txBox="1"/>
            <p:nvPr/>
          </p:nvSpPr>
          <p:spPr>
            <a:xfrm>
              <a:off x="553592" y="3437187"/>
              <a:ext cx="719300" cy="152178"/>
            </a:xfrm>
            <a:prstGeom prst="rect">
              <a:avLst/>
            </a:prstGeom>
            <a:solidFill>
              <a:schemeClr val="bg1"/>
            </a:solidFill>
          </p:spPr>
          <p:txBody>
            <a:bodyPr wrap="square" lIns="36000" tIns="36000" rIns="36000" bIns="36000" rtlCol="0" anchor="ctr">
              <a:noAutofit/>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Nuclear</a:t>
              </a:r>
            </a:p>
          </p:txBody>
        </p:sp>
        <p:pic>
          <p:nvPicPr>
            <p:cNvPr id="281" name="Nuclear power plant">
              <a:extLst>
                <a:ext uri="{FF2B5EF4-FFF2-40B4-BE49-F238E27FC236}">
                  <a16:creationId xmlns:a16="http://schemas.microsoft.com/office/drawing/2014/main" id="{49B4EF25-A292-44BE-AC91-DB056868CE4F}"/>
                </a:ext>
              </a:extLst>
            </p:cNvPr>
            <p:cNvPicPr>
              <a:picLocks noChangeAspect="1" noChangeArrowheads="1"/>
            </p:cNvPicPr>
            <p:nvPr>
              <p:custDataLst>
                <p:tags r:id="rId13"/>
              </p:custDataLst>
            </p:nvPr>
          </p:nvPicPr>
          <p:blipFill rotWithShape="1">
            <a:blip r:embed="rId25" cstate="print">
              <a:extLst>
                <a:ext uri="{28A0092B-C50C-407E-A947-70E740481C1C}">
                  <a14:useLocalDpi xmlns:a14="http://schemas.microsoft.com/office/drawing/2010/main" val="0"/>
                </a:ext>
              </a:extLst>
            </a:blip>
            <a:srcRect b="9422"/>
            <a:stretch/>
          </p:blipFill>
          <p:spPr bwMode="auto">
            <a:xfrm>
              <a:off x="629311" y="2930934"/>
              <a:ext cx="596166"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2" name="Rectangle: Rounded Corners 281">
              <a:extLst>
                <a:ext uri="{FF2B5EF4-FFF2-40B4-BE49-F238E27FC236}">
                  <a16:creationId xmlns:a16="http://schemas.microsoft.com/office/drawing/2014/main" id="{9430144F-D158-47E1-B035-6458FF409FD5}"/>
                </a:ext>
              </a:extLst>
            </p:cNvPr>
            <p:cNvSpPr/>
            <p:nvPr/>
          </p:nvSpPr>
          <p:spPr>
            <a:xfrm>
              <a:off x="713848" y="3609610"/>
              <a:ext cx="398789"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sym typeface="Helvetica Neue Medium"/>
                </a:rPr>
                <a:t>1.4 GW</a:t>
              </a:r>
            </a:p>
          </p:txBody>
        </p:sp>
      </p:grpSp>
      <p:grpSp>
        <p:nvGrpSpPr>
          <p:cNvPr id="283" name="Group 282">
            <a:extLst>
              <a:ext uri="{FF2B5EF4-FFF2-40B4-BE49-F238E27FC236}">
                <a16:creationId xmlns:a16="http://schemas.microsoft.com/office/drawing/2014/main" id="{56DEDAE0-EA71-406C-AA61-6A2841019C1A}"/>
              </a:ext>
            </a:extLst>
          </p:cNvPr>
          <p:cNvGrpSpPr>
            <a:grpSpLocks noChangeAspect="1"/>
          </p:cNvGrpSpPr>
          <p:nvPr/>
        </p:nvGrpSpPr>
        <p:grpSpPr>
          <a:xfrm>
            <a:off x="600846" y="2938693"/>
            <a:ext cx="721916" cy="576889"/>
            <a:chOff x="1729040" y="2753066"/>
            <a:chExt cx="628096" cy="576889"/>
          </a:xfrm>
        </p:grpSpPr>
        <p:pic>
          <p:nvPicPr>
            <p:cNvPr id="284" name="Gas-fired-power-plant" descr="Ein Bild, das Anzeige enthält.&#10;&#10;Automatisch generierte Beschreibung">
              <a:extLst>
                <a:ext uri="{FF2B5EF4-FFF2-40B4-BE49-F238E27FC236}">
                  <a16:creationId xmlns:a16="http://schemas.microsoft.com/office/drawing/2014/main" id="{80232D2E-E45E-42AC-A39D-E4D6B802D438}"/>
                </a:ext>
              </a:extLst>
            </p:cNvPr>
            <p:cNvPicPr>
              <a:picLocks noChangeAspect="1"/>
            </p:cNvPicPr>
            <p:nvPr>
              <p:custDataLst>
                <p:tags r:id="rId12"/>
              </p:custDataLst>
            </p:nvPr>
          </p:nvPicPr>
          <p:blipFill>
            <a:blip r:embed="rId26" cstate="print">
              <a:extLst>
                <a:ext uri="{28A0092B-C50C-407E-A947-70E740481C1C}">
                  <a14:useLocalDpi xmlns:a14="http://schemas.microsoft.com/office/drawing/2010/main" val="0"/>
                </a:ext>
              </a:extLst>
            </a:blip>
            <a:stretch>
              <a:fillRect/>
            </a:stretch>
          </p:blipFill>
          <p:spPr>
            <a:xfrm>
              <a:off x="1752466" y="2753066"/>
              <a:ext cx="549038" cy="252000"/>
            </a:xfrm>
            <a:prstGeom prst="rect">
              <a:avLst/>
            </a:prstGeom>
          </p:spPr>
        </p:pic>
        <p:sp>
          <p:nvSpPr>
            <p:cNvPr id="285" name="TextBox 284">
              <a:extLst>
                <a:ext uri="{FF2B5EF4-FFF2-40B4-BE49-F238E27FC236}">
                  <a16:creationId xmlns:a16="http://schemas.microsoft.com/office/drawing/2014/main" id="{2B25A1F9-D6BF-4FC1-9871-F5DBA64E3550}"/>
                </a:ext>
              </a:extLst>
            </p:cNvPr>
            <p:cNvSpPr txBox="1"/>
            <p:nvPr/>
          </p:nvSpPr>
          <p:spPr>
            <a:xfrm>
              <a:off x="1729040" y="3049285"/>
              <a:ext cx="628096" cy="134221"/>
            </a:xfrm>
            <a:prstGeom prst="rect">
              <a:avLst/>
            </a:prstGeom>
            <a:solidFill>
              <a:schemeClr val="bg1"/>
            </a:solidFill>
          </p:spPr>
          <p:txBody>
            <a:bodyPr wrap="square" lIns="36000" tIns="36000" rIns="36000" bIns="36000" rtlCol="0" anchor="ctr">
              <a:noAutofit/>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Gas-fired</a:t>
              </a:r>
            </a:p>
          </p:txBody>
        </p:sp>
        <p:sp>
          <p:nvSpPr>
            <p:cNvPr id="286" name="Rectangle: Rounded Corners 285">
              <a:extLst>
                <a:ext uri="{FF2B5EF4-FFF2-40B4-BE49-F238E27FC236}">
                  <a16:creationId xmlns:a16="http://schemas.microsoft.com/office/drawing/2014/main" id="{AEA13D87-F51A-48AF-9897-B346D5FE3686}"/>
                </a:ext>
              </a:extLst>
            </p:cNvPr>
            <p:cNvSpPr/>
            <p:nvPr/>
          </p:nvSpPr>
          <p:spPr>
            <a:xfrm>
              <a:off x="1865087" y="3210536"/>
              <a:ext cx="356002"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sym typeface="Helvetica Neue Medium"/>
                </a:rPr>
                <a:t>8.4 GW</a:t>
              </a:r>
            </a:p>
          </p:txBody>
        </p:sp>
      </p:grpSp>
      <p:grpSp>
        <p:nvGrpSpPr>
          <p:cNvPr id="287" name="Group 286">
            <a:extLst>
              <a:ext uri="{FF2B5EF4-FFF2-40B4-BE49-F238E27FC236}">
                <a16:creationId xmlns:a16="http://schemas.microsoft.com/office/drawing/2014/main" id="{224F20C9-F7A3-4ECE-9CEF-88ADA64462CB}"/>
              </a:ext>
            </a:extLst>
          </p:cNvPr>
          <p:cNvGrpSpPr>
            <a:grpSpLocks noChangeAspect="1"/>
          </p:cNvGrpSpPr>
          <p:nvPr/>
        </p:nvGrpSpPr>
        <p:grpSpPr>
          <a:xfrm>
            <a:off x="600348" y="2295990"/>
            <a:ext cx="737671" cy="537766"/>
            <a:chOff x="605156" y="1574674"/>
            <a:chExt cx="660981" cy="537766"/>
          </a:xfrm>
        </p:grpSpPr>
        <p:sp>
          <p:nvSpPr>
            <p:cNvPr id="288" name="TextBox 287">
              <a:extLst>
                <a:ext uri="{FF2B5EF4-FFF2-40B4-BE49-F238E27FC236}">
                  <a16:creationId xmlns:a16="http://schemas.microsoft.com/office/drawing/2014/main" id="{9E4CFF3C-E3B6-4E2F-8047-A10E1B789A91}"/>
                </a:ext>
              </a:extLst>
            </p:cNvPr>
            <p:cNvSpPr txBox="1"/>
            <p:nvPr/>
          </p:nvSpPr>
          <p:spPr>
            <a:xfrm>
              <a:off x="605156" y="1829928"/>
              <a:ext cx="660981" cy="134221"/>
            </a:xfrm>
            <a:prstGeom prst="rect">
              <a:avLst/>
            </a:prstGeom>
            <a:solidFill>
              <a:schemeClr val="bg1"/>
            </a:solidFill>
          </p:spPr>
          <p:txBody>
            <a:bodyPr wrap="square" lIns="36000" tIns="36000" rIns="36000" bIns="36000" rtlCol="0" anchor="ctr">
              <a:noAutofit/>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Coal-fired</a:t>
              </a:r>
            </a:p>
          </p:txBody>
        </p:sp>
        <p:pic>
          <p:nvPicPr>
            <p:cNvPr id="289" name="Coal-fired-power-plant" descr="Ein Bild, das Gebäude, Tisch, Schild, Zeichnung enthält.&#10;&#10;Automatisch generierte Beschreibung">
              <a:extLst>
                <a:ext uri="{FF2B5EF4-FFF2-40B4-BE49-F238E27FC236}">
                  <a16:creationId xmlns:a16="http://schemas.microsoft.com/office/drawing/2014/main" id="{83BD6216-FBD0-499A-A18F-497A16C263F9}"/>
                </a:ext>
              </a:extLst>
            </p:cNvPr>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710130" y="1574674"/>
              <a:ext cx="420501" cy="216000"/>
            </a:xfrm>
            <a:prstGeom prst="rect">
              <a:avLst/>
            </a:prstGeom>
          </p:spPr>
        </p:pic>
        <p:sp>
          <p:nvSpPr>
            <p:cNvPr id="290" name="Rectangle: Rounded Corners 289">
              <a:extLst>
                <a:ext uri="{FF2B5EF4-FFF2-40B4-BE49-F238E27FC236}">
                  <a16:creationId xmlns:a16="http://schemas.microsoft.com/office/drawing/2014/main" id="{932DBED8-271B-47F8-87AD-08628C4B7063}"/>
                </a:ext>
              </a:extLst>
            </p:cNvPr>
            <p:cNvSpPr/>
            <p:nvPr/>
          </p:nvSpPr>
          <p:spPr>
            <a:xfrm>
              <a:off x="756590" y="1993021"/>
              <a:ext cx="358113"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sym typeface="Helvetica Neue Medium"/>
                </a:rPr>
                <a:t>6.3 GW</a:t>
              </a:r>
              <a:endParaRPr kumimoji="0" lang="en-US" sz="700" b="0" i="0" u="none" strike="noStrike" kern="1200" cap="none" spc="0" normalizeH="0" baseline="30000" noProof="0">
                <a:ln>
                  <a:noFill/>
                </a:ln>
                <a:solidFill>
                  <a:srgbClr val="FFFFFF"/>
                </a:solidFill>
                <a:effectLst/>
                <a:uLnTx/>
                <a:uFillTx/>
                <a:latin typeface="Arial"/>
                <a:ea typeface="+mn-ea"/>
                <a:cs typeface="+mn-cs"/>
                <a:sym typeface="Helvetica Neue Medium"/>
              </a:endParaRPr>
            </a:p>
          </p:txBody>
        </p:sp>
      </p:grpSp>
      <p:grpSp>
        <p:nvGrpSpPr>
          <p:cNvPr id="291" name="Group 290">
            <a:extLst>
              <a:ext uri="{FF2B5EF4-FFF2-40B4-BE49-F238E27FC236}">
                <a16:creationId xmlns:a16="http://schemas.microsoft.com/office/drawing/2014/main" id="{F94DE4ED-C4C7-4487-866D-B0762161225D}"/>
              </a:ext>
            </a:extLst>
          </p:cNvPr>
          <p:cNvGrpSpPr>
            <a:grpSpLocks noChangeAspect="1"/>
          </p:cNvGrpSpPr>
          <p:nvPr/>
        </p:nvGrpSpPr>
        <p:grpSpPr>
          <a:xfrm>
            <a:off x="592323" y="1472772"/>
            <a:ext cx="745797" cy="718986"/>
            <a:chOff x="626636" y="2175653"/>
            <a:chExt cx="745797" cy="718986"/>
          </a:xfrm>
        </p:grpSpPr>
        <p:sp>
          <p:nvSpPr>
            <p:cNvPr id="292" name="TextBox 291">
              <a:extLst>
                <a:ext uri="{FF2B5EF4-FFF2-40B4-BE49-F238E27FC236}">
                  <a16:creationId xmlns:a16="http://schemas.microsoft.com/office/drawing/2014/main" id="{D4178B1F-9037-4CA2-866E-EDD3E08580FB}"/>
                </a:ext>
              </a:extLst>
            </p:cNvPr>
            <p:cNvSpPr txBox="1"/>
            <p:nvPr/>
          </p:nvSpPr>
          <p:spPr>
            <a:xfrm>
              <a:off x="626636" y="2605856"/>
              <a:ext cx="745797" cy="134221"/>
            </a:xfrm>
            <a:prstGeom prst="rect">
              <a:avLst/>
            </a:prstGeom>
            <a:solidFill>
              <a:schemeClr val="bg1"/>
            </a:solidFill>
          </p:spPr>
          <p:txBody>
            <a:bodyPr wrap="square" lIns="36000" tIns="36000" rIns="36000" bIns="36000" rtlCol="0" anchor="ctr">
              <a:noAutofit/>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Hydropower</a:t>
              </a:r>
            </a:p>
          </p:txBody>
        </p:sp>
        <p:pic>
          <p:nvPicPr>
            <p:cNvPr id="293" name="Hydroelectric plant">
              <a:extLst>
                <a:ext uri="{FF2B5EF4-FFF2-40B4-BE49-F238E27FC236}">
                  <a16:creationId xmlns:a16="http://schemas.microsoft.com/office/drawing/2014/main" id="{45EF7E46-2610-4F6D-A634-A3E96BB6486B}"/>
                </a:ext>
              </a:extLst>
            </p:cNvPr>
            <p:cNvPicPr>
              <a:picLocks noChangeAspect="1" noChangeArrowheads="1"/>
            </p:cNvPicPr>
            <p:nvPr>
              <p:custDataLst>
                <p:tags r:id="rId10"/>
              </p:custDataLst>
            </p:nvPr>
          </p:nvPicPr>
          <p:blipFill rotWithShape="1">
            <a:blip r:embed="rId28" cstate="print">
              <a:extLst>
                <a:ext uri="{28A0092B-C50C-407E-A947-70E740481C1C}">
                  <a14:useLocalDpi xmlns:a14="http://schemas.microsoft.com/office/drawing/2010/main" val="0"/>
                </a:ext>
              </a:extLst>
            </a:blip>
            <a:srcRect b="14137"/>
            <a:stretch/>
          </p:blipFill>
          <p:spPr bwMode="auto">
            <a:xfrm>
              <a:off x="758471" y="2175653"/>
              <a:ext cx="503125"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4" name="Rectangle: Rounded Corners 293">
              <a:extLst>
                <a:ext uri="{FF2B5EF4-FFF2-40B4-BE49-F238E27FC236}">
                  <a16:creationId xmlns:a16="http://schemas.microsoft.com/office/drawing/2014/main" id="{AB6BD6FE-FF67-4188-A3AB-6954C0BA3F49}"/>
                </a:ext>
              </a:extLst>
            </p:cNvPr>
            <p:cNvSpPr/>
            <p:nvPr/>
          </p:nvSpPr>
          <p:spPr>
            <a:xfrm>
              <a:off x="801534" y="2775220"/>
              <a:ext cx="396000"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sym typeface="Helvetica Neue Medium"/>
                </a:rPr>
                <a:t>3.6 GW</a:t>
              </a:r>
            </a:p>
          </p:txBody>
        </p:sp>
      </p:grpSp>
      <p:grpSp>
        <p:nvGrpSpPr>
          <p:cNvPr id="34" name="Group 33">
            <a:extLst>
              <a:ext uri="{FF2B5EF4-FFF2-40B4-BE49-F238E27FC236}">
                <a16:creationId xmlns:a16="http://schemas.microsoft.com/office/drawing/2014/main" id="{D93F6629-A4C9-45F6-8746-251F4FD9A94B}"/>
              </a:ext>
            </a:extLst>
          </p:cNvPr>
          <p:cNvGrpSpPr>
            <a:grpSpLocks noChangeAspect="1"/>
          </p:cNvGrpSpPr>
          <p:nvPr/>
        </p:nvGrpSpPr>
        <p:grpSpPr>
          <a:xfrm>
            <a:off x="2781147" y="2025577"/>
            <a:ext cx="832940" cy="613172"/>
            <a:chOff x="2615409" y="2038053"/>
            <a:chExt cx="832940" cy="613172"/>
          </a:xfrm>
        </p:grpSpPr>
        <p:grpSp>
          <p:nvGrpSpPr>
            <p:cNvPr id="295" name="Group 294">
              <a:extLst>
                <a:ext uri="{FF2B5EF4-FFF2-40B4-BE49-F238E27FC236}">
                  <a16:creationId xmlns:a16="http://schemas.microsoft.com/office/drawing/2014/main" id="{94D08850-49DD-4B2C-8CDC-3AC0B265EB95}"/>
                </a:ext>
              </a:extLst>
            </p:cNvPr>
            <p:cNvGrpSpPr/>
            <p:nvPr/>
          </p:nvGrpSpPr>
          <p:grpSpPr>
            <a:xfrm>
              <a:off x="2615409" y="2372122"/>
              <a:ext cx="832940" cy="279103"/>
              <a:chOff x="2885450" y="2919012"/>
              <a:chExt cx="832940" cy="279103"/>
            </a:xfrm>
          </p:grpSpPr>
          <p:sp>
            <p:nvSpPr>
              <p:cNvPr id="298" name="TextBox 297">
                <a:extLst>
                  <a:ext uri="{FF2B5EF4-FFF2-40B4-BE49-F238E27FC236}">
                    <a16:creationId xmlns:a16="http://schemas.microsoft.com/office/drawing/2014/main" id="{61553AD7-1148-4640-9FCC-FB7ED75A3FF8}"/>
                  </a:ext>
                </a:extLst>
              </p:cNvPr>
              <p:cNvSpPr txBox="1"/>
              <p:nvPr/>
            </p:nvSpPr>
            <p:spPr>
              <a:xfrm>
                <a:off x="2885450" y="2919012"/>
                <a:ext cx="832940" cy="134221"/>
              </a:xfrm>
              <a:prstGeom prst="rect">
                <a:avLst/>
              </a:prstGeom>
              <a:solidFill>
                <a:schemeClr val="bg1"/>
              </a:solidFill>
            </p:spPr>
            <p:txBody>
              <a:bodyPr wrap="square" lIns="36000" tIns="36000" rIns="36000" bIns="36000" rtlCol="0" anchor="ctr">
                <a:noAutofit/>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Gas storage</a:t>
                </a:r>
              </a:p>
            </p:txBody>
          </p:sp>
          <p:sp>
            <p:nvSpPr>
              <p:cNvPr id="297" name="Rectangle: Rounded Corners 296">
                <a:extLst>
                  <a:ext uri="{FF2B5EF4-FFF2-40B4-BE49-F238E27FC236}">
                    <a16:creationId xmlns:a16="http://schemas.microsoft.com/office/drawing/2014/main" id="{97AADEEF-9F4C-4CBD-B56D-BC09E1552914}"/>
                  </a:ext>
                </a:extLst>
              </p:cNvPr>
              <p:cNvSpPr/>
              <p:nvPr/>
            </p:nvSpPr>
            <p:spPr>
              <a:xfrm>
                <a:off x="3103920" y="3078696"/>
                <a:ext cx="396000"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sym typeface="Helvetica Neue Medium"/>
                  </a:rPr>
                  <a:t>7.4 bcm</a:t>
                </a:r>
              </a:p>
            </p:txBody>
          </p:sp>
        </p:grpSp>
        <p:pic>
          <p:nvPicPr>
            <p:cNvPr id="300" name="Picture 299">
              <a:extLst>
                <a:ext uri="{FF2B5EF4-FFF2-40B4-BE49-F238E27FC236}">
                  <a16:creationId xmlns:a16="http://schemas.microsoft.com/office/drawing/2014/main" id="{990E924F-70DE-4AF9-808A-7BD3C921F04D}"/>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870342" y="2038053"/>
              <a:ext cx="325195" cy="299667"/>
            </a:xfrm>
            <a:prstGeom prst="rect">
              <a:avLst/>
            </a:prstGeom>
          </p:spPr>
        </p:pic>
      </p:grpSp>
      <p:grpSp>
        <p:nvGrpSpPr>
          <p:cNvPr id="301" name="Group 300">
            <a:extLst>
              <a:ext uri="{FF2B5EF4-FFF2-40B4-BE49-F238E27FC236}">
                <a16:creationId xmlns:a16="http://schemas.microsoft.com/office/drawing/2014/main" id="{FCC35AF4-B8A8-4524-A71F-C6D9B6911B11}"/>
              </a:ext>
            </a:extLst>
          </p:cNvPr>
          <p:cNvGrpSpPr>
            <a:grpSpLocks noChangeAspect="1"/>
          </p:cNvGrpSpPr>
          <p:nvPr/>
        </p:nvGrpSpPr>
        <p:grpSpPr>
          <a:xfrm>
            <a:off x="2777053" y="3096228"/>
            <a:ext cx="837034" cy="588778"/>
            <a:chOff x="2947666" y="3106390"/>
            <a:chExt cx="837034" cy="588778"/>
          </a:xfrm>
        </p:grpSpPr>
        <p:sp>
          <p:nvSpPr>
            <p:cNvPr id="302" name="TextBox 301">
              <a:extLst>
                <a:ext uri="{FF2B5EF4-FFF2-40B4-BE49-F238E27FC236}">
                  <a16:creationId xmlns:a16="http://schemas.microsoft.com/office/drawing/2014/main" id="{12BD9002-046D-4F3A-8FC8-7E745BDBAFAE}"/>
                </a:ext>
              </a:extLst>
            </p:cNvPr>
            <p:cNvSpPr txBox="1"/>
            <p:nvPr/>
          </p:nvSpPr>
          <p:spPr>
            <a:xfrm>
              <a:off x="2947666" y="3407382"/>
              <a:ext cx="837034" cy="134221"/>
            </a:xfrm>
            <a:prstGeom prst="rect">
              <a:avLst/>
            </a:prstGeom>
            <a:solidFill>
              <a:schemeClr val="bg1"/>
            </a:solidFill>
          </p:spPr>
          <p:txBody>
            <a:bodyPr wrap="square" lIns="36000" tIns="36000" rIns="36000" bIns="36000" rtlCol="0" anchor="ctr">
              <a:noAutofit/>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Regasification</a:t>
              </a:r>
            </a:p>
          </p:txBody>
        </p:sp>
        <p:pic>
          <p:nvPicPr>
            <p:cNvPr id="303" name="Picture 302">
              <a:extLst>
                <a:ext uri="{FF2B5EF4-FFF2-40B4-BE49-F238E27FC236}">
                  <a16:creationId xmlns:a16="http://schemas.microsoft.com/office/drawing/2014/main" id="{6A91182C-1EB6-4BF9-8DBF-EE7215EBD67F}"/>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161798" y="3106390"/>
              <a:ext cx="414984" cy="261553"/>
            </a:xfrm>
            <a:prstGeom prst="rect">
              <a:avLst/>
            </a:prstGeom>
          </p:spPr>
        </p:pic>
        <p:sp>
          <p:nvSpPr>
            <p:cNvPr id="304" name="Rectangle: Rounded Corners 303">
              <a:extLst>
                <a:ext uri="{FF2B5EF4-FFF2-40B4-BE49-F238E27FC236}">
                  <a16:creationId xmlns:a16="http://schemas.microsoft.com/office/drawing/2014/main" id="{6821D4C0-48BC-4CDA-8A20-9060846C951D}"/>
                </a:ext>
              </a:extLst>
            </p:cNvPr>
            <p:cNvSpPr/>
            <p:nvPr/>
          </p:nvSpPr>
          <p:spPr>
            <a:xfrm>
              <a:off x="3168183" y="3575749"/>
              <a:ext cx="396000"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sym typeface="Helvetica Neue Medium"/>
                </a:rPr>
                <a:t>5.7 bcm</a:t>
              </a:r>
            </a:p>
          </p:txBody>
        </p:sp>
      </p:grpSp>
      <p:grpSp>
        <p:nvGrpSpPr>
          <p:cNvPr id="305" name="Group 304">
            <a:extLst>
              <a:ext uri="{FF2B5EF4-FFF2-40B4-BE49-F238E27FC236}">
                <a16:creationId xmlns:a16="http://schemas.microsoft.com/office/drawing/2014/main" id="{D7004533-2D65-4376-8292-EA35007780A5}"/>
              </a:ext>
            </a:extLst>
          </p:cNvPr>
          <p:cNvGrpSpPr>
            <a:grpSpLocks noChangeAspect="1"/>
          </p:cNvGrpSpPr>
          <p:nvPr/>
        </p:nvGrpSpPr>
        <p:grpSpPr>
          <a:xfrm>
            <a:off x="2886688" y="3765574"/>
            <a:ext cx="737513" cy="501386"/>
            <a:chOff x="3071376" y="3870125"/>
            <a:chExt cx="737513" cy="501386"/>
          </a:xfrm>
        </p:grpSpPr>
        <p:sp>
          <p:nvSpPr>
            <p:cNvPr id="306" name="TextBox 305">
              <a:extLst>
                <a:ext uri="{FF2B5EF4-FFF2-40B4-BE49-F238E27FC236}">
                  <a16:creationId xmlns:a16="http://schemas.microsoft.com/office/drawing/2014/main" id="{1F87A41F-C595-4BA8-B2D2-527290197BE7}"/>
                </a:ext>
              </a:extLst>
            </p:cNvPr>
            <p:cNvSpPr txBox="1"/>
            <p:nvPr/>
          </p:nvSpPr>
          <p:spPr>
            <a:xfrm>
              <a:off x="3071376" y="4085493"/>
              <a:ext cx="737513" cy="134221"/>
            </a:xfrm>
            <a:prstGeom prst="rect">
              <a:avLst/>
            </a:prstGeom>
            <a:solidFill>
              <a:schemeClr val="bg1"/>
            </a:solidFill>
          </p:spPr>
          <p:txBody>
            <a:bodyPr wrap="square" lIns="36000" tIns="36000" rIns="36000" bIns="36000" rtlCol="0" anchor="ctr">
              <a:noAutofit/>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LNG tankers</a:t>
              </a:r>
            </a:p>
          </p:txBody>
        </p:sp>
        <p:pic>
          <p:nvPicPr>
            <p:cNvPr id="307" name="Picture 11">
              <a:extLst>
                <a:ext uri="{FF2B5EF4-FFF2-40B4-BE49-F238E27FC236}">
                  <a16:creationId xmlns:a16="http://schemas.microsoft.com/office/drawing/2014/main" id="{80C6AC8B-3BF4-4999-8A0E-25E2F1B0A13E}"/>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071376" y="3870125"/>
              <a:ext cx="578009" cy="18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 name="Rectangle: Rounded Corners 307">
              <a:extLst>
                <a:ext uri="{FF2B5EF4-FFF2-40B4-BE49-F238E27FC236}">
                  <a16:creationId xmlns:a16="http://schemas.microsoft.com/office/drawing/2014/main" id="{7A51EBCC-015F-406E-841B-F252133BED3E}"/>
                </a:ext>
              </a:extLst>
            </p:cNvPr>
            <p:cNvSpPr/>
            <p:nvPr/>
          </p:nvSpPr>
          <p:spPr>
            <a:xfrm>
              <a:off x="3126303" y="4252092"/>
              <a:ext cx="627659"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sym typeface="Helvetica Neue Medium"/>
                </a:rPr>
                <a:t>&gt;200 cargoes</a:t>
              </a:r>
              <a:endParaRPr kumimoji="0" lang="en-US" sz="700" b="0" i="0" u="none" strike="noStrike" kern="1200" cap="none" spc="0" normalizeH="0" baseline="30000" noProof="0">
                <a:ln>
                  <a:noFill/>
                </a:ln>
                <a:solidFill>
                  <a:srgbClr val="FFFFFF"/>
                </a:solidFill>
                <a:effectLst/>
                <a:uLnTx/>
                <a:uFillTx/>
                <a:latin typeface="Arial"/>
                <a:ea typeface="+mn-ea"/>
                <a:cs typeface="+mn-cs"/>
                <a:sym typeface="Helvetica Neue Medium"/>
              </a:endParaRPr>
            </a:p>
          </p:txBody>
        </p:sp>
      </p:grpSp>
      <p:grpSp>
        <p:nvGrpSpPr>
          <p:cNvPr id="39" name="Group 38">
            <a:extLst>
              <a:ext uri="{FF2B5EF4-FFF2-40B4-BE49-F238E27FC236}">
                <a16:creationId xmlns:a16="http://schemas.microsoft.com/office/drawing/2014/main" id="{0D85088A-3029-475F-913F-41299803C91E}"/>
              </a:ext>
            </a:extLst>
          </p:cNvPr>
          <p:cNvGrpSpPr>
            <a:grpSpLocks noChangeAspect="1"/>
          </p:cNvGrpSpPr>
          <p:nvPr/>
        </p:nvGrpSpPr>
        <p:grpSpPr>
          <a:xfrm>
            <a:off x="1558709" y="3146434"/>
            <a:ext cx="747763" cy="650672"/>
            <a:chOff x="1499500" y="3184127"/>
            <a:chExt cx="747763" cy="650672"/>
          </a:xfrm>
        </p:grpSpPr>
        <p:grpSp>
          <p:nvGrpSpPr>
            <p:cNvPr id="234" name="Group 233">
              <a:extLst>
                <a:ext uri="{FF2B5EF4-FFF2-40B4-BE49-F238E27FC236}">
                  <a16:creationId xmlns:a16="http://schemas.microsoft.com/office/drawing/2014/main" id="{643BFE5E-2F01-4E0E-875D-E08FE24F75ED}"/>
                </a:ext>
              </a:extLst>
            </p:cNvPr>
            <p:cNvGrpSpPr>
              <a:grpSpLocks noChangeAspect="1"/>
            </p:cNvGrpSpPr>
            <p:nvPr/>
          </p:nvGrpSpPr>
          <p:grpSpPr>
            <a:xfrm>
              <a:off x="1499500" y="3417838"/>
              <a:ext cx="747763" cy="416961"/>
              <a:chOff x="1560910" y="3788946"/>
              <a:chExt cx="747763" cy="416961"/>
            </a:xfrm>
          </p:grpSpPr>
          <p:sp>
            <p:nvSpPr>
              <p:cNvPr id="172" name="TextBox 171">
                <a:extLst>
                  <a:ext uri="{FF2B5EF4-FFF2-40B4-BE49-F238E27FC236}">
                    <a16:creationId xmlns:a16="http://schemas.microsoft.com/office/drawing/2014/main" id="{69B6401F-F3CF-49B9-AE12-069DF330CD4C}"/>
                  </a:ext>
                </a:extLst>
              </p:cNvPr>
              <p:cNvSpPr txBox="1"/>
              <p:nvPr/>
            </p:nvSpPr>
            <p:spPr>
              <a:xfrm>
                <a:off x="1560910" y="3788946"/>
                <a:ext cx="747763" cy="269891"/>
              </a:xfrm>
              <a:prstGeom prst="rect">
                <a:avLst/>
              </a:prstGeom>
              <a:solidFill>
                <a:schemeClr val="bg1"/>
              </a:solidFill>
            </p:spPr>
            <p:txBody>
              <a:bodyPr wrap="square" lIns="0" tIns="36000" rIns="0" bIns="36000" rtlCol="0" anchor="ctr">
                <a:noAutofit/>
              </a:bodyPr>
              <a:lstStyle/>
              <a:p>
                <a:pPr marL="0" marR="0" lvl="0" indent="0" algn="ctr" defTabSz="914400" rtl="0" eaLnBrk="1" fontAlgn="auto" latinLnBrk="0" hangingPunct="1">
                  <a:lnSpc>
                    <a:spcPct val="100000"/>
                  </a:lnSpc>
                  <a:spcBef>
                    <a:spcPts val="0"/>
                  </a:spcBef>
                  <a:spcAft>
                    <a:spcPts val="500"/>
                  </a:spcAft>
                  <a:buClr>
                    <a:srgbClr val="0078DC"/>
                  </a:buClr>
                  <a:buSzPct val="110000"/>
                  <a:buFontTx/>
                  <a:buNone/>
                  <a:tabLst/>
                  <a:defRPr/>
                </a:pP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Gas sourcing</a:t>
                </a:r>
                <a:b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b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(LTCs, Spot)</a:t>
                </a:r>
              </a:p>
            </p:txBody>
          </p:sp>
          <p:sp>
            <p:nvSpPr>
              <p:cNvPr id="164" name="Rectangle: Rounded Corners 163">
                <a:extLst>
                  <a:ext uri="{FF2B5EF4-FFF2-40B4-BE49-F238E27FC236}">
                    <a16:creationId xmlns:a16="http://schemas.microsoft.com/office/drawing/2014/main" id="{2FA3CD3F-DC03-46FB-AC02-23AC582DDBE2}"/>
                  </a:ext>
                </a:extLst>
              </p:cNvPr>
              <p:cNvSpPr/>
              <p:nvPr/>
            </p:nvSpPr>
            <p:spPr>
              <a:xfrm>
                <a:off x="1581716" y="4086488"/>
                <a:ext cx="706151"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sym typeface="Helvetica Neue Medium"/>
                  </a:rPr>
                  <a:t>LTCs&gt;100 TWh</a:t>
                </a:r>
              </a:p>
            </p:txBody>
          </p:sp>
        </p:grpSp>
        <p:pic>
          <p:nvPicPr>
            <p:cNvPr id="309" name="Picture 7">
              <a:extLst>
                <a:ext uri="{FF2B5EF4-FFF2-40B4-BE49-F238E27FC236}">
                  <a16:creationId xmlns:a16="http://schemas.microsoft.com/office/drawing/2014/main" id="{5A687683-9F2C-4821-B4E6-2F86C6697670}"/>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714988" y="3184127"/>
              <a:ext cx="411727" cy="19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 name="Group 39">
            <a:extLst>
              <a:ext uri="{FF2B5EF4-FFF2-40B4-BE49-F238E27FC236}">
                <a16:creationId xmlns:a16="http://schemas.microsoft.com/office/drawing/2014/main" id="{6AB36E5F-BC3B-4B98-8967-BACA44069948}"/>
              </a:ext>
            </a:extLst>
          </p:cNvPr>
          <p:cNvGrpSpPr>
            <a:grpSpLocks noChangeAspect="1"/>
          </p:cNvGrpSpPr>
          <p:nvPr/>
        </p:nvGrpSpPr>
        <p:grpSpPr>
          <a:xfrm>
            <a:off x="6142249" y="3438433"/>
            <a:ext cx="673212" cy="796175"/>
            <a:chOff x="5522685" y="3415150"/>
            <a:chExt cx="673212" cy="796175"/>
          </a:xfrm>
        </p:grpSpPr>
        <p:sp>
          <p:nvSpPr>
            <p:cNvPr id="135" name="TextBox 134">
              <a:extLst>
                <a:ext uri="{FF2B5EF4-FFF2-40B4-BE49-F238E27FC236}">
                  <a16:creationId xmlns:a16="http://schemas.microsoft.com/office/drawing/2014/main" id="{D3CB2558-EF83-4ABD-B50C-EAC2AF9FD27D}"/>
                </a:ext>
              </a:extLst>
            </p:cNvPr>
            <p:cNvSpPr txBox="1"/>
            <p:nvPr/>
          </p:nvSpPr>
          <p:spPr>
            <a:xfrm>
              <a:off x="5522685" y="3834906"/>
              <a:ext cx="673212" cy="376419"/>
            </a:xfrm>
            <a:prstGeom prst="rect">
              <a:avLst/>
            </a:prstGeom>
            <a:solidFill>
              <a:schemeClr val="bg1"/>
            </a:solidFill>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500"/>
                </a:spcAft>
                <a:buClr>
                  <a:srgbClr val="0078DC"/>
                </a:buClr>
                <a:buSzPct val="110000"/>
                <a:buFontTx/>
                <a:buNone/>
                <a:tabLst/>
                <a:defRPr/>
              </a:pP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Industrial</a:t>
              </a:r>
              <a:b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b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customer</a:t>
              </a:r>
              <a:b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b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solutions</a:t>
              </a:r>
            </a:p>
          </p:txBody>
        </p:sp>
        <p:pic>
          <p:nvPicPr>
            <p:cNvPr id="310" name="Picture 6">
              <a:extLst>
                <a:ext uri="{FF2B5EF4-FFF2-40B4-BE49-F238E27FC236}">
                  <a16:creationId xmlns:a16="http://schemas.microsoft.com/office/drawing/2014/main" id="{258731D0-0686-45CD-97CA-FCE90914D47A}"/>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595801" y="3415150"/>
              <a:ext cx="526981" cy="37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a:extLst>
              <a:ext uri="{FF2B5EF4-FFF2-40B4-BE49-F238E27FC236}">
                <a16:creationId xmlns:a16="http://schemas.microsoft.com/office/drawing/2014/main" id="{C59F5D6D-7F12-48EC-8749-DA51D69F65BB}"/>
              </a:ext>
            </a:extLst>
          </p:cNvPr>
          <p:cNvGrpSpPr>
            <a:grpSpLocks noChangeAspect="1"/>
          </p:cNvGrpSpPr>
          <p:nvPr/>
        </p:nvGrpSpPr>
        <p:grpSpPr>
          <a:xfrm>
            <a:off x="4114281" y="1405597"/>
            <a:ext cx="1544661" cy="875870"/>
            <a:chOff x="3750248" y="1409466"/>
            <a:chExt cx="1544661" cy="875870"/>
          </a:xfrm>
        </p:grpSpPr>
        <p:grpSp>
          <p:nvGrpSpPr>
            <p:cNvPr id="7" name="Group 6">
              <a:extLst>
                <a:ext uri="{FF2B5EF4-FFF2-40B4-BE49-F238E27FC236}">
                  <a16:creationId xmlns:a16="http://schemas.microsoft.com/office/drawing/2014/main" id="{DBAD06DD-5284-45DC-81A5-4A9183E90FCF}"/>
                </a:ext>
              </a:extLst>
            </p:cNvPr>
            <p:cNvGrpSpPr>
              <a:grpSpLocks noChangeAspect="1"/>
            </p:cNvGrpSpPr>
            <p:nvPr/>
          </p:nvGrpSpPr>
          <p:grpSpPr>
            <a:xfrm>
              <a:off x="4589247" y="1463326"/>
              <a:ext cx="588674" cy="180425"/>
              <a:chOff x="4589247" y="1463021"/>
              <a:chExt cx="588674" cy="180425"/>
            </a:xfrm>
          </p:grpSpPr>
          <p:sp>
            <p:nvSpPr>
              <p:cNvPr id="108" name="Lightning">
                <a:extLst>
                  <a:ext uri="{FF2B5EF4-FFF2-40B4-BE49-F238E27FC236}">
                    <a16:creationId xmlns:a16="http://schemas.microsoft.com/office/drawing/2014/main" id="{24EE6A48-7C80-4C70-99B5-00FC360EDA95}"/>
                  </a:ext>
                </a:extLst>
              </p:cNvPr>
              <p:cNvSpPr>
                <a:spLocks noChangeAspect="1" noEditPoints="1"/>
              </p:cNvSpPr>
              <p:nvPr>
                <p:custDataLst>
                  <p:tags r:id="rId9"/>
                </p:custDataLst>
              </p:nvPr>
            </p:nvSpPr>
            <p:spPr bwMode="auto">
              <a:xfrm>
                <a:off x="4589247" y="1492034"/>
                <a:ext cx="98397" cy="122400"/>
              </a:xfrm>
              <a:custGeom>
                <a:avLst/>
                <a:gdLst>
                  <a:gd name="T0" fmla="*/ 1057 w 1072"/>
                  <a:gd name="T1" fmla="*/ 390 h 1333"/>
                  <a:gd name="T2" fmla="*/ 1072 w 1072"/>
                  <a:gd name="T3" fmla="*/ 340 h 1333"/>
                  <a:gd name="T4" fmla="*/ 978 w 1072"/>
                  <a:gd name="T5" fmla="*/ 246 h 1333"/>
                  <a:gd name="T6" fmla="*/ 794 w 1072"/>
                  <a:gd name="T7" fmla="*/ 246 h 1333"/>
                  <a:gd name="T8" fmla="*/ 927 w 1072"/>
                  <a:gd name="T9" fmla="*/ 0 h 1333"/>
                  <a:gd name="T10" fmla="*/ 400 w 1072"/>
                  <a:gd name="T11" fmla="*/ 0 h 1333"/>
                  <a:gd name="T12" fmla="*/ 319 w 1072"/>
                  <a:gd name="T13" fmla="*/ 46 h 1333"/>
                  <a:gd name="T14" fmla="*/ 15 w 1072"/>
                  <a:gd name="T15" fmla="*/ 602 h 1333"/>
                  <a:gd name="T16" fmla="*/ 18 w 1072"/>
                  <a:gd name="T17" fmla="*/ 694 h 1333"/>
                  <a:gd name="T18" fmla="*/ 96 w 1072"/>
                  <a:gd name="T19" fmla="*/ 740 h 1333"/>
                  <a:gd name="T20" fmla="*/ 396 w 1072"/>
                  <a:gd name="T21" fmla="*/ 740 h 1333"/>
                  <a:gd name="T22" fmla="*/ 396 w 1072"/>
                  <a:gd name="T23" fmla="*/ 1231 h 1333"/>
                  <a:gd name="T24" fmla="*/ 396 w 1072"/>
                  <a:gd name="T25" fmla="*/ 1240 h 1333"/>
                  <a:gd name="T26" fmla="*/ 484 w 1072"/>
                  <a:gd name="T27" fmla="*/ 1333 h 1333"/>
                  <a:gd name="T28" fmla="*/ 486 w 1072"/>
                  <a:gd name="T29" fmla="*/ 1333 h 1333"/>
                  <a:gd name="T30" fmla="*/ 488 w 1072"/>
                  <a:gd name="T31" fmla="*/ 1333 h 1333"/>
                  <a:gd name="T32" fmla="*/ 489 w 1072"/>
                  <a:gd name="T33" fmla="*/ 1333 h 1333"/>
                  <a:gd name="T34" fmla="*/ 569 w 1072"/>
                  <a:gd name="T35" fmla="*/ 1288 h 1333"/>
                  <a:gd name="T36" fmla="*/ 569 w 1072"/>
                  <a:gd name="T37" fmla="*/ 1288 h 1333"/>
                  <a:gd name="T38" fmla="*/ 569 w 1072"/>
                  <a:gd name="T39" fmla="*/ 1288 h 1333"/>
                  <a:gd name="T40" fmla="*/ 574 w 1072"/>
                  <a:gd name="T41" fmla="*/ 1280 h 1333"/>
                  <a:gd name="T42" fmla="*/ 1057 w 1072"/>
                  <a:gd name="T43" fmla="*/ 390 h 1333"/>
                  <a:gd name="T44" fmla="*/ 255 w 1072"/>
                  <a:gd name="T45" fmla="*/ 553 h 1333"/>
                  <a:gd name="T46" fmla="*/ 455 w 1072"/>
                  <a:gd name="T47" fmla="*/ 186 h 1333"/>
                  <a:gd name="T48" fmla="*/ 614 w 1072"/>
                  <a:gd name="T49" fmla="*/ 186 h 1333"/>
                  <a:gd name="T50" fmla="*/ 478 w 1072"/>
                  <a:gd name="T51" fmla="*/ 433 h 1333"/>
                  <a:gd name="T52" fmla="*/ 822 w 1072"/>
                  <a:gd name="T53" fmla="*/ 433 h 1333"/>
                  <a:gd name="T54" fmla="*/ 583 w 1072"/>
                  <a:gd name="T55" fmla="*/ 865 h 1333"/>
                  <a:gd name="T56" fmla="*/ 583 w 1072"/>
                  <a:gd name="T57" fmla="*/ 553 h 1333"/>
                  <a:gd name="T58" fmla="*/ 255 w 1072"/>
                  <a:gd name="T59" fmla="*/ 55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2" h="1333">
                    <a:moveTo>
                      <a:pt x="1057" y="390"/>
                    </a:moveTo>
                    <a:cubicBezTo>
                      <a:pt x="1066" y="375"/>
                      <a:pt x="1072" y="358"/>
                      <a:pt x="1072" y="340"/>
                    </a:cubicBezTo>
                    <a:cubicBezTo>
                      <a:pt x="1072" y="288"/>
                      <a:pt x="1030" y="246"/>
                      <a:pt x="978" y="246"/>
                    </a:cubicBezTo>
                    <a:cubicBezTo>
                      <a:pt x="977" y="246"/>
                      <a:pt x="794" y="246"/>
                      <a:pt x="794" y="246"/>
                    </a:cubicBezTo>
                    <a:cubicBezTo>
                      <a:pt x="927" y="0"/>
                      <a:pt x="927" y="0"/>
                      <a:pt x="927" y="0"/>
                    </a:cubicBezTo>
                    <a:cubicBezTo>
                      <a:pt x="400" y="0"/>
                      <a:pt x="400" y="0"/>
                      <a:pt x="400" y="0"/>
                    </a:cubicBezTo>
                    <a:cubicBezTo>
                      <a:pt x="388" y="0"/>
                      <a:pt x="345" y="3"/>
                      <a:pt x="319" y="46"/>
                    </a:cubicBezTo>
                    <a:cubicBezTo>
                      <a:pt x="319" y="46"/>
                      <a:pt x="15" y="602"/>
                      <a:pt x="15" y="602"/>
                    </a:cubicBezTo>
                    <a:cubicBezTo>
                      <a:pt x="0" y="631"/>
                      <a:pt x="1" y="667"/>
                      <a:pt x="18" y="694"/>
                    </a:cubicBezTo>
                    <a:cubicBezTo>
                      <a:pt x="34" y="722"/>
                      <a:pt x="64" y="739"/>
                      <a:pt x="96" y="740"/>
                    </a:cubicBezTo>
                    <a:cubicBezTo>
                      <a:pt x="396" y="740"/>
                      <a:pt x="396" y="740"/>
                      <a:pt x="396" y="740"/>
                    </a:cubicBezTo>
                    <a:cubicBezTo>
                      <a:pt x="396" y="1231"/>
                      <a:pt x="396" y="1231"/>
                      <a:pt x="396" y="1231"/>
                    </a:cubicBezTo>
                    <a:cubicBezTo>
                      <a:pt x="396" y="1234"/>
                      <a:pt x="396" y="1237"/>
                      <a:pt x="396" y="1240"/>
                    </a:cubicBezTo>
                    <a:cubicBezTo>
                      <a:pt x="396" y="1290"/>
                      <a:pt x="435" y="1330"/>
                      <a:pt x="484" y="1333"/>
                    </a:cubicBezTo>
                    <a:cubicBezTo>
                      <a:pt x="485" y="1333"/>
                      <a:pt x="486" y="1333"/>
                      <a:pt x="486" y="1333"/>
                    </a:cubicBezTo>
                    <a:cubicBezTo>
                      <a:pt x="487" y="1333"/>
                      <a:pt x="487" y="1333"/>
                      <a:pt x="488" y="1333"/>
                    </a:cubicBezTo>
                    <a:cubicBezTo>
                      <a:pt x="488" y="1333"/>
                      <a:pt x="489" y="1333"/>
                      <a:pt x="489" y="1333"/>
                    </a:cubicBezTo>
                    <a:cubicBezTo>
                      <a:pt x="523" y="1333"/>
                      <a:pt x="553" y="1315"/>
                      <a:pt x="569" y="1288"/>
                    </a:cubicBezTo>
                    <a:cubicBezTo>
                      <a:pt x="569" y="1288"/>
                      <a:pt x="569" y="1288"/>
                      <a:pt x="569" y="1288"/>
                    </a:cubicBezTo>
                    <a:cubicBezTo>
                      <a:pt x="569" y="1288"/>
                      <a:pt x="569" y="1288"/>
                      <a:pt x="569" y="1288"/>
                    </a:cubicBezTo>
                    <a:cubicBezTo>
                      <a:pt x="571" y="1286"/>
                      <a:pt x="572" y="1283"/>
                      <a:pt x="574" y="1280"/>
                    </a:cubicBezTo>
                    <a:lnTo>
                      <a:pt x="1057" y="390"/>
                    </a:lnTo>
                    <a:close/>
                    <a:moveTo>
                      <a:pt x="255" y="553"/>
                    </a:moveTo>
                    <a:cubicBezTo>
                      <a:pt x="455" y="186"/>
                      <a:pt x="455" y="186"/>
                      <a:pt x="455" y="186"/>
                    </a:cubicBezTo>
                    <a:cubicBezTo>
                      <a:pt x="614" y="186"/>
                      <a:pt x="614" y="186"/>
                      <a:pt x="614" y="186"/>
                    </a:cubicBezTo>
                    <a:cubicBezTo>
                      <a:pt x="478" y="433"/>
                      <a:pt x="478" y="433"/>
                      <a:pt x="478" y="433"/>
                    </a:cubicBezTo>
                    <a:cubicBezTo>
                      <a:pt x="822" y="433"/>
                      <a:pt x="822" y="433"/>
                      <a:pt x="822" y="433"/>
                    </a:cubicBezTo>
                    <a:cubicBezTo>
                      <a:pt x="822" y="433"/>
                      <a:pt x="661" y="716"/>
                      <a:pt x="583" y="865"/>
                    </a:cubicBezTo>
                    <a:cubicBezTo>
                      <a:pt x="583" y="553"/>
                      <a:pt x="583" y="553"/>
                      <a:pt x="583" y="553"/>
                    </a:cubicBezTo>
                    <a:lnTo>
                      <a:pt x="255" y="553"/>
                    </a:lnTo>
                    <a:close/>
                  </a:path>
                </a:pathLst>
              </a:custGeom>
              <a:solidFill>
                <a:srgbClr val="0078D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a:ea typeface="+mn-ea"/>
                  <a:cs typeface="+mn-cs"/>
                </a:endParaRPr>
              </a:p>
            </p:txBody>
          </p:sp>
          <p:sp>
            <p:nvSpPr>
              <p:cNvPr id="126" name="Textfeld 293">
                <a:extLst>
                  <a:ext uri="{FF2B5EF4-FFF2-40B4-BE49-F238E27FC236}">
                    <a16:creationId xmlns:a16="http://schemas.microsoft.com/office/drawing/2014/main" id="{58AF35E8-9AA7-4A5D-BFB5-E656C03EE9E1}"/>
                  </a:ext>
                </a:extLst>
              </p:cNvPr>
              <p:cNvSpPr txBox="1"/>
              <p:nvPr/>
            </p:nvSpPr>
            <p:spPr>
              <a:xfrm>
                <a:off x="4712563" y="1463021"/>
                <a:ext cx="465358" cy="180425"/>
              </a:xfrm>
              <a:prstGeom prst="rect">
                <a:avLst/>
              </a:prstGeom>
              <a:noFill/>
            </p:spPr>
            <p:txBody>
              <a:bodyPr wrap="squar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rPr>
                  <a:t>Power</a:t>
                </a:r>
              </a:p>
            </p:txBody>
          </p:sp>
        </p:grpSp>
        <p:grpSp>
          <p:nvGrpSpPr>
            <p:cNvPr id="9" name="Group 8">
              <a:extLst>
                <a:ext uri="{FF2B5EF4-FFF2-40B4-BE49-F238E27FC236}">
                  <a16:creationId xmlns:a16="http://schemas.microsoft.com/office/drawing/2014/main" id="{17CA9119-CDBB-44B9-A3DB-7E47509B6ED5}"/>
                </a:ext>
              </a:extLst>
            </p:cNvPr>
            <p:cNvGrpSpPr>
              <a:grpSpLocks noChangeAspect="1"/>
            </p:cNvGrpSpPr>
            <p:nvPr/>
          </p:nvGrpSpPr>
          <p:grpSpPr>
            <a:xfrm>
              <a:off x="4578806" y="1997189"/>
              <a:ext cx="716103" cy="288147"/>
              <a:chOff x="4578806" y="1997189"/>
              <a:chExt cx="716103" cy="288147"/>
            </a:xfrm>
          </p:grpSpPr>
          <p:sp>
            <p:nvSpPr>
              <p:cNvPr id="110" name="Money">
                <a:extLst>
                  <a:ext uri="{FF2B5EF4-FFF2-40B4-BE49-F238E27FC236}">
                    <a16:creationId xmlns:a16="http://schemas.microsoft.com/office/drawing/2014/main" id="{EB9DD99C-C290-4689-9DB8-41D7ACDBF18F}"/>
                  </a:ext>
                </a:extLst>
              </p:cNvPr>
              <p:cNvSpPr>
                <a:spLocks noChangeAspect="1" noEditPoints="1"/>
              </p:cNvSpPr>
              <p:nvPr>
                <p:custDataLst>
                  <p:tags r:id="rId8"/>
                </p:custDataLst>
              </p:nvPr>
            </p:nvSpPr>
            <p:spPr bwMode="auto">
              <a:xfrm>
                <a:off x="4578806" y="2087263"/>
                <a:ext cx="119279" cy="108000"/>
              </a:xfrm>
              <a:custGeom>
                <a:avLst/>
                <a:gdLst>
                  <a:gd name="T0" fmla="*/ 312 w 851"/>
                  <a:gd name="T1" fmla="*/ 120 h 770"/>
                  <a:gd name="T2" fmla="*/ 0 w 851"/>
                  <a:gd name="T3" fmla="*/ 0 h 770"/>
                  <a:gd name="T4" fmla="*/ 541 w 851"/>
                  <a:gd name="T5" fmla="*/ 42 h 770"/>
                  <a:gd name="T6" fmla="*/ 548 w 851"/>
                  <a:gd name="T7" fmla="*/ 724 h 770"/>
                  <a:gd name="T8" fmla="*/ 552 w 851"/>
                  <a:gd name="T9" fmla="*/ 770 h 770"/>
                  <a:gd name="T10" fmla="*/ 0 w 851"/>
                  <a:gd name="T11" fmla="*/ 652 h 770"/>
                  <a:gd name="T12" fmla="*/ 277 w 851"/>
                  <a:gd name="T13" fmla="*/ 164 h 770"/>
                  <a:gd name="T14" fmla="*/ 24 w 851"/>
                  <a:gd name="T15" fmla="*/ 284 h 770"/>
                  <a:gd name="T16" fmla="*/ 277 w 851"/>
                  <a:gd name="T17" fmla="*/ 164 h 770"/>
                  <a:gd name="T18" fmla="*/ 280 w 851"/>
                  <a:gd name="T19" fmla="*/ 608 h 770"/>
                  <a:gd name="T20" fmla="*/ 24 w 851"/>
                  <a:gd name="T21" fmla="*/ 489 h 770"/>
                  <a:gd name="T22" fmla="*/ 224 w 851"/>
                  <a:gd name="T23" fmla="*/ 389 h 770"/>
                  <a:gd name="T24" fmla="*/ 49 w 851"/>
                  <a:gd name="T25" fmla="*/ 446 h 770"/>
                  <a:gd name="T26" fmla="*/ 225 w 851"/>
                  <a:gd name="T27" fmla="*/ 326 h 770"/>
                  <a:gd name="T28" fmla="*/ 224 w 851"/>
                  <a:gd name="T29" fmla="*/ 389 h 770"/>
                  <a:gd name="T30" fmla="*/ 572 w 851"/>
                  <a:gd name="T31" fmla="*/ 97 h 770"/>
                  <a:gd name="T32" fmla="*/ 851 w 851"/>
                  <a:gd name="T33" fmla="*/ 389 h 770"/>
                  <a:gd name="T34" fmla="*/ 553 w 851"/>
                  <a:gd name="T35" fmla="*/ 673 h 770"/>
                  <a:gd name="T36" fmla="*/ 276 w 851"/>
                  <a:gd name="T37" fmla="*/ 380 h 770"/>
                  <a:gd name="T38" fmla="*/ 713 w 851"/>
                  <a:gd name="T39" fmla="*/ 389 h 770"/>
                  <a:gd name="T40" fmla="*/ 572 w 851"/>
                  <a:gd name="T41" fmla="*/ 233 h 770"/>
                  <a:gd name="T42" fmla="*/ 412 w 851"/>
                  <a:gd name="T43" fmla="*/ 380 h 770"/>
                  <a:gd name="T44" fmla="*/ 553 w 851"/>
                  <a:gd name="T45" fmla="*/ 537 h 770"/>
                  <a:gd name="T46" fmla="*/ 713 w 851"/>
                  <a:gd name="T47" fmla="*/ 389 h 770"/>
                  <a:gd name="T48" fmla="*/ 543 w 851"/>
                  <a:gd name="T49" fmla="*/ 345 h 770"/>
                  <a:gd name="T50" fmla="*/ 611 w 851"/>
                  <a:gd name="T51" fmla="*/ 348 h 770"/>
                  <a:gd name="T52" fmla="*/ 603 w 851"/>
                  <a:gd name="T53" fmla="*/ 376 h 770"/>
                  <a:gd name="T54" fmla="*/ 540 w 851"/>
                  <a:gd name="T55" fmla="*/ 378 h 770"/>
                  <a:gd name="T56" fmla="*/ 543 w 851"/>
                  <a:gd name="T57" fmla="*/ 393 h 770"/>
                  <a:gd name="T58" fmla="*/ 603 w 851"/>
                  <a:gd name="T59" fmla="*/ 397 h 770"/>
                  <a:gd name="T60" fmla="*/ 595 w 851"/>
                  <a:gd name="T61" fmla="*/ 425 h 770"/>
                  <a:gd name="T62" fmla="*/ 540 w 851"/>
                  <a:gd name="T63" fmla="*/ 426 h 770"/>
                  <a:gd name="T64" fmla="*/ 605 w 851"/>
                  <a:gd name="T65" fmla="*/ 454 h 770"/>
                  <a:gd name="T66" fmla="*/ 648 w 851"/>
                  <a:gd name="T67" fmla="*/ 468 h 770"/>
                  <a:gd name="T68" fmla="*/ 572 w 851"/>
                  <a:gd name="T69" fmla="*/ 520 h 770"/>
                  <a:gd name="T70" fmla="*/ 483 w 851"/>
                  <a:gd name="T71" fmla="*/ 425 h 770"/>
                  <a:gd name="T72" fmla="*/ 465 w 851"/>
                  <a:gd name="T73" fmla="*/ 421 h 770"/>
                  <a:gd name="T74" fmla="*/ 468 w 851"/>
                  <a:gd name="T75" fmla="*/ 393 h 770"/>
                  <a:gd name="T76" fmla="*/ 485 w 851"/>
                  <a:gd name="T77" fmla="*/ 390 h 770"/>
                  <a:gd name="T78" fmla="*/ 483 w 851"/>
                  <a:gd name="T79" fmla="*/ 376 h 770"/>
                  <a:gd name="T80" fmla="*/ 465 w 851"/>
                  <a:gd name="T81" fmla="*/ 372 h 770"/>
                  <a:gd name="T82" fmla="*/ 468 w 851"/>
                  <a:gd name="T83" fmla="*/ 345 h 770"/>
                  <a:gd name="T84" fmla="*/ 485 w 851"/>
                  <a:gd name="T85" fmla="*/ 341 h 770"/>
                  <a:gd name="T86" fmla="*/ 649 w 851"/>
                  <a:gd name="T87" fmla="*/ 297 h 770"/>
                  <a:gd name="T88" fmla="*/ 612 w 851"/>
                  <a:gd name="T89" fmla="*/ 318 h 770"/>
                  <a:gd name="T90" fmla="*/ 573 w 851"/>
                  <a:gd name="T91" fmla="*/ 29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1" h="770">
                    <a:moveTo>
                      <a:pt x="541" y="42"/>
                    </a:moveTo>
                    <a:cubicBezTo>
                      <a:pt x="441" y="46"/>
                      <a:pt x="365" y="70"/>
                      <a:pt x="312" y="120"/>
                    </a:cubicBezTo>
                    <a:cubicBezTo>
                      <a:pt x="0" y="120"/>
                      <a:pt x="0" y="120"/>
                      <a:pt x="0" y="120"/>
                    </a:cubicBezTo>
                    <a:cubicBezTo>
                      <a:pt x="0" y="0"/>
                      <a:pt x="0" y="0"/>
                      <a:pt x="0" y="0"/>
                    </a:cubicBezTo>
                    <a:cubicBezTo>
                      <a:pt x="541" y="0"/>
                      <a:pt x="541" y="0"/>
                      <a:pt x="541" y="0"/>
                    </a:cubicBezTo>
                    <a:lnTo>
                      <a:pt x="541" y="42"/>
                    </a:lnTo>
                    <a:close/>
                    <a:moveTo>
                      <a:pt x="312" y="652"/>
                    </a:moveTo>
                    <a:cubicBezTo>
                      <a:pt x="367" y="701"/>
                      <a:pt x="444" y="724"/>
                      <a:pt x="548" y="724"/>
                    </a:cubicBezTo>
                    <a:cubicBezTo>
                      <a:pt x="552" y="724"/>
                      <a:pt x="552" y="724"/>
                      <a:pt x="552" y="724"/>
                    </a:cubicBezTo>
                    <a:cubicBezTo>
                      <a:pt x="552" y="770"/>
                      <a:pt x="552" y="770"/>
                      <a:pt x="552" y="770"/>
                    </a:cubicBezTo>
                    <a:cubicBezTo>
                      <a:pt x="0" y="770"/>
                      <a:pt x="0" y="770"/>
                      <a:pt x="0" y="770"/>
                    </a:cubicBezTo>
                    <a:cubicBezTo>
                      <a:pt x="0" y="652"/>
                      <a:pt x="0" y="652"/>
                      <a:pt x="0" y="652"/>
                    </a:cubicBezTo>
                    <a:lnTo>
                      <a:pt x="312" y="652"/>
                    </a:lnTo>
                    <a:close/>
                    <a:moveTo>
                      <a:pt x="277" y="164"/>
                    </a:moveTo>
                    <a:cubicBezTo>
                      <a:pt x="255" y="196"/>
                      <a:pt x="240" y="237"/>
                      <a:pt x="232" y="284"/>
                    </a:cubicBezTo>
                    <a:cubicBezTo>
                      <a:pt x="24" y="284"/>
                      <a:pt x="24" y="284"/>
                      <a:pt x="24" y="284"/>
                    </a:cubicBezTo>
                    <a:cubicBezTo>
                      <a:pt x="24" y="164"/>
                      <a:pt x="24" y="164"/>
                      <a:pt x="24" y="164"/>
                    </a:cubicBezTo>
                    <a:lnTo>
                      <a:pt x="277" y="164"/>
                    </a:lnTo>
                    <a:close/>
                    <a:moveTo>
                      <a:pt x="232" y="489"/>
                    </a:moveTo>
                    <a:cubicBezTo>
                      <a:pt x="241" y="536"/>
                      <a:pt x="256" y="576"/>
                      <a:pt x="280" y="608"/>
                    </a:cubicBezTo>
                    <a:cubicBezTo>
                      <a:pt x="24" y="608"/>
                      <a:pt x="24" y="608"/>
                      <a:pt x="24" y="608"/>
                    </a:cubicBezTo>
                    <a:cubicBezTo>
                      <a:pt x="24" y="489"/>
                      <a:pt x="24" y="489"/>
                      <a:pt x="24" y="489"/>
                    </a:cubicBezTo>
                    <a:lnTo>
                      <a:pt x="232" y="489"/>
                    </a:lnTo>
                    <a:close/>
                    <a:moveTo>
                      <a:pt x="224" y="389"/>
                    </a:moveTo>
                    <a:cubicBezTo>
                      <a:pt x="224" y="410"/>
                      <a:pt x="224" y="426"/>
                      <a:pt x="225" y="446"/>
                    </a:cubicBezTo>
                    <a:cubicBezTo>
                      <a:pt x="49" y="446"/>
                      <a:pt x="49" y="446"/>
                      <a:pt x="49" y="446"/>
                    </a:cubicBezTo>
                    <a:cubicBezTo>
                      <a:pt x="49" y="326"/>
                      <a:pt x="49" y="326"/>
                      <a:pt x="49" y="326"/>
                    </a:cubicBezTo>
                    <a:cubicBezTo>
                      <a:pt x="225" y="326"/>
                      <a:pt x="225" y="326"/>
                      <a:pt x="225" y="326"/>
                    </a:cubicBezTo>
                    <a:cubicBezTo>
                      <a:pt x="224" y="345"/>
                      <a:pt x="224" y="362"/>
                      <a:pt x="224" y="380"/>
                    </a:cubicBezTo>
                    <a:lnTo>
                      <a:pt x="224" y="389"/>
                    </a:lnTo>
                    <a:close/>
                    <a:moveTo>
                      <a:pt x="553" y="97"/>
                    </a:moveTo>
                    <a:cubicBezTo>
                      <a:pt x="572" y="97"/>
                      <a:pt x="572" y="97"/>
                      <a:pt x="572" y="97"/>
                    </a:cubicBezTo>
                    <a:cubicBezTo>
                      <a:pt x="764" y="97"/>
                      <a:pt x="851" y="186"/>
                      <a:pt x="851" y="380"/>
                    </a:cubicBezTo>
                    <a:cubicBezTo>
                      <a:pt x="851" y="389"/>
                      <a:pt x="851" y="389"/>
                      <a:pt x="851" y="389"/>
                    </a:cubicBezTo>
                    <a:cubicBezTo>
                      <a:pt x="851" y="582"/>
                      <a:pt x="764" y="673"/>
                      <a:pt x="572" y="673"/>
                    </a:cubicBezTo>
                    <a:cubicBezTo>
                      <a:pt x="553" y="673"/>
                      <a:pt x="553" y="673"/>
                      <a:pt x="553" y="673"/>
                    </a:cubicBezTo>
                    <a:cubicBezTo>
                      <a:pt x="363" y="673"/>
                      <a:pt x="276" y="582"/>
                      <a:pt x="276" y="389"/>
                    </a:cubicBezTo>
                    <a:cubicBezTo>
                      <a:pt x="276" y="380"/>
                      <a:pt x="276" y="380"/>
                      <a:pt x="276" y="380"/>
                    </a:cubicBezTo>
                    <a:cubicBezTo>
                      <a:pt x="276" y="186"/>
                      <a:pt x="363" y="97"/>
                      <a:pt x="553" y="97"/>
                    </a:cubicBezTo>
                    <a:close/>
                    <a:moveTo>
                      <a:pt x="713" y="389"/>
                    </a:moveTo>
                    <a:cubicBezTo>
                      <a:pt x="713" y="380"/>
                      <a:pt x="713" y="380"/>
                      <a:pt x="713" y="380"/>
                    </a:cubicBezTo>
                    <a:cubicBezTo>
                      <a:pt x="713" y="262"/>
                      <a:pt x="684" y="233"/>
                      <a:pt x="572" y="233"/>
                    </a:cubicBezTo>
                    <a:cubicBezTo>
                      <a:pt x="553" y="233"/>
                      <a:pt x="553" y="233"/>
                      <a:pt x="553" y="233"/>
                    </a:cubicBezTo>
                    <a:cubicBezTo>
                      <a:pt x="441" y="233"/>
                      <a:pt x="412" y="262"/>
                      <a:pt x="412" y="380"/>
                    </a:cubicBezTo>
                    <a:cubicBezTo>
                      <a:pt x="412" y="389"/>
                      <a:pt x="412" y="389"/>
                      <a:pt x="412" y="389"/>
                    </a:cubicBezTo>
                    <a:cubicBezTo>
                      <a:pt x="412" y="508"/>
                      <a:pt x="444" y="537"/>
                      <a:pt x="553" y="537"/>
                    </a:cubicBezTo>
                    <a:cubicBezTo>
                      <a:pt x="572" y="537"/>
                      <a:pt x="572" y="537"/>
                      <a:pt x="572" y="537"/>
                    </a:cubicBezTo>
                    <a:cubicBezTo>
                      <a:pt x="684" y="537"/>
                      <a:pt x="713" y="508"/>
                      <a:pt x="713" y="389"/>
                    </a:cubicBezTo>
                    <a:close/>
                    <a:moveTo>
                      <a:pt x="540" y="341"/>
                    </a:moveTo>
                    <a:cubicBezTo>
                      <a:pt x="540" y="342"/>
                      <a:pt x="541" y="345"/>
                      <a:pt x="543" y="345"/>
                    </a:cubicBezTo>
                    <a:cubicBezTo>
                      <a:pt x="605" y="345"/>
                      <a:pt x="605" y="345"/>
                      <a:pt x="605" y="345"/>
                    </a:cubicBezTo>
                    <a:cubicBezTo>
                      <a:pt x="608" y="345"/>
                      <a:pt x="611" y="346"/>
                      <a:pt x="611" y="348"/>
                    </a:cubicBezTo>
                    <a:cubicBezTo>
                      <a:pt x="605" y="372"/>
                      <a:pt x="605" y="372"/>
                      <a:pt x="605" y="372"/>
                    </a:cubicBezTo>
                    <a:cubicBezTo>
                      <a:pt x="605" y="376"/>
                      <a:pt x="604" y="376"/>
                      <a:pt x="603" y="376"/>
                    </a:cubicBezTo>
                    <a:cubicBezTo>
                      <a:pt x="543" y="376"/>
                      <a:pt x="543" y="376"/>
                      <a:pt x="543" y="376"/>
                    </a:cubicBezTo>
                    <a:cubicBezTo>
                      <a:pt x="541" y="376"/>
                      <a:pt x="540" y="376"/>
                      <a:pt x="540" y="378"/>
                    </a:cubicBezTo>
                    <a:cubicBezTo>
                      <a:pt x="540" y="390"/>
                      <a:pt x="540" y="390"/>
                      <a:pt x="540" y="390"/>
                    </a:cubicBezTo>
                    <a:cubicBezTo>
                      <a:pt x="540" y="393"/>
                      <a:pt x="541" y="393"/>
                      <a:pt x="543" y="393"/>
                    </a:cubicBezTo>
                    <a:cubicBezTo>
                      <a:pt x="597" y="393"/>
                      <a:pt x="597" y="393"/>
                      <a:pt x="597" y="393"/>
                    </a:cubicBezTo>
                    <a:cubicBezTo>
                      <a:pt x="601" y="393"/>
                      <a:pt x="603" y="394"/>
                      <a:pt x="603" y="397"/>
                    </a:cubicBezTo>
                    <a:cubicBezTo>
                      <a:pt x="597" y="421"/>
                      <a:pt x="597" y="421"/>
                      <a:pt x="597" y="421"/>
                    </a:cubicBezTo>
                    <a:cubicBezTo>
                      <a:pt x="597" y="424"/>
                      <a:pt x="597" y="425"/>
                      <a:pt x="595" y="425"/>
                    </a:cubicBezTo>
                    <a:cubicBezTo>
                      <a:pt x="543" y="425"/>
                      <a:pt x="543" y="425"/>
                      <a:pt x="543" y="425"/>
                    </a:cubicBezTo>
                    <a:cubicBezTo>
                      <a:pt x="541" y="425"/>
                      <a:pt x="540" y="425"/>
                      <a:pt x="540" y="426"/>
                    </a:cubicBezTo>
                    <a:cubicBezTo>
                      <a:pt x="540" y="448"/>
                      <a:pt x="547" y="474"/>
                      <a:pt x="573" y="474"/>
                    </a:cubicBezTo>
                    <a:cubicBezTo>
                      <a:pt x="588" y="474"/>
                      <a:pt x="597" y="466"/>
                      <a:pt x="605" y="454"/>
                    </a:cubicBezTo>
                    <a:cubicBezTo>
                      <a:pt x="607" y="450"/>
                      <a:pt x="609" y="449"/>
                      <a:pt x="612" y="450"/>
                    </a:cubicBezTo>
                    <a:cubicBezTo>
                      <a:pt x="648" y="468"/>
                      <a:pt x="648" y="468"/>
                      <a:pt x="648" y="468"/>
                    </a:cubicBezTo>
                    <a:cubicBezTo>
                      <a:pt x="649" y="469"/>
                      <a:pt x="649" y="472"/>
                      <a:pt x="648" y="473"/>
                    </a:cubicBezTo>
                    <a:cubicBezTo>
                      <a:pt x="631" y="506"/>
                      <a:pt x="604" y="520"/>
                      <a:pt x="572" y="520"/>
                    </a:cubicBezTo>
                    <a:cubicBezTo>
                      <a:pt x="519" y="520"/>
                      <a:pt x="485" y="480"/>
                      <a:pt x="485" y="426"/>
                    </a:cubicBezTo>
                    <a:cubicBezTo>
                      <a:pt x="485" y="425"/>
                      <a:pt x="485" y="425"/>
                      <a:pt x="483" y="425"/>
                    </a:cubicBezTo>
                    <a:cubicBezTo>
                      <a:pt x="468" y="425"/>
                      <a:pt x="468" y="425"/>
                      <a:pt x="468" y="425"/>
                    </a:cubicBezTo>
                    <a:cubicBezTo>
                      <a:pt x="467" y="425"/>
                      <a:pt x="465" y="424"/>
                      <a:pt x="465" y="421"/>
                    </a:cubicBezTo>
                    <a:cubicBezTo>
                      <a:pt x="465" y="397"/>
                      <a:pt x="465" y="397"/>
                      <a:pt x="465" y="397"/>
                    </a:cubicBezTo>
                    <a:cubicBezTo>
                      <a:pt x="465" y="394"/>
                      <a:pt x="467" y="393"/>
                      <a:pt x="468" y="393"/>
                    </a:cubicBezTo>
                    <a:cubicBezTo>
                      <a:pt x="483" y="393"/>
                      <a:pt x="483" y="393"/>
                      <a:pt x="483" y="393"/>
                    </a:cubicBezTo>
                    <a:cubicBezTo>
                      <a:pt x="485" y="393"/>
                      <a:pt x="485" y="393"/>
                      <a:pt x="485" y="390"/>
                    </a:cubicBezTo>
                    <a:cubicBezTo>
                      <a:pt x="485" y="378"/>
                      <a:pt x="485" y="378"/>
                      <a:pt x="485" y="378"/>
                    </a:cubicBezTo>
                    <a:cubicBezTo>
                      <a:pt x="485" y="376"/>
                      <a:pt x="485" y="376"/>
                      <a:pt x="483" y="376"/>
                    </a:cubicBezTo>
                    <a:cubicBezTo>
                      <a:pt x="468" y="376"/>
                      <a:pt x="468" y="376"/>
                      <a:pt x="468" y="376"/>
                    </a:cubicBezTo>
                    <a:cubicBezTo>
                      <a:pt x="467" y="376"/>
                      <a:pt x="465" y="373"/>
                      <a:pt x="465" y="372"/>
                    </a:cubicBezTo>
                    <a:cubicBezTo>
                      <a:pt x="465" y="348"/>
                      <a:pt x="465" y="348"/>
                      <a:pt x="465" y="348"/>
                    </a:cubicBezTo>
                    <a:cubicBezTo>
                      <a:pt x="465" y="346"/>
                      <a:pt x="467" y="345"/>
                      <a:pt x="468" y="345"/>
                    </a:cubicBezTo>
                    <a:cubicBezTo>
                      <a:pt x="483" y="345"/>
                      <a:pt x="483" y="345"/>
                      <a:pt x="483" y="345"/>
                    </a:cubicBezTo>
                    <a:cubicBezTo>
                      <a:pt x="485" y="345"/>
                      <a:pt x="485" y="342"/>
                      <a:pt x="485" y="341"/>
                    </a:cubicBezTo>
                    <a:cubicBezTo>
                      <a:pt x="485" y="290"/>
                      <a:pt x="516" y="250"/>
                      <a:pt x="572" y="250"/>
                    </a:cubicBezTo>
                    <a:cubicBezTo>
                      <a:pt x="612" y="250"/>
                      <a:pt x="633" y="272"/>
                      <a:pt x="649" y="297"/>
                    </a:cubicBezTo>
                    <a:cubicBezTo>
                      <a:pt x="651" y="300"/>
                      <a:pt x="649" y="301"/>
                      <a:pt x="648" y="302"/>
                    </a:cubicBezTo>
                    <a:cubicBezTo>
                      <a:pt x="612" y="318"/>
                      <a:pt x="612" y="318"/>
                      <a:pt x="612" y="318"/>
                    </a:cubicBezTo>
                    <a:cubicBezTo>
                      <a:pt x="608" y="320"/>
                      <a:pt x="607" y="320"/>
                      <a:pt x="605" y="317"/>
                    </a:cubicBezTo>
                    <a:cubicBezTo>
                      <a:pt x="597" y="304"/>
                      <a:pt x="588" y="296"/>
                      <a:pt x="573" y="296"/>
                    </a:cubicBezTo>
                    <a:cubicBezTo>
                      <a:pt x="549" y="296"/>
                      <a:pt x="540" y="317"/>
                      <a:pt x="540" y="341"/>
                    </a:cubicBezTo>
                    <a:close/>
                  </a:path>
                </a:pathLst>
              </a:custGeom>
              <a:solidFill>
                <a:srgbClr val="0078D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5E5E5E"/>
                  </a:solidFill>
                  <a:effectLst/>
                  <a:uLnTx/>
                  <a:uFillTx/>
                  <a:latin typeface="Arial"/>
                  <a:ea typeface="+mn-ea"/>
                  <a:cs typeface="Arial" panose="020B0604020202020204" pitchFamily="34" charset="0"/>
                </a:endParaRPr>
              </a:p>
            </p:txBody>
          </p:sp>
          <p:sp>
            <p:nvSpPr>
              <p:cNvPr id="129" name="Textfeld 293">
                <a:extLst>
                  <a:ext uri="{FF2B5EF4-FFF2-40B4-BE49-F238E27FC236}">
                    <a16:creationId xmlns:a16="http://schemas.microsoft.com/office/drawing/2014/main" id="{CCD655D2-66C3-42AE-A134-8768D52849C9}"/>
                  </a:ext>
                </a:extLst>
              </p:cNvPr>
              <p:cNvSpPr txBox="1"/>
              <p:nvPr/>
            </p:nvSpPr>
            <p:spPr>
              <a:xfrm>
                <a:off x="4712563" y="1997189"/>
                <a:ext cx="582346" cy="288147"/>
              </a:xfrm>
              <a:prstGeom prst="rect">
                <a:avLst/>
              </a:prstGeom>
              <a:noFill/>
            </p:spPr>
            <p:txBody>
              <a:bodyPr wrap="squar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rPr>
                  <a:t>Financial </a:t>
                </a:r>
                <a:br>
                  <a:rPr kumimoji="0" lang="en-US" sz="700" b="0" i="0" u="none" strike="noStrike" kern="1200" cap="none" spc="0" normalizeH="0" baseline="0" noProof="0">
                    <a:ln>
                      <a:noFill/>
                    </a:ln>
                    <a:solidFill>
                      <a:srgbClr val="FFFFFF"/>
                    </a:solidFill>
                    <a:effectLst/>
                    <a:uLnTx/>
                    <a:uFillTx/>
                    <a:latin typeface="Arial"/>
                    <a:ea typeface="+mn-ea"/>
                    <a:cs typeface="+mn-cs"/>
                  </a:rPr>
                </a:br>
                <a:r>
                  <a:rPr kumimoji="0" lang="en-US" sz="700" b="0" i="0" u="none" strike="noStrike" kern="1200" cap="none" spc="0" normalizeH="0" baseline="0" noProof="0">
                    <a:ln>
                      <a:noFill/>
                    </a:ln>
                    <a:solidFill>
                      <a:srgbClr val="FFFFFF"/>
                    </a:solidFill>
                    <a:effectLst/>
                    <a:uLnTx/>
                    <a:uFillTx/>
                    <a:latin typeface="Arial"/>
                    <a:ea typeface="+mn-ea"/>
                    <a:cs typeface="+mn-cs"/>
                  </a:rPr>
                  <a:t>products</a:t>
                </a:r>
              </a:p>
            </p:txBody>
          </p:sp>
        </p:grpSp>
        <p:grpSp>
          <p:nvGrpSpPr>
            <p:cNvPr id="15" name="Group 14">
              <a:extLst>
                <a:ext uri="{FF2B5EF4-FFF2-40B4-BE49-F238E27FC236}">
                  <a16:creationId xmlns:a16="http://schemas.microsoft.com/office/drawing/2014/main" id="{577B8FAB-FFCC-44CB-B8E8-20630B211926}"/>
                </a:ext>
              </a:extLst>
            </p:cNvPr>
            <p:cNvGrpSpPr>
              <a:grpSpLocks noChangeAspect="1"/>
            </p:cNvGrpSpPr>
            <p:nvPr/>
          </p:nvGrpSpPr>
          <p:grpSpPr>
            <a:xfrm>
              <a:off x="3771929" y="1762480"/>
              <a:ext cx="671358" cy="180425"/>
              <a:chOff x="3771929" y="1768796"/>
              <a:chExt cx="671358" cy="180425"/>
            </a:xfrm>
          </p:grpSpPr>
          <p:sp>
            <p:nvSpPr>
              <p:cNvPr id="101" name="Carbon">
                <a:extLst>
                  <a:ext uri="{FF2B5EF4-FFF2-40B4-BE49-F238E27FC236}">
                    <a16:creationId xmlns:a16="http://schemas.microsoft.com/office/drawing/2014/main" id="{0DF2B6B0-91B4-42F5-AE14-7A36E50D4D13}"/>
                  </a:ext>
                </a:extLst>
              </p:cNvPr>
              <p:cNvSpPr>
                <a:spLocks noChangeAspect="1" noEditPoints="1"/>
              </p:cNvSpPr>
              <p:nvPr>
                <p:custDataLst>
                  <p:tags r:id="rId7"/>
                </p:custDataLst>
              </p:nvPr>
            </p:nvSpPr>
            <p:spPr bwMode="auto">
              <a:xfrm>
                <a:off x="3771929" y="1802759"/>
                <a:ext cx="89841" cy="112500"/>
              </a:xfrm>
              <a:custGeom>
                <a:avLst/>
                <a:gdLst>
                  <a:gd name="T0" fmla="*/ 253 w 1066"/>
                  <a:gd name="T1" fmla="*/ 600 h 1333"/>
                  <a:gd name="T2" fmla="*/ 813 w 1066"/>
                  <a:gd name="T3" fmla="*/ 787 h 1333"/>
                  <a:gd name="T4" fmla="*/ 1066 w 1066"/>
                  <a:gd name="T5" fmla="*/ 0 h 1333"/>
                  <a:gd name="T6" fmla="*/ 0 w 1066"/>
                  <a:gd name="T7" fmla="*/ 1333 h 1333"/>
                  <a:gd name="T8" fmla="*/ 1066 w 1066"/>
                  <a:gd name="T9" fmla="*/ 1050 h 1333"/>
                  <a:gd name="T10" fmla="*/ 1066 w 1066"/>
                  <a:gd name="T11" fmla="*/ 0 h 1333"/>
                  <a:gd name="T12" fmla="*/ 746 w 1066"/>
                  <a:gd name="T13" fmla="*/ 1147 h 1333"/>
                  <a:gd name="T14" fmla="*/ 186 w 1066"/>
                  <a:gd name="T15" fmla="*/ 187 h 1333"/>
                  <a:gd name="T16" fmla="*/ 880 w 1066"/>
                  <a:gd name="T17" fmla="*/ 1013 h 1333"/>
                  <a:gd name="T18" fmla="*/ 253 w 1066"/>
                  <a:gd name="T19" fmla="*/ 853 h 1333"/>
                  <a:gd name="T20" fmla="*/ 813 w 1066"/>
                  <a:gd name="T21" fmla="*/ 1040 h 1333"/>
                  <a:gd name="T22" fmla="*/ 252 w 1066"/>
                  <a:gd name="T23" fmla="*/ 383 h 1333"/>
                  <a:gd name="T24" fmla="*/ 354 w 1066"/>
                  <a:gd name="T25" fmla="*/ 252 h 1333"/>
                  <a:gd name="T26" fmla="*/ 446 w 1066"/>
                  <a:gd name="T27" fmla="*/ 317 h 1333"/>
                  <a:gd name="T28" fmla="*/ 381 w 1066"/>
                  <a:gd name="T29" fmla="*/ 340 h 1333"/>
                  <a:gd name="T30" fmla="*/ 334 w 1066"/>
                  <a:gd name="T31" fmla="*/ 337 h 1333"/>
                  <a:gd name="T32" fmla="*/ 334 w 1066"/>
                  <a:gd name="T33" fmla="*/ 430 h 1333"/>
                  <a:gd name="T34" fmla="*/ 381 w 1066"/>
                  <a:gd name="T35" fmla="*/ 427 h 1333"/>
                  <a:gd name="T36" fmla="*/ 446 w 1066"/>
                  <a:gd name="T37" fmla="*/ 450 h 1333"/>
                  <a:gd name="T38" fmla="*/ 354 w 1066"/>
                  <a:gd name="T39" fmla="*/ 515 h 1333"/>
                  <a:gd name="T40" fmla="*/ 252 w 1066"/>
                  <a:gd name="T41" fmla="*/ 383 h 1333"/>
                  <a:gd name="T42" fmla="*/ 467 w 1066"/>
                  <a:gd name="T43" fmla="*/ 383 h 1333"/>
                  <a:gd name="T44" fmla="*/ 573 w 1066"/>
                  <a:gd name="T45" fmla="*/ 252 h 1333"/>
                  <a:gd name="T46" fmla="*/ 679 w 1066"/>
                  <a:gd name="T47" fmla="*/ 383 h 1333"/>
                  <a:gd name="T48" fmla="*/ 573 w 1066"/>
                  <a:gd name="T49" fmla="*/ 515 h 1333"/>
                  <a:gd name="T50" fmla="*/ 597 w 1066"/>
                  <a:gd name="T51" fmla="*/ 429 h 1333"/>
                  <a:gd name="T52" fmla="*/ 597 w 1066"/>
                  <a:gd name="T53" fmla="*/ 337 h 1333"/>
                  <a:gd name="T54" fmla="*/ 549 w 1066"/>
                  <a:gd name="T55" fmla="*/ 337 h 1333"/>
                  <a:gd name="T56" fmla="*/ 549 w 1066"/>
                  <a:gd name="T57" fmla="*/ 429 h 1333"/>
                  <a:gd name="T58" fmla="*/ 597 w 1066"/>
                  <a:gd name="T59" fmla="*/ 429 h 1333"/>
                  <a:gd name="T60" fmla="*/ 695 w 1066"/>
                  <a:gd name="T61" fmla="*/ 538 h 1333"/>
                  <a:gd name="T62" fmla="*/ 699 w 1066"/>
                  <a:gd name="T63" fmla="*/ 498 h 1333"/>
                  <a:gd name="T64" fmla="*/ 761 w 1066"/>
                  <a:gd name="T65" fmla="*/ 437 h 1333"/>
                  <a:gd name="T66" fmla="*/ 742 w 1066"/>
                  <a:gd name="T67" fmla="*/ 440 h 1333"/>
                  <a:gd name="T68" fmla="*/ 698 w 1066"/>
                  <a:gd name="T69" fmla="*/ 439 h 1333"/>
                  <a:gd name="T70" fmla="*/ 756 w 1066"/>
                  <a:gd name="T71" fmla="*/ 388 h 1333"/>
                  <a:gd name="T72" fmla="*/ 791 w 1066"/>
                  <a:gd name="T73" fmla="*/ 478 h 1333"/>
                  <a:gd name="T74" fmla="*/ 764 w 1066"/>
                  <a:gd name="T75" fmla="*/ 499 h 1333"/>
                  <a:gd name="T76" fmla="*/ 813 w 1066"/>
                  <a:gd name="T77" fmla="*/ 503 h 1333"/>
                  <a:gd name="T78" fmla="*/ 809 w 1066"/>
                  <a:gd name="T79" fmla="*/ 542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6" h="1333">
                    <a:moveTo>
                      <a:pt x="813" y="600"/>
                    </a:moveTo>
                    <a:cubicBezTo>
                      <a:pt x="253" y="600"/>
                      <a:pt x="253" y="600"/>
                      <a:pt x="253" y="600"/>
                    </a:cubicBezTo>
                    <a:cubicBezTo>
                      <a:pt x="253" y="787"/>
                      <a:pt x="253" y="787"/>
                      <a:pt x="253" y="787"/>
                    </a:cubicBezTo>
                    <a:cubicBezTo>
                      <a:pt x="813" y="787"/>
                      <a:pt x="813" y="787"/>
                      <a:pt x="813" y="787"/>
                    </a:cubicBezTo>
                    <a:lnTo>
                      <a:pt x="813" y="600"/>
                    </a:lnTo>
                    <a:close/>
                    <a:moveTo>
                      <a:pt x="1066" y="0"/>
                    </a:moveTo>
                    <a:cubicBezTo>
                      <a:pt x="0" y="0"/>
                      <a:pt x="0" y="0"/>
                      <a:pt x="0" y="0"/>
                    </a:cubicBezTo>
                    <a:cubicBezTo>
                      <a:pt x="0" y="1333"/>
                      <a:pt x="0" y="1333"/>
                      <a:pt x="0" y="1333"/>
                    </a:cubicBezTo>
                    <a:cubicBezTo>
                      <a:pt x="773" y="1333"/>
                      <a:pt x="773" y="1333"/>
                      <a:pt x="773" y="1333"/>
                    </a:cubicBezTo>
                    <a:cubicBezTo>
                      <a:pt x="970" y="1333"/>
                      <a:pt x="1066" y="1244"/>
                      <a:pt x="1066" y="1050"/>
                    </a:cubicBezTo>
                    <a:cubicBezTo>
                      <a:pt x="1066" y="1049"/>
                      <a:pt x="1066" y="1049"/>
                      <a:pt x="1066" y="1049"/>
                    </a:cubicBezTo>
                    <a:lnTo>
                      <a:pt x="1066" y="0"/>
                    </a:lnTo>
                    <a:close/>
                    <a:moveTo>
                      <a:pt x="880" y="1013"/>
                    </a:moveTo>
                    <a:cubicBezTo>
                      <a:pt x="880" y="1104"/>
                      <a:pt x="838" y="1147"/>
                      <a:pt x="746" y="1147"/>
                    </a:cubicBezTo>
                    <a:cubicBezTo>
                      <a:pt x="186" y="1147"/>
                      <a:pt x="186" y="1147"/>
                      <a:pt x="186" y="1147"/>
                    </a:cubicBezTo>
                    <a:cubicBezTo>
                      <a:pt x="186" y="187"/>
                      <a:pt x="186" y="187"/>
                      <a:pt x="186" y="187"/>
                    </a:cubicBezTo>
                    <a:cubicBezTo>
                      <a:pt x="880" y="187"/>
                      <a:pt x="880" y="187"/>
                      <a:pt x="880" y="187"/>
                    </a:cubicBezTo>
                    <a:lnTo>
                      <a:pt x="880" y="1013"/>
                    </a:lnTo>
                    <a:close/>
                    <a:moveTo>
                      <a:pt x="813" y="853"/>
                    </a:moveTo>
                    <a:cubicBezTo>
                      <a:pt x="253" y="853"/>
                      <a:pt x="253" y="853"/>
                      <a:pt x="253" y="853"/>
                    </a:cubicBezTo>
                    <a:cubicBezTo>
                      <a:pt x="253" y="1040"/>
                      <a:pt x="253" y="1040"/>
                      <a:pt x="253" y="1040"/>
                    </a:cubicBezTo>
                    <a:cubicBezTo>
                      <a:pt x="813" y="1040"/>
                      <a:pt x="813" y="1040"/>
                      <a:pt x="813" y="1040"/>
                    </a:cubicBezTo>
                    <a:lnTo>
                      <a:pt x="813" y="853"/>
                    </a:lnTo>
                    <a:close/>
                    <a:moveTo>
                      <a:pt x="252" y="383"/>
                    </a:moveTo>
                    <a:cubicBezTo>
                      <a:pt x="252" y="347"/>
                      <a:pt x="254" y="332"/>
                      <a:pt x="260" y="315"/>
                    </a:cubicBezTo>
                    <a:cubicBezTo>
                      <a:pt x="273" y="273"/>
                      <a:pt x="307" y="252"/>
                      <a:pt x="354" y="252"/>
                    </a:cubicBezTo>
                    <a:cubicBezTo>
                      <a:pt x="401" y="252"/>
                      <a:pt x="434" y="273"/>
                      <a:pt x="448" y="312"/>
                    </a:cubicBezTo>
                    <a:cubicBezTo>
                      <a:pt x="449" y="314"/>
                      <a:pt x="449" y="316"/>
                      <a:pt x="446" y="317"/>
                    </a:cubicBezTo>
                    <a:cubicBezTo>
                      <a:pt x="386" y="343"/>
                      <a:pt x="386" y="343"/>
                      <a:pt x="386" y="343"/>
                    </a:cubicBezTo>
                    <a:cubicBezTo>
                      <a:pt x="384" y="344"/>
                      <a:pt x="382" y="343"/>
                      <a:pt x="381" y="340"/>
                    </a:cubicBezTo>
                    <a:cubicBezTo>
                      <a:pt x="375" y="327"/>
                      <a:pt x="368" y="321"/>
                      <a:pt x="356" y="321"/>
                    </a:cubicBezTo>
                    <a:cubicBezTo>
                      <a:pt x="345" y="321"/>
                      <a:pt x="337" y="326"/>
                      <a:pt x="334" y="337"/>
                    </a:cubicBezTo>
                    <a:cubicBezTo>
                      <a:pt x="332" y="343"/>
                      <a:pt x="331" y="349"/>
                      <a:pt x="331" y="383"/>
                    </a:cubicBezTo>
                    <a:cubicBezTo>
                      <a:pt x="331" y="417"/>
                      <a:pt x="332" y="424"/>
                      <a:pt x="334" y="430"/>
                    </a:cubicBezTo>
                    <a:cubicBezTo>
                      <a:pt x="337" y="440"/>
                      <a:pt x="345" y="445"/>
                      <a:pt x="356" y="445"/>
                    </a:cubicBezTo>
                    <a:cubicBezTo>
                      <a:pt x="368" y="445"/>
                      <a:pt x="375" y="439"/>
                      <a:pt x="381" y="427"/>
                    </a:cubicBezTo>
                    <a:cubicBezTo>
                      <a:pt x="382" y="424"/>
                      <a:pt x="384" y="423"/>
                      <a:pt x="386" y="424"/>
                    </a:cubicBezTo>
                    <a:cubicBezTo>
                      <a:pt x="446" y="450"/>
                      <a:pt x="446" y="450"/>
                      <a:pt x="446" y="450"/>
                    </a:cubicBezTo>
                    <a:cubicBezTo>
                      <a:pt x="449" y="451"/>
                      <a:pt x="449" y="452"/>
                      <a:pt x="448" y="455"/>
                    </a:cubicBezTo>
                    <a:cubicBezTo>
                      <a:pt x="434" y="493"/>
                      <a:pt x="401" y="515"/>
                      <a:pt x="354" y="515"/>
                    </a:cubicBezTo>
                    <a:cubicBezTo>
                      <a:pt x="307" y="515"/>
                      <a:pt x="273" y="493"/>
                      <a:pt x="260" y="452"/>
                    </a:cubicBezTo>
                    <a:cubicBezTo>
                      <a:pt x="254" y="434"/>
                      <a:pt x="252" y="419"/>
                      <a:pt x="252" y="383"/>
                    </a:cubicBezTo>
                    <a:close/>
                    <a:moveTo>
                      <a:pt x="475" y="452"/>
                    </a:moveTo>
                    <a:cubicBezTo>
                      <a:pt x="468" y="430"/>
                      <a:pt x="467" y="415"/>
                      <a:pt x="467" y="383"/>
                    </a:cubicBezTo>
                    <a:cubicBezTo>
                      <a:pt x="467" y="351"/>
                      <a:pt x="468" y="336"/>
                      <a:pt x="475" y="315"/>
                    </a:cubicBezTo>
                    <a:cubicBezTo>
                      <a:pt x="489" y="272"/>
                      <a:pt x="528" y="252"/>
                      <a:pt x="573" y="252"/>
                    </a:cubicBezTo>
                    <a:cubicBezTo>
                      <a:pt x="619" y="252"/>
                      <a:pt x="658" y="272"/>
                      <a:pt x="671" y="315"/>
                    </a:cubicBezTo>
                    <a:cubicBezTo>
                      <a:pt x="678" y="336"/>
                      <a:pt x="679" y="351"/>
                      <a:pt x="679" y="383"/>
                    </a:cubicBezTo>
                    <a:cubicBezTo>
                      <a:pt x="679" y="415"/>
                      <a:pt x="678" y="430"/>
                      <a:pt x="671" y="452"/>
                    </a:cubicBezTo>
                    <a:cubicBezTo>
                      <a:pt x="658" y="494"/>
                      <a:pt x="619" y="515"/>
                      <a:pt x="573" y="515"/>
                    </a:cubicBezTo>
                    <a:cubicBezTo>
                      <a:pt x="528" y="515"/>
                      <a:pt x="489" y="494"/>
                      <a:pt x="475" y="452"/>
                    </a:cubicBezTo>
                    <a:close/>
                    <a:moveTo>
                      <a:pt x="597" y="429"/>
                    </a:moveTo>
                    <a:cubicBezTo>
                      <a:pt x="600" y="421"/>
                      <a:pt x="600" y="410"/>
                      <a:pt x="600" y="383"/>
                    </a:cubicBezTo>
                    <a:cubicBezTo>
                      <a:pt x="600" y="356"/>
                      <a:pt x="600" y="346"/>
                      <a:pt x="597" y="337"/>
                    </a:cubicBezTo>
                    <a:cubicBezTo>
                      <a:pt x="594" y="327"/>
                      <a:pt x="585" y="321"/>
                      <a:pt x="573" y="321"/>
                    </a:cubicBezTo>
                    <a:cubicBezTo>
                      <a:pt x="562" y="321"/>
                      <a:pt x="553" y="327"/>
                      <a:pt x="549" y="337"/>
                    </a:cubicBezTo>
                    <a:cubicBezTo>
                      <a:pt x="547" y="346"/>
                      <a:pt x="546" y="356"/>
                      <a:pt x="546" y="383"/>
                    </a:cubicBezTo>
                    <a:cubicBezTo>
                      <a:pt x="546" y="410"/>
                      <a:pt x="547" y="421"/>
                      <a:pt x="549" y="429"/>
                    </a:cubicBezTo>
                    <a:cubicBezTo>
                      <a:pt x="553" y="440"/>
                      <a:pt x="562" y="445"/>
                      <a:pt x="573" y="445"/>
                    </a:cubicBezTo>
                    <a:cubicBezTo>
                      <a:pt x="585" y="445"/>
                      <a:pt x="594" y="440"/>
                      <a:pt x="597" y="429"/>
                    </a:cubicBezTo>
                    <a:close/>
                    <a:moveTo>
                      <a:pt x="699" y="542"/>
                    </a:moveTo>
                    <a:cubicBezTo>
                      <a:pt x="697" y="542"/>
                      <a:pt x="695" y="540"/>
                      <a:pt x="695" y="538"/>
                    </a:cubicBezTo>
                    <a:cubicBezTo>
                      <a:pt x="695" y="506"/>
                      <a:pt x="695" y="506"/>
                      <a:pt x="695" y="506"/>
                    </a:cubicBezTo>
                    <a:cubicBezTo>
                      <a:pt x="695" y="503"/>
                      <a:pt x="696" y="500"/>
                      <a:pt x="699" y="498"/>
                    </a:cubicBezTo>
                    <a:cubicBezTo>
                      <a:pt x="754" y="451"/>
                      <a:pt x="754" y="451"/>
                      <a:pt x="754" y="451"/>
                    </a:cubicBezTo>
                    <a:cubicBezTo>
                      <a:pt x="759" y="446"/>
                      <a:pt x="761" y="442"/>
                      <a:pt x="761" y="437"/>
                    </a:cubicBezTo>
                    <a:cubicBezTo>
                      <a:pt x="761" y="432"/>
                      <a:pt x="758" y="428"/>
                      <a:pt x="753" y="428"/>
                    </a:cubicBezTo>
                    <a:cubicBezTo>
                      <a:pt x="747" y="428"/>
                      <a:pt x="742" y="431"/>
                      <a:pt x="742" y="440"/>
                    </a:cubicBezTo>
                    <a:cubicBezTo>
                      <a:pt x="742" y="443"/>
                      <a:pt x="740" y="444"/>
                      <a:pt x="738" y="444"/>
                    </a:cubicBezTo>
                    <a:cubicBezTo>
                      <a:pt x="698" y="439"/>
                      <a:pt x="698" y="439"/>
                      <a:pt x="698" y="439"/>
                    </a:cubicBezTo>
                    <a:cubicBezTo>
                      <a:pt x="696" y="439"/>
                      <a:pt x="695" y="437"/>
                      <a:pt x="695" y="435"/>
                    </a:cubicBezTo>
                    <a:cubicBezTo>
                      <a:pt x="696" y="407"/>
                      <a:pt x="719" y="388"/>
                      <a:pt x="756" y="388"/>
                    </a:cubicBezTo>
                    <a:cubicBezTo>
                      <a:pt x="786" y="388"/>
                      <a:pt x="813" y="403"/>
                      <a:pt x="813" y="436"/>
                    </a:cubicBezTo>
                    <a:cubicBezTo>
                      <a:pt x="813" y="454"/>
                      <a:pt x="806" y="465"/>
                      <a:pt x="791" y="478"/>
                    </a:cubicBezTo>
                    <a:cubicBezTo>
                      <a:pt x="764" y="498"/>
                      <a:pt x="764" y="498"/>
                      <a:pt x="764" y="498"/>
                    </a:cubicBezTo>
                    <a:cubicBezTo>
                      <a:pt x="764" y="499"/>
                      <a:pt x="764" y="499"/>
                      <a:pt x="764" y="499"/>
                    </a:cubicBezTo>
                    <a:cubicBezTo>
                      <a:pt x="809" y="499"/>
                      <a:pt x="809" y="499"/>
                      <a:pt x="809" y="499"/>
                    </a:cubicBezTo>
                    <a:cubicBezTo>
                      <a:pt x="812" y="499"/>
                      <a:pt x="813" y="500"/>
                      <a:pt x="813" y="503"/>
                    </a:cubicBezTo>
                    <a:cubicBezTo>
                      <a:pt x="813" y="538"/>
                      <a:pt x="813" y="538"/>
                      <a:pt x="813" y="538"/>
                    </a:cubicBezTo>
                    <a:cubicBezTo>
                      <a:pt x="813" y="540"/>
                      <a:pt x="812" y="542"/>
                      <a:pt x="809" y="542"/>
                    </a:cubicBezTo>
                    <a:lnTo>
                      <a:pt x="699" y="542"/>
                    </a:lnTo>
                    <a:close/>
                  </a:path>
                </a:pathLst>
              </a:custGeom>
              <a:solidFill>
                <a:srgbClr val="0078D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a:ea typeface="+mn-ea"/>
                  <a:cs typeface="+mn-cs"/>
                </a:endParaRPr>
              </a:p>
            </p:txBody>
          </p:sp>
          <p:sp>
            <p:nvSpPr>
              <p:cNvPr id="128" name="Textfeld 293">
                <a:extLst>
                  <a:ext uri="{FF2B5EF4-FFF2-40B4-BE49-F238E27FC236}">
                    <a16:creationId xmlns:a16="http://schemas.microsoft.com/office/drawing/2014/main" id="{C0C72081-076C-4B24-902E-F90B69671A73}"/>
                  </a:ext>
                </a:extLst>
              </p:cNvPr>
              <p:cNvSpPr txBox="1"/>
              <p:nvPr/>
            </p:nvSpPr>
            <p:spPr>
              <a:xfrm>
                <a:off x="3881214" y="1768796"/>
                <a:ext cx="562073" cy="180425"/>
              </a:xfrm>
              <a:prstGeom prst="rect">
                <a:avLst/>
              </a:prstGeom>
              <a:noFill/>
            </p:spPr>
            <p:txBody>
              <a:bodyPr wrap="squar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rPr>
                  <a:t>Carbon</a:t>
                </a:r>
              </a:p>
            </p:txBody>
          </p:sp>
        </p:grpSp>
        <p:grpSp>
          <p:nvGrpSpPr>
            <p:cNvPr id="10" name="Group 9">
              <a:extLst>
                <a:ext uri="{FF2B5EF4-FFF2-40B4-BE49-F238E27FC236}">
                  <a16:creationId xmlns:a16="http://schemas.microsoft.com/office/drawing/2014/main" id="{51A7972F-284F-4C2C-8DB0-FA295C4DA63F}"/>
                </a:ext>
              </a:extLst>
            </p:cNvPr>
            <p:cNvGrpSpPr>
              <a:grpSpLocks noChangeAspect="1"/>
            </p:cNvGrpSpPr>
            <p:nvPr/>
          </p:nvGrpSpPr>
          <p:grpSpPr>
            <a:xfrm>
              <a:off x="3767761" y="1409466"/>
              <a:ext cx="684199" cy="288147"/>
              <a:chOff x="3767761" y="1409466"/>
              <a:chExt cx="684199" cy="288147"/>
            </a:xfrm>
          </p:grpSpPr>
          <p:sp>
            <p:nvSpPr>
              <p:cNvPr id="127" name="Textfeld 293">
                <a:extLst>
                  <a:ext uri="{FF2B5EF4-FFF2-40B4-BE49-F238E27FC236}">
                    <a16:creationId xmlns:a16="http://schemas.microsoft.com/office/drawing/2014/main" id="{067A580A-AD89-4110-B6EC-A78047CA47EF}"/>
                  </a:ext>
                </a:extLst>
              </p:cNvPr>
              <p:cNvSpPr txBox="1"/>
              <p:nvPr/>
            </p:nvSpPr>
            <p:spPr>
              <a:xfrm>
                <a:off x="3881214" y="1409466"/>
                <a:ext cx="570746" cy="288147"/>
              </a:xfrm>
              <a:prstGeom prst="rect">
                <a:avLst/>
              </a:prstGeom>
              <a:noFill/>
            </p:spPr>
            <p:txBody>
              <a:bodyPr wrap="squar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rPr>
                  <a:t>Natural gas &amp; LNG</a:t>
                </a:r>
              </a:p>
            </p:txBody>
          </p:sp>
          <p:sp>
            <p:nvSpPr>
              <p:cNvPr id="109" name="Gas">
                <a:extLst>
                  <a:ext uri="{FF2B5EF4-FFF2-40B4-BE49-F238E27FC236}">
                    <a16:creationId xmlns:a16="http://schemas.microsoft.com/office/drawing/2014/main" id="{A83350F7-75BE-4970-852C-CA4259F1F16E}"/>
                  </a:ext>
                </a:extLst>
              </p:cNvPr>
              <p:cNvSpPr>
                <a:spLocks noChangeAspect="1" noEditPoints="1"/>
              </p:cNvSpPr>
              <p:nvPr>
                <p:custDataLst>
                  <p:tags r:id="rId6"/>
                </p:custDataLst>
              </p:nvPr>
            </p:nvSpPr>
            <p:spPr bwMode="auto">
              <a:xfrm>
                <a:off x="3767761" y="1497289"/>
                <a:ext cx="98177" cy="112500"/>
              </a:xfrm>
              <a:custGeom>
                <a:avLst/>
                <a:gdLst>
                  <a:gd name="T0" fmla="*/ 259 w 793"/>
                  <a:gd name="T1" fmla="*/ 907 h 907"/>
                  <a:gd name="T2" fmla="*/ 0 w 793"/>
                  <a:gd name="T3" fmla="*/ 618 h 907"/>
                  <a:gd name="T4" fmla="*/ 396 w 793"/>
                  <a:gd name="T5" fmla="*/ 0 h 907"/>
                  <a:gd name="T6" fmla="*/ 793 w 793"/>
                  <a:gd name="T7" fmla="*/ 618 h 907"/>
                  <a:gd name="T8" fmla="*/ 535 w 793"/>
                  <a:gd name="T9" fmla="*/ 907 h 907"/>
                  <a:gd name="T10" fmla="*/ 563 w 793"/>
                  <a:gd name="T11" fmla="*/ 808 h 907"/>
                  <a:gd name="T12" fmla="*/ 396 w 793"/>
                  <a:gd name="T13" fmla="*/ 644 h 907"/>
                  <a:gd name="T14" fmla="*/ 229 w 793"/>
                  <a:gd name="T15" fmla="*/ 808 h 907"/>
                  <a:gd name="T16" fmla="*/ 259 w 793"/>
                  <a:gd name="T17" fmla="*/ 907 h 907"/>
                  <a:gd name="T18" fmla="*/ 131 w 793"/>
                  <a:gd name="T19" fmla="*/ 634 h 907"/>
                  <a:gd name="T20" fmla="*/ 135 w 793"/>
                  <a:gd name="T21" fmla="*/ 682 h 907"/>
                  <a:gd name="T22" fmla="*/ 396 w 793"/>
                  <a:gd name="T23" fmla="*/ 516 h 907"/>
                  <a:gd name="T24" fmla="*/ 657 w 793"/>
                  <a:gd name="T25" fmla="*/ 682 h 907"/>
                  <a:gd name="T26" fmla="*/ 661 w 793"/>
                  <a:gd name="T27" fmla="*/ 634 h 907"/>
                  <a:gd name="T28" fmla="*/ 396 w 793"/>
                  <a:gd name="T29" fmla="*/ 172 h 907"/>
                  <a:gd name="T30" fmla="*/ 131 w 793"/>
                  <a:gd name="T31" fmla="*/ 634 h 907"/>
                  <a:gd name="T32" fmla="*/ 393 w 793"/>
                  <a:gd name="T33" fmla="*/ 902 h 907"/>
                  <a:gd name="T34" fmla="*/ 303 w 793"/>
                  <a:gd name="T35" fmla="*/ 811 h 907"/>
                  <a:gd name="T36" fmla="*/ 303 w 793"/>
                  <a:gd name="T37" fmla="*/ 808 h 907"/>
                  <a:gd name="T38" fmla="*/ 393 w 793"/>
                  <a:gd name="T39" fmla="*/ 716 h 907"/>
                  <a:gd name="T40" fmla="*/ 399 w 793"/>
                  <a:gd name="T41" fmla="*/ 716 h 907"/>
                  <a:gd name="T42" fmla="*/ 491 w 793"/>
                  <a:gd name="T43" fmla="*/ 808 h 907"/>
                  <a:gd name="T44" fmla="*/ 491 w 793"/>
                  <a:gd name="T45" fmla="*/ 811 h 907"/>
                  <a:gd name="T46" fmla="*/ 399 w 793"/>
                  <a:gd name="T47" fmla="*/ 902 h 907"/>
                  <a:gd name="T48" fmla="*/ 393 w 793"/>
                  <a:gd name="T49" fmla="*/ 902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3" h="907">
                    <a:moveTo>
                      <a:pt x="259" y="907"/>
                    </a:moveTo>
                    <a:cubicBezTo>
                      <a:pt x="97" y="878"/>
                      <a:pt x="0" y="772"/>
                      <a:pt x="0" y="618"/>
                    </a:cubicBezTo>
                    <a:cubicBezTo>
                      <a:pt x="0" y="379"/>
                      <a:pt x="155" y="222"/>
                      <a:pt x="396" y="0"/>
                    </a:cubicBezTo>
                    <a:cubicBezTo>
                      <a:pt x="615" y="191"/>
                      <a:pt x="793" y="368"/>
                      <a:pt x="793" y="618"/>
                    </a:cubicBezTo>
                    <a:cubicBezTo>
                      <a:pt x="793" y="772"/>
                      <a:pt x="695" y="878"/>
                      <a:pt x="535" y="907"/>
                    </a:cubicBezTo>
                    <a:cubicBezTo>
                      <a:pt x="553" y="876"/>
                      <a:pt x="563" y="851"/>
                      <a:pt x="563" y="808"/>
                    </a:cubicBezTo>
                    <a:cubicBezTo>
                      <a:pt x="563" y="706"/>
                      <a:pt x="500" y="644"/>
                      <a:pt x="396" y="644"/>
                    </a:cubicBezTo>
                    <a:cubicBezTo>
                      <a:pt x="293" y="644"/>
                      <a:pt x="229" y="706"/>
                      <a:pt x="229" y="808"/>
                    </a:cubicBezTo>
                    <a:cubicBezTo>
                      <a:pt x="229" y="851"/>
                      <a:pt x="239" y="876"/>
                      <a:pt x="259" y="907"/>
                    </a:cubicBezTo>
                    <a:close/>
                    <a:moveTo>
                      <a:pt x="131" y="634"/>
                    </a:moveTo>
                    <a:cubicBezTo>
                      <a:pt x="131" y="650"/>
                      <a:pt x="132" y="666"/>
                      <a:pt x="135" y="682"/>
                    </a:cubicBezTo>
                    <a:cubicBezTo>
                      <a:pt x="169" y="575"/>
                      <a:pt x="272" y="516"/>
                      <a:pt x="396" y="516"/>
                    </a:cubicBezTo>
                    <a:cubicBezTo>
                      <a:pt x="519" y="516"/>
                      <a:pt x="623" y="575"/>
                      <a:pt x="657" y="682"/>
                    </a:cubicBezTo>
                    <a:cubicBezTo>
                      <a:pt x="660" y="666"/>
                      <a:pt x="661" y="650"/>
                      <a:pt x="661" y="634"/>
                    </a:cubicBezTo>
                    <a:cubicBezTo>
                      <a:pt x="661" y="450"/>
                      <a:pt x="528" y="300"/>
                      <a:pt x="396" y="172"/>
                    </a:cubicBezTo>
                    <a:cubicBezTo>
                      <a:pt x="264" y="300"/>
                      <a:pt x="131" y="450"/>
                      <a:pt x="131" y="634"/>
                    </a:cubicBezTo>
                    <a:close/>
                    <a:moveTo>
                      <a:pt x="393" y="902"/>
                    </a:moveTo>
                    <a:cubicBezTo>
                      <a:pt x="331" y="902"/>
                      <a:pt x="303" y="874"/>
                      <a:pt x="303" y="811"/>
                    </a:cubicBezTo>
                    <a:cubicBezTo>
                      <a:pt x="303" y="808"/>
                      <a:pt x="303" y="808"/>
                      <a:pt x="303" y="808"/>
                    </a:cubicBezTo>
                    <a:cubicBezTo>
                      <a:pt x="303" y="746"/>
                      <a:pt x="331" y="716"/>
                      <a:pt x="393" y="716"/>
                    </a:cubicBezTo>
                    <a:cubicBezTo>
                      <a:pt x="399" y="716"/>
                      <a:pt x="399" y="716"/>
                      <a:pt x="399" y="716"/>
                    </a:cubicBezTo>
                    <a:cubicBezTo>
                      <a:pt x="461" y="716"/>
                      <a:pt x="491" y="746"/>
                      <a:pt x="491" y="808"/>
                    </a:cubicBezTo>
                    <a:cubicBezTo>
                      <a:pt x="491" y="811"/>
                      <a:pt x="491" y="811"/>
                      <a:pt x="491" y="811"/>
                    </a:cubicBezTo>
                    <a:cubicBezTo>
                      <a:pt x="491" y="874"/>
                      <a:pt x="461" y="902"/>
                      <a:pt x="399" y="902"/>
                    </a:cubicBezTo>
                    <a:lnTo>
                      <a:pt x="393" y="902"/>
                    </a:lnTo>
                    <a:close/>
                  </a:path>
                </a:pathLst>
              </a:custGeom>
              <a:solidFill>
                <a:srgbClr val="0078D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a:ea typeface="+mn-ea"/>
                  <a:cs typeface="Arial" panose="020B0604020202020204" pitchFamily="34" charset="0"/>
                </a:endParaRPr>
              </a:p>
            </p:txBody>
          </p:sp>
        </p:grpSp>
        <p:grpSp>
          <p:nvGrpSpPr>
            <p:cNvPr id="8" name="Group 7">
              <a:extLst>
                <a:ext uri="{FF2B5EF4-FFF2-40B4-BE49-F238E27FC236}">
                  <a16:creationId xmlns:a16="http://schemas.microsoft.com/office/drawing/2014/main" id="{BF3E4F3F-B253-4C22-8755-40E85F0667D1}"/>
                </a:ext>
              </a:extLst>
            </p:cNvPr>
            <p:cNvGrpSpPr>
              <a:grpSpLocks noChangeAspect="1"/>
            </p:cNvGrpSpPr>
            <p:nvPr/>
          </p:nvGrpSpPr>
          <p:grpSpPr>
            <a:xfrm>
              <a:off x="4574056" y="1762480"/>
              <a:ext cx="603865" cy="180425"/>
              <a:chOff x="4574056" y="1756165"/>
              <a:chExt cx="603865" cy="180425"/>
            </a:xfrm>
          </p:grpSpPr>
          <p:sp>
            <p:nvSpPr>
              <p:cNvPr id="102" name="Coal">
                <a:extLst>
                  <a:ext uri="{FF2B5EF4-FFF2-40B4-BE49-F238E27FC236}">
                    <a16:creationId xmlns:a16="http://schemas.microsoft.com/office/drawing/2014/main" id="{2718B33F-0AB2-4ADE-8297-7D16585FD170}"/>
                  </a:ext>
                </a:extLst>
              </p:cNvPr>
              <p:cNvSpPr>
                <a:spLocks noChangeAspect="1"/>
              </p:cNvSpPr>
              <p:nvPr>
                <p:custDataLst>
                  <p:tags r:id="rId5"/>
                </p:custDataLst>
              </p:nvPr>
            </p:nvSpPr>
            <p:spPr bwMode="auto">
              <a:xfrm>
                <a:off x="4574056" y="1790128"/>
                <a:ext cx="128778" cy="112500"/>
              </a:xfrm>
              <a:custGeom>
                <a:avLst/>
                <a:gdLst>
                  <a:gd name="T0" fmla="*/ 1164 w 1247"/>
                  <a:gd name="T1" fmla="*/ 561 h 1089"/>
                  <a:gd name="T2" fmla="*/ 1119 w 1247"/>
                  <a:gd name="T3" fmla="*/ 216 h 1089"/>
                  <a:gd name="T4" fmla="*/ 960 w 1247"/>
                  <a:gd name="T5" fmla="*/ 61 h 1089"/>
                  <a:gd name="T6" fmla="*/ 805 w 1247"/>
                  <a:gd name="T7" fmla="*/ 52 h 1089"/>
                  <a:gd name="T8" fmla="*/ 730 w 1247"/>
                  <a:gd name="T9" fmla="*/ 126 h 1089"/>
                  <a:gd name="T10" fmla="*/ 852 w 1247"/>
                  <a:gd name="T11" fmla="*/ 248 h 1089"/>
                  <a:gd name="T12" fmla="*/ 624 w 1247"/>
                  <a:gd name="T13" fmla="*/ 477 h 1089"/>
                  <a:gd name="T14" fmla="*/ 395 w 1247"/>
                  <a:gd name="T15" fmla="*/ 248 h 1089"/>
                  <a:gd name="T16" fmla="*/ 517 w 1247"/>
                  <a:gd name="T17" fmla="*/ 126 h 1089"/>
                  <a:gd name="T18" fmla="*/ 443 w 1247"/>
                  <a:gd name="T19" fmla="*/ 52 h 1089"/>
                  <a:gd name="T20" fmla="*/ 288 w 1247"/>
                  <a:gd name="T21" fmla="*/ 61 h 1089"/>
                  <a:gd name="T22" fmla="*/ 129 w 1247"/>
                  <a:gd name="T23" fmla="*/ 216 h 1089"/>
                  <a:gd name="T24" fmla="*/ 84 w 1247"/>
                  <a:gd name="T25" fmla="*/ 561 h 1089"/>
                  <a:gd name="T26" fmla="*/ 263 w 1247"/>
                  <a:gd name="T27" fmla="*/ 381 h 1089"/>
                  <a:gd name="T28" fmla="*/ 492 w 1247"/>
                  <a:gd name="T29" fmla="*/ 609 h 1089"/>
                  <a:gd name="T30" fmla="*/ 144 w 1247"/>
                  <a:gd name="T31" fmla="*/ 957 h 1089"/>
                  <a:gd name="T32" fmla="*/ 276 w 1247"/>
                  <a:gd name="T33" fmla="*/ 1089 h 1089"/>
                  <a:gd name="T34" fmla="*/ 624 w 1247"/>
                  <a:gd name="T35" fmla="*/ 741 h 1089"/>
                  <a:gd name="T36" fmla="*/ 971 w 1247"/>
                  <a:gd name="T37" fmla="*/ 1089 h 1089"/>
                  <a:gd name="T38" fmla="*/ 1103 w 1247"/>
                  <a:gd name="T39" fmla="*/ 957 h 1089"/>
                  <a:gd name="T40" fmla="*/ 756 w 1247"/>
                  <a:gd name="T41" fmla="*/ 609 h 1089"/>
                  <a:gd name="T42" fmla="*/ 984 w 1247"/>
                  <a:gd name="T43" fmla="*/ 381 h 1089"/>
                  <a:gd name="T44" fmla="*/ 1164 w 1247"/>
                  <a:gd name="T45" fmla="*/ 561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7" h="1089">
                    <a:moveTo>
                      <a:pt x="1164" y="561"/>
                    </a:moveTo>
                    <a:cubicBezTo>
                      <a:pt x="1164" y="561"/>
                      <a:pt x="1247" y="344"/>
                      <a:pt x="1119" y="216"/>
                    </a:cubicBezTo>
                    <a:cubicBezTo>
                      <a:pt x="1116" y="213"/>
                      <a:pt x="995" y="98"/>
                      <a:pt x="960" y="61"/>
                    </a:cubicBezTo>
                    <a:cubicBezTo>
                      <a:pt x="924" y="24"/>
                      <a:pt x="856" y="0"/>
                      <a:pt x="805" y="52"/>
                    </a:cubicBezTo>
                    <a:cubicBezTo>
                      <a:pt x="753" y="104"/>
                      <a:pt x="730" y="126"/>
                      <a:pt x="730" y="126"/>
                    </a:cubicBezTo>
                    <a:cubicBezTo>
                      <a:pt x="852" y="248"/>
                      <a:pt x="852" y="248"/>
                      <a:pt x="852" y="248"/>
                    </a:cubicBezTo>
                    <a:cubicBezTo>
                      <a:pt x="624" y="477"/>
                      <a:pt x="624" y="477"/>
                      <a:pt x="624" y="477"/>
                    </a:cubicBezTo>
                    <a:cubicBezTo>
                      <a:pt x="395" y="248"/>
                      <a:pt x="395" y="248"/>
                      <a:pt x="395" y="248"/>
                    </a:cubicBezTo>
                    <a:cubicBezTo>
                      <a:pt x="517" y="126"/>
                      <a:pt x="517" y="126"/>
                      <a:pt x="517" y="126"/>
                    </a:cubicBezTo>
                    <a:cubicBezTo>
                      <a:pt x="517" y="126"/>
                      <a:pt x="494" y="104"/>
                      <a:pt x="443" y="52"/>
                    </a:cubicBezTo>
                    <a:cubicBezTo>
                      <a:pt x="391" y="0"/>
                      <a:pt x="323" y="24"/>
                      <a:pt x="288" y="61"/>
                    </a:cubicBezTo>
                    <a:cubicBezTo>
                      <a:pt x="253" y="98"/>
                      <a:pt x="131" y="213"/>
                      <a:pt x="129" y="216"/>
                    </a:cubicBezTo>
                    <a:cubicBezTo>
                      <a:pt x="0" y="344"/>
                      <a:pt x="84" y="561"/>
                      <a:pt x="84" y="561"/>
                    </a:cubicBezTo>
                    <a:cubicBezTo>
                      <a:pt x="263" y="381"/>
                      <a:pt x="263" y="381"/>
                      <a:pt x="263" y="381"/>
                    </a:cubicBezTo>
                    <a:cubicBezTo>
                      <a:pt x="492" y="609"/>
                      <a:pt x="492" y="609"/>
                      <a:pt x="492" y="609"/>
                    </a:cubicBezTo>
                    <a:cubicBezTo>
                      <a:pt x="144" y="957"/>
                      <a:pt x="144" y="957"/>
                      <a:pt x="144" y="957"/>
                    </a:cubicBezTo>
                    <a:cubicBezTo>
                      <a:pt x="276" y="1089"/>
                      <a:pt x="276" y="1089"/>
                      <a:pt x="276" y="1089"/>
                    </a:cubicBezTo>
                    <a:cubicBezTo>
                      <a:pt x="624" y="741"/>
                      <a:pt x="624" y="741"/>
                      <a:pt x="624" y="741"/>
                    </a:cubicBezTo>
                    <a:cubicBezTo>
                      <a:pt x="971" y="1089"/>
                      <a:pt x="971" y="1089"/>
                      <a:pt x="971" y="1089"/>
                    </a:cubicBezTo>
                    <a:cubicBezTo>
                      <a:pt x="1103" y="957"/>
                      <a:pt x="1103" y="957"/>
                      <a:pt x="1103" y="957"/>
                    </a:cubicBezTo>
                    <a:cubicBezTo>
                      <a:pt x="756" y="609"/>
                      <a:pt x="756" y="609"/>
                      <a:pt x="756" y="609"/>
                    </a:cubicBezTo>
                    <a:cubicBezTo>
                      <a:pt x="984" y="381"/>
                      <a:pt x="984" y="381"/>
                      <a:pt x="984" y="381"/>
                    </a:cubicBezTo>
                    <a:lnTo>
                      <a:pt x="1164" y="561"/>
                    </a:lnTo>
                    <a:close/>
                  </a:path>
                </a:pathLst>
              </a:custGeom>
              <a:solidFill>
                <a:srgbClr val="0078D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a:ea typeface="+mn-ea"/>
                  <a:cs typeface="+mn-cs"/>
                </a:endParaRPr>
              </a:p>
            </p:txBody>
          </p:sp>
          <p:sp>
            <p:nvSpPr>
              <p:cNvPr id="134" name="Textfeld 293">
                <a:extLst>
                  <a:ext uri="{FF2B5EF4-FFF2-40B4-BE49-F238E27FC236}">
                    <a16:creationId xmlns:a16="http://schemas.microsoft.com/office/drawing/2014/main" id="{FB57E463-B8DF-4451-95F4-5E381E253035}"/>
                  </a:ext>
                </a:extLst>
              </p:cNvPr>
              <p:cNvSpPr txBox="1"/>
              <p:nvPr/>
            </p:nvSpPr>
            <p:spPr>
              <a:xfrm>
                <a:off x="4712563" y="1756165"/>
                <a:ext cx="465358" cy="180425"/>
              </a:xfrm>
              <a:prstGeom prst="rect">
                <a:avLst/>
              </a:prstGeom>
              <a:noFill/>
            </p:spPr>
            <p:txBody>
              <a:bodyPr wrap="squar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rPr>
                  <a:t>Coal</a:t>
                </a:r>
              </a:p>
            </p:txBody>
          </p:sp>
        </p:grpSp>
        <p:grpSp>
          <p:nvGrpSpPr>
            <p:cNvPr id="19" name="Group 18">
              <a:extLst>
                <a:ext uri="{FF2B5EF4-FFF2-40B4-BE49-F238E27FC236}">
                  <a16:creationId xmlns:a16="http://schemas.microsoft.com/office/drawing/2014/main" id="{F80053D0-EC51-433F-A0CC-EE9ECA2E06FE}"/>
                </a:ext>
              </a:extLst>
            </p:cNvPr>
            <p:cNvGrpSpPr>
              <a:grpSpLocks noChangeAspect="1"/>
            </p:cNvGrpSpPr>
            <p:nvPr/>
          </p:nvGrpSpPr>
          <p:grpSpPr>
            <a:xfrm>
              <a:off x="3750248" y="2051050"/>
              <a:ext cx="759549" cy="180425"/>
              <a:chOff x="3750248" y="2059787"/>
              <a:chExt cx="759549" cy="180425"/>
            </a:xfrm>
          </p:grpSpPr>
          <p:sp>
            <p:nvSpPr>
              <p:cNvPr id="208" name="Textfeld 293">
                <a:extLst>
                  <a:ext uri="{FF2B5EF4-FFF2-40B4-BE49-F238E27FC236}">
                    <a16:creationId xmlns:a16="http://schemas.microsoft.com/office/drawing/2014/main" id="{6E1615B3-AC9F-40F4-99AE-46293CAE20A2}"/>
                  </a:ext>
                </a:extLst>
              </p:cNvPr>
              <p:cNvSpPr txBox="1"/>
              <p:nvPr/>
            </p:nvSpPr>
            <p:spPr>
              <a:xfrm>
                <a:off x="3881214" y="2059787"/>
                <a:ext cx="628583" cy="180425"/>
              </a:xfrm>
              <a:prstGeom prst="rect">
                <a:avLst/>
              </a:prstGeom>
              <a:noFill/>
            </p:spPr>
            <p:txBody>
              <a:bodyPr wrap="squar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rPr>
                  <a:t>Clean gases</a:t>
                </a:r>
              </a:p>
            </p:txBody>
          </p:sp>
          <p:grpSp>
            <p:nvGrpSpPr>
              <p:cNvPr id="5" name="Group 4">
                <a:extLst>
                  <a:ext uri="{FF2B5EF4-FFF2-40B4-BE49-F238E27FC236}">
                    <a16:creationId xmlns:a16="http://schemas.microsoft.com/office/drawing/2014/main" id="{5AA6FEDF-3569-4961-B4C4-1F868A25E0AB}"/>
                  </a:ext>
                </a:extLst>
              </p:cNvPr>
              <p:cNvGrpSpPr>
                <a:grpSpLocks noChangeAspect="1"/>
              </p:cNvGrpSpPr>
              <p:nvPr/>
            </p:nvGrpSpPr>
            <p:grpSpPr>
              <a:xfrm>
                <a:off x="3750248" y="2090574"/>
                <a:ext cx="133203" cy="118852"/>
                <a:chOff x="3735962" y="2067574"/>
                <a:chExt cx="133203" cy="118852"/>
              </a:xfrm>
            </p:grpSpPr>
            <p:grpSp>
              <p:nvGrpSpPr>
                <p:cNvPr id="107" name="LNG">
                  <a:extLst>
                    <a:ext uri="{FF2B5EF4-FFF2-40B4-BE49-F238E27FC236}">
                      <a16:creationId xmlns:a16="http://schemas.microsoft.com/office/drawing/2014/main" id="{1155A72F-6E47-48D5-B18D-17E7D3107A7E}"/>
                    </a:ext>
                  </a:extLst>
                </p:cNvPr>
                <p:cNvGrpSpPr>
                  <a:grpSpLocks noChangeAspect="1"/>
                </p:cNvGrpSpPr>
                <p:nvPr>
                  <p:custDataLst>
                    <p:tags r:id="rId3"/>
                  </p:custDataLst>
                </p:nvPr>
              </p:nvGrpSpPr>
              <p:grpSpPr>
                <a:xfrm>
                  <a:off x="3735962" y="2073926"/>
                  <a:ext cx="115057" cy="112500"/>
                  <a:chOff x="7388373" y="1498046"/>
                  <a:chExt cx="665622" cy="650831"/>
                </a:xfrm>
                <a:solidFill>
                  <a:schemeClr val="bg1"/>
                </a:solidFill>
              </p:grpSpPr>
              <p:sp>
                <p:nvSpPr>
                  <p:cNvPr id="105" name="Freihandform: Form 3">
                    <a:extLst>
                      <a:ext uri="{FF2B5EF4-FFF2-40B4-BE49-F238E27FC236}">
                        <a16:creationId xmlns:a16="http://schemas.microsoft.com/office/drawing/2014/main" id="{B89DD086-209E-44AD-A02F-7490602823DB}"/>
                      </a:ext>
                    </a:extLst>
                  </p:cNvPr>
                  <p:cNvSpPr/>
                  <p:nvPr/>
                </p:nvSpPr>
                <p:spPr>
                  <a:xfrm>
                    <a:off x="7388373" y="1498046"/>
                    <a:ext cx="571942" cy="650831"/>
                  </a:xfrm>
                  <a:custGeom>
                    <a:avLst/>
                    <a:gdLst>
                      <a:gd name="connsiteX0" fmla="*/ 422434 w 1104900"/>
                      <a:gd name="connsiteY0" fmla="*/ 1118711 h 1257300"/>
                      <a:gd name="connsiteX1" fmla="*/ 422434 w 1104900"/>
                      <a:gd name="connsiteY1" fmla="*/ 1122521 h 1257300"/>
                      <a:gd name="connsiteX2" fmla="*/ 547211 w 1104900"/>
                      <a:gd name="connsiteY2" fmla="*/ 1247299 h 1257300"/>
                      <a:gd name="connsiteX3" fmla="*/ 554831 w 1104900"/>
                      <a:gd name="connsiteY3" fmla="*/ 1247299 h 1257300"/>
                      <a:gd name="connsiteX4" fmla="*/ 681514 w 1104900"/>
                      <a:gd name="connsiteY4" fmla="*/ 1122521 h 1257300"/>
                      <a:gd name="connsiteX5" fmla="*/ 681514 w 1104900"/>
                      <a:gd name="connsiteY5" fmla="*/ 1118711 h 1257300"/>
                      <a:gd name="connsiteX6" fmla="*/ 554831 w 1104900"/>
                      <a:gd name="connsiteY6" fmla="*/ 992029 h 1257300"/>
                      <a:gd name="connsiteX7" fmla="*/ 547211 w 1104900"/>
                      <a:gd name="connsiteY7" fmla="*/ 992029 h 1257300"/>
                      <a:gd name="connsiteX8" fmla="*/ 422434 w 1104900"/>
                      <a:gd name="connsiteY8" fmla="*/ 1118711 h 1257300"/>
                      <a:gd name="connsiteX9" fmla="*/ 708184 w 1104900"/>
                      <a:gd name="connsiteY9" fmla="*/ 149066 h 1257300"/>
                      <a:gd name="connsiteX10" fmla="*/ 551021 w 1104900"/>
                      <a:gd name="connsiteY10" fmla="*/ 7144 h 1257300"/>
                      <a:gd name="connsiteX11" fmla="*/ 7144 w 1104900"/>
                      <a:gd name="connsiteY11" fmla="*/ 855821 h 1257300"/>
                      <a:gd name="connsiteX12" fmla="*/ 362426 w 1104900"/>
                      <a:gd name="connsiteY12" fmla="*/ 1253966 h 1257300"/>
                      <a:gd name="connsiteX13" fmla="*/ 322421 w 1104900"/>
                      <a:gd name="connsiteY13" fmla="*/ 1118711 h 1257300"/>
                      <a:gd name="connsiteX14" fmla="*/ 551974 w 1104900"/>
                      <a:gd name="connsiteY14" fmla="*/ 892969 h 1257300"/>
                      <a:gd name="connsiteX15" fmla="*/ 781526 w 1104900"/>
                      <a:gd name="connsiteY15" fmla="*/ 1118711 h 1257300"/>
                      <a:gd name="connsiteX16" fmla="*/ 743426 w 1104900"/>
                      <a:gd name="connsiteY16" fmla="*/ 1253966 h 1257300"/>
                      <a:gd name="connsiteX17" fmla="*/ 1098709 w 1104900"/>
                      <a:gd name="connsiteY17" fmla="*/ 855821 h 1257300"/>
                      <a:gd name="connsiteX18" fmla="*/ 1079659 w 1104900"/>
                      <a:gd name="connsiteY18" fmla="*/ 694849 h 1257300"/>
                      <a:gd name="connsiteX19" fmla="*/ 1000601 w 1104900"/>
                      <a:gd name="connsiteY19" fmla="*/ 700564 h 1257300"/>
                      <a:gd name="connsiteX20" fmla="*/ 980599 w 1104900"/>
                      <a:gd name="connsiteY20" fmla="*/ 700564 h 1257300"/>
                      <a:gd name="connsiteX21" fmla="*/ 884396 w 1104900"/>
                      <a:gd name="connsiteY21" fmla="*/ 691991 h 1257300"/>
                      <a:gd name="connsiteX22" fmla="*/ 917734 w 1104900"/>
                      <a:gd name="connsiteY22" fmla="*/ 878681 h 1257300"/>
                      <a:gd name="connsiteX23" fmla="*/ 912019 w 1104900"/>
                      <a:gd name="connsiteY23" fmla="*/ 944404 h 1257300"/>
                      <a:gd name="connsiteX24" fmla="*/ 552926 w 1104900"/>
                      <a:gd name="connsiteY24" fmla="*/ 716756 h 1257300"/>
                      <a:gd name="connsiteX25" fmla="*/ 193834 w 1104900"/>
                      <a:gd name="connsiteY25" fmla="*/ 944404 h 1257300"/>
                      <a:gd name="connsiteX26" fmla="*/ 188119 w 1104900"/>
                      <a:gd name="connsiteY26" fmla="*/ 878681 h 1257300"/>
                      <a:gd name="connsiteX27" fmla="*/ 552926 w 1104900"/>
                      <a:gd name="connsiteY27" fmla="*/ 244316 h 1257300"/>
                      <a:gd name="connsiteX28" fmla="*/ 655796 w 1104900"/>
                      <a:gd name="connsiteY28" fmla="*/ 348139 h 1257300"/>
                      <a:gd name="connsiteX29" fmla="*/ 708184 w 1104900"/>
                      <a:gd name="connsiteY29" fmla="*/ 149066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4900" h="1257300">
                        <a:moveTo>
                          <a:pt x="422434" y="1118711"/>
                        </a:moveTo>
                        <a:lnTo>
                          <a:pt x="422434" y="1122521"/>
                        </a:lnTo>
                        <a:cubicBezTo>
                          <a:pt x="422434" y="1208246"/>
                          <a:pt x="460534" y="1247299"/>
                          <a:pt x="547211" y="1247299"/>
                        </a:cubicBezTo>
                        <a:lnTo>
                          <a:pt x="554831" y="1247299"/>
                        </a:lnTo>
                        <a:cubicBezTo>
                          <a:pt x="640556" y="1247299"/>
                          <a:pt x="681514" y="1209199"/>
                          <a:pt x="681514" y="1122521"/>
                        </a:cubicBezTo>
                        <a:lnTo>
                          <a:pt x="681514" y="1118711"/>
                        </a:lnTo>
                        <a:cubicBezTo>
                          <a:pt x="681514" y="1032986"/>
                          <a:pt x="641509" y="992029"/>
                          <a:pt x="554831" y="992029"/>
                        </a:cubicBezTo>
                        <a:lnTo>
                          <a:pt x="547211" y="992029"/>
                        </a:lnTo>
                        <a:cubicBezTo>
                          <a:pt x="461486" y="992029"/>
                          <a:pt x="422434" y="1032034"/>
                          <a:pt x="422434" y="1118711"/>
                        </a:cubicBezTo>
                        <a:moveTo>
                          <a:pt x="708184" y="149066"/>
                        </a:moveTo>
                        <a:cubicBezTo>
                          <a:pt x="658654" y="102394"/>
                          <a:pt x="606266" y="54769"/>
                          <a:pt x="551021" y="7144"/>
                        </a:cubicBezTo>
                        <a:cubicBezTo>
                          <a:pt x="219551" y="310991"/>
                          <a:pt x="7144" y="527209"/>
                          <a:pt x="7144" y="855821"/>
                        </a:cubicBezTo>
                        <a:cubicBezTo>
                          <a:pt x="7144" y="1068229"/>
                          <a:pt x="140494" y="1213009"/>
                          <a:pt x="362426" y="1253966"/>
                        </a:cubicBezTo>
                        <a:cubicBezTo>
                          <a:pt x="334804" y="1212056"/>
                          <a:pt x="322421" y="1176814"/>
                          <a:pt x="322421" y="1118711"/>
                        </a:cubicBezTo>
                        <a:cubicBezTo>
                          <a:pt x="322421" y="977741"/>
                          <a:pt x="410051" y="892969"/>
                          <a:pt x="551974" y="892969"/>
                        </a:cubicBezTo>
                        <a:cubicBezTo>
                          <a:pt x="694849" y="892969"/>
                          <a:pt x="781526" y="977741"/>
                          <a:pt x="781526" y="1118711"/>
                        </a:cubicBezTo>
                        <a:cubicBezTo>
                          <a:pt x="781526" y="1177766"/>
                          <a:pt x="769144" y="1212056"/>
                          <a:pt x="743426" y="1253966"/>
                        </a:cubicBezTo>
                        <a:cubicBezTo>
                          <a:pt x="963454" y="1213961"/>
                          <a:pt x="1098709" y="1069181"/>
                          <a:pt x="1098709" y="855821"/>
                        </a:cubicBezTo>
                        <a:cubicBezTo>
                          <a:pt x="1098709" y="799624"/>
                          <a:pt x="1092041" y="746284"/>
                          <a:pt x="1079659" y="694849"/>
                        </a:cubicBezTo>
                        <a:cubicBezTo>
                          <a:pt x="1054894" y="698659"/>
                          <a:pt x="1029176" y="700564"/>
                          <a:pt x="1000601" y="700564"/>
                        </a:cubicBezTo>
                        <a:lnTo>
                          <a:pt x="980599" y="700564"/>
                        </a:lnTo>
                        <a:cubicBezTo>
                          <a:pt x="945356" y="700564"/>
                          <a:pt x="912971" y="697706"/>
                          <a:pt x="884396" y="691991"/>
                        </a:cubicBezTo>
                        <a:cubicBezTo>
                          <a:pt x="905351" y="751046"/>
                          <a:pt x="917734" y="812959"/>
                          <a:pt x="917734" y="878681"/>
                        </a:cubicBezTo>
                        <a:cubicBezTo>
                          <a:pt x="917734" y="900589"/>
                          <a:pt x="915829" y="922496"/>
                          <a:pt x="912019" y="944404"/>
                        </a:cubicBezTo>
                        <a:cubicBezTo>
                          <a:pt x="864394" y="797719"/>
                          <a:pt x="721519" y="716756"/>
                          <a:pt x="552926" y="716756"/>
                        </a:cubicBezTo>
                        <a:cubicBezTo>
                          <a:pt x="382429" y="716756"/>
                          <a:pt x="241459" y="797719"/>
                          <a:pt x="193834" y="944404"/>
                        </a:cubicBezTo>
                        <a:cubicBezTo>
                          <a:pt x="190024" y="922496"/>
                          <a:pt x="188119" y="900589"/>
                          <a:pt x="188119" y="878681"/>
                        </a:cubicBezTo>
                        <a:cubicBezTo>
                          <a:pt x="188119" y="625316"/>
                          <a:pt x="370999" y="420529"/>
                          <a:pt x="552926" y="244316"/>
                        </a:cubicBezTo>
                        <a:cubicBezTo>
                          <a:pt x="587216" y="277654"/>
                          <a:pt x="622459" y="312896"/>
                          <a:pt x="655796" y="348139"/>
                        </a:cubicBezTo>
                        <a:cubicBezTo>
                          <a:pt x="654844" y="266224"/>
                          <a:pt x="672941" y="199549"/>
                          <a:pt x="708184" y="149066"/>
                        </a:cubicBezTo>
                      </a:path>
                    </a:pathLst>
                  </a:custGeom>
                  <a:solidFill>
                    <a:srgbClr val="0078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a:ea typeface="+mn-ea"/>
                      <a:cs typeface="+mn-cs"/>
                    </a:endParaRPr>
                  </a:p>
                </p:txBody>
              </p:sp>
              <p:sp>
                <p:nvSpPr>
                  <p:cNvPr id="106" name="Freihandform: Form 4">
                    <a:extLst>
                      <a:ext uri="{FF2B5EF4-FFF2-40B4-BE49-F238E27FC236}">
                        <a16:creationId xmlns:a16="http://schemas.microsoft.com/office/drawing/2014/main" id="{324A9439-B289-4B5D-922D-5417AB63AA04}"/>
                      </a:ext>
                    </a:extLst>
                  </p:cNvPr>
                  <p:cNvSpPr/>
                  <p:nvPr/>
                </p:nvSpPr>
                <p:spPr>
                  <a:xfrm>
                    <a:off x="7743371" y="1533053"/>
                    <a:ext cx="310624" cy="305693"/>
                  </a:xfrm>
                  <a:custGeom>
                    <a:avLst/>
                    <a:gdLst>
                      <a:gd name="connsiteX0" fmla="*/ 597694 w 600075"/>
                      <a:gd name="connsiteY0" fmla="*/ 307181 h 590550"/>
                      <a:gd name="connsiteX1" fmla="*/ 597694 w 600075"/>
                      <a:gd name="connsiteY1" fmla="*/ 292894 h 590550"/>
                      <a:gd name="connsiteX2" fmla="*/ 526256 w 600075"/>
                      <a:gd name="connsiteY2" fmla="*/ 79534 h 590550"/>
                      <a:gd name="connsiteX3" fmla="*/ 310991 w 600075"/>
                      <a:gd name="connsiteY3" fmla="*/ 7144 h 590550"/>
                      <a:gd name="connsiteX4" fmla="*/ 292894 w 600075"/>
                      <a:gd name="connsiteY4" fmla="*/ 7144 h 590550"/>
                      <a:gd name="connsiteX5" fmla="*/ 78581 w 600075"/>
                      <a:gd name="connsiteY5" fmla="*/ 79534 h 590550"/>
                      <a:gd name="connsiteX6" fmla="*/ 7144 w 600075"/>
                      <a:gd name="connsiteY6" fmla="*/ 292894 h 590550"/>
                      <a:gd name="connsiteX7" fmla="*/ 7144 w 600075"/>
                      <a:gd name="connsiteY7" fmla="*/ 307181 h 590550"/>
                      <a:gd name="connsiteX8" fmla="*/ 78581 w 600075"/>
                      <a:gd name="connsiteY8" fmla="*/ 520541 h 590550"/>
                      <a:gd name="connsiteX9" fmla="*/ 292894 w 600075"/>
                      <a:gd name="connsiteY9" fmla="*/ 592931 h 590550"/>
                      <a:gd name="connsiteX10" fmla="*/ 310991 w 600075"/>
                      <a:gd name="connsiteY10" fmla="*/ 592931 h 590550"/>
                      <a:gd name="connsiteX11" fmla="*/ 526256 w 600075"/>
                      <a:gd name="connsiteY11" fmla="*/ 520541 h 590550"/>
                      <a:gd name="connsiteX12" fmla="*/ 597694 w 600075"/>
                      <a:gd name="connsiteY12" fmla="*/ 307181 h 590550"/>
                      <a:gd name="connsiteX13" fmla="*/ 453866 w 600075"/>
                      <a:gd name="connsiteY13" fmla="*/ 365284 h 590550"/>
                      <a:gd name="connsiteX14" fmla="*/ 510064 w 600075"/>
                      <a:gd name="connsiteY14" fmla="*/ 397669 h 590550"/>
                      <a:gd name="connsiteX15" fmla="*/ 491966 w 600075"/>
                      <a:gd name="connsiteY15" fmla="*/ 429101 h 590550"/>
                      <a:gd name="connsiteX16" fmla="*/ 435769 w 600075"/>
                      <a:gd name="connsiteY16" fmla="*/ 396716 h 590550"/>
                      <a:gd name="connsiteX17" fmla="*/ 435769 w 600075"/>
                      <a:gd name="connsiteY17" fmla="*/ 461486 h 590550"/>
                      <a:gd name="connsiteX18" fmla="*/ 399574 w 600075"/>
                      <a:gd name="connsiteY18" fmla="*/ 461486 h 590550"/>
                      <a:gd name="connsiteX19" fmla="*/ 399574 w 600075"/>
                      <a:gd name="connsiteY19" fmla="*/ 375761 h 590550"/>
                      <a:gd name="connsiteX20" fmla="*/ 321469 w 600075"/>
                      <a:gd name="connsiteY20" fmla="*/ 330994 h 590550"/>
                      <a:gd name="connsiteX21" fmla="*/ 321469 w 600075"/>
                      <a:gd name="connsiteY21" fmla="*/ 420529 h 590550"/>
                      <a:gd name="connsiteX22" fmla="*/ 395764 w 600075"/>
                      <a:gd name="connsiteY22" fmla="*/ 463391 h 590550"/>
                      <a:gd name="connsiteX23" fmla="*/ 377666 w 600075"/>
                      <a:gd name="connsiteY23" fmla="*/ 494824 h 590550"/>
                      <a:gd name="connsiteX24" fmla="*/ 321469 w 600075"/>
                      <a:gd name="connsiteY24" fmla="*/ 462439 h 590550"/>
                      <a:gd name="connsiteX25" fmla="*/ 321469 w 600075"/>
                      <a:gd name="connsiteY25" fmla="*/ 527209 h 590550"/>
                      <a:gd name="connsiteX26" fmla="*/ 285274 w 600075"/>
                      <a:gd name="connsiteY26" fmla="*/ 527209 h 590550"/>
                      <a:gd name="connsiteX27" fmla="*/ 285274 w 600075"/>
                      <a:gd name="connsiteY27" fmla="*/ 462439 h 590550"/>
                      <a:gd name="connsiteX28" fmla="*/ 229076 w 600075"/>
                      <a:gd name="connsiteY28" fmla="*/ 494824 h 590550"/>
                      <a:gd name="connsiteX29" fmla="*/ 210979 w 600075"/>
                      <a:gd name="connsiteY29" fmla="*/ 463391 h 590550"/>
                      <a:gd name="connsiteX30" fmla="*/ 285274 w 600075"/>
                      <a:gd name="connsiteY30" fmla="*/ 420529 h 590550"/>
                      <a:gd name="connsiteX31" fmla="*/ 285274 w 600075"/>
                      <a:gd name="connsiteY31" fmla="*/ 330994 h 590550"/>
                      <a:gd name="connsiteX32" fmla="*/ 207169 w 600075"/>
                      <a:gd name="connsiteY32" fmla="*/ 375761 h 590550"/>
                      <a:gd name="connsiteX33" fmla="*/ 207169 w 600075"/>
                      <a:gd name="connsiteY33" fmla="*/ 461486 h 590550"/>
                      <a:gd name="connsiteX34" fmla="*/ 170974 w 600075"/>
                      <a:gd name="connsiteY34" fmla="*/ 461486 h 590550"/>
                      <a:gd name="connsiteX35" fmla="*/ 170974 w 600075"/>
                      <a:gd name="connsiteY35" fmla="*/ 396716 h 590550"/>
                      <a:gd name="connsiteX36" fmla="*/ 114776 w 600075"/>
                      <a:gd name="connsiteY36" fmla="*/ 429101 h 590550"/>
                      <a:gd name="connsiteX37" fmla="*/ 96679 w 600075"/>
                      <a:gd name="connsiteY37" fmla="*/ 397669 h 590550"/>
                      <a:gd name="connsiteX38" fmla="*/ 152876 w 600075"/>
                      <a:gd name="connsiteY38" fmla="*/ 365284 h 590550"/>
                      <a:gd name="connsiteX39" fmla="*/ 96679 w 600075"/>
                      <a:gd name="connsiteY39" fmla="*/ 332899 h 590550"/>
                      <a:gd name="connsiteX40" fmla="*/ 114776 w 600075"/>
                      <a:gd name="connsiteY40" fmla="*/ 301466 h 590550"/>
                      <a:gd name="connsiteX41" fmla="*/ 189071 w 600075"/>
                      <a:gd name="connsiteY41" fmla="*/ 344329 h 590550"/>
                      <a:gd name="connsiteX42" fmla="*/ 267176 w 600075"/>
                      <a:gd name="connsiteY42" fmla="*/ 299561 h 590550"/>
                      <a:gd name="connsiteX43" fmla="*/ 189071 w 600075"/>
                      <a:gd name="connsiteY43" fmla="*/ 254794 h 590550"/>
                      <a:gd name="connsiteX44" fmla="*/ 114776 w 600075"/>
                      <a:gd name="connsiteY44" fmla="*/ 297656 h 590550"/>
                      <a:gd name="connsiteX45" fmla="*/ 96679 w 600075"/>
                      <a:gd name="connsiteY45" fmla="*/ 266224 h 590550"/>
                      <a:gd name="connsiteX46" fmla="*/ 152876 w 600075"/>
                      <a:gd name="connsiteY46" fmla="*/ 233839 h 590550"/>
                      <a:gd name="connsiteX47" fmla="*/ 96679 w 600075"/>
                      <a:gd name="connsiteY47" fmla="*/ 201454 h 590550"/>
                      <a:gd name="connsiteX48" fmla="*/ 114776 w 600075"/>
                      <a:gd name="connsiteY48" fmla="*/ 170021 h 590550"/>
                      <a:gd name="connsiteX49" fmla="*/ 170974 w 600075"/>
                      <a:gd name="connsiteY49" fmla="*/ 202406 h 590550"/>
                      <a:gd name="connsiteX50" fmla="*/ 170974 w 600075"/>
                      <a:gd name="connsiteY50" fmla="*/ 137636 h 590550"/>
                      <a:gd name="connsiteX51" fmla="*/ 207169 w 600075"/>
                      <a:gd name="connsiteY51" fmla="*/ 137636 h 590550"/>
                      <a:gd name="connsiteX52" fmla="*/ 207169 w 600075"/>
                      <a:gd name="connsiteY52" fmla="*/ 223361 h 590550"/>
                      <a:gd name="connsiteX53" fmla="*/ 285274 w 600075"/>
                      <a:gd name="connsiteY53" fmla="*/ 268129 h 590550"/>
                      <a:gd name="connsiteX54" fmla="*/ 285274 w 600075"/>
                      <a:gd name="connsiteY54" fmla="*/ 178594 h 590550"/>
                      <a:gd name="connsiteX55" fmla="*/ 210979 w 600075"/>
                      <a:gd name="connsiteY55" fmla="*/ 135731 h 590550"/>
                      <a:gd name="connsiteX56" fmla="*/ 229076 w 600075"/>
                      <a:gd name="connsiteY56" fmla="*/ 104299 h 590550"/>
                      <a:gd name="connsiteX57" fmla="*/ 285274 w 600075"/>
                      <a:gd name="connsiteY57" fmla="*/ 136684 h 590550"/>
                      <a:gd name="connsiteX58" fmla="*/ 285274 w 600075"/>
                      <a:gd name="connsiteY58" fmla="*/ 71914 h 590550"/>
                      <a:gd name="connsiteX59" fmla="*/ 321469 w 600075"/>
                      <a:gd name="connsiteY59" fmla="*/ 71914 h 590550"/>
                      <a:gd name="connsiteX60" fmla="*/ 321469 w 600075"/>
                      <a:gd name="connsiteY60" fmla="*/ 136684 h 590550"/>
                      <a:gd name="connsiteX61" fmla="*/ 377666 w 600075"/>
                      <a:gd name="connsiteY61" fmla="*/ 104299 h 590550"/>
                      <a:gd name="connsiteX62" fmla="*/ 395764 w 600075"/>
                      <a:gd name="connsiteY62" fmla="*/ 135731 h 590550"/>
                      <a:gd name="connsiteX63" fmla="*/ 321469 w 600075"/>
                      <a:gd name="connsiteY63" fmla="*/ 178594 h 590550"/>
                      <a:gd name="connsiteX64" fmla="*/ 321469 w 600075"/>
                      <a:gd name="connsiteY64" fmla="*/ 268129 h 590550"/>
                      <a:gd name="connsiteX65" fmla="*/ 399574 w 600075"/>
                      <a:gd name="connsiteY65" fmla="*/ 223361 h 590550"/>
                      <a:gd name="connsiteX66" fmla="*/ 399574 w 600075"/>
                      <a:gd name="connsiteY66" fmla="*/ 137636 h 590550"/>
                      <a:gd name="connsiteX67" fmla="*/ 435769 w 600075"/>
                      <a:gd name="connsiteY67" fmla="*/ 137636 h 590550"/>
                      <a:gd name="connsiteX68" fmla="*/ 435769 w 600075"/>
                      <a:gd name="connsiteY68" fmla="*/ 202406 h 590550"/>
                      <a:gd name="connsiteX69" fmla="*/ 491966 w 600075"/>
                      <a:gd name="connsiteY69" fmla="*/ 170021 h 590550"/>
                      <a:gd name="connsiteX70" fmla="*/ 510064 w 600075"/>
                      <a:gd name="connsiteY70" fmla="*/ 201454 h 590550"/>
                      <a:gd name="connsiteX71" fmla="*/ 453866 w 600075"/>
                      <a:gd name="connsiteY71" fmla="*/ 233839 h 590550"/>
                      <a:gd name="connsiteX72" fmla="*/ 510064 w 600075"/>
                      <a:gd name="connsiteY72" fmla="*/ 266224 h 590550"/>
                      <a:gd name="connsiteX73" fmla="*/ 491966 w 600075"/>
                      <a:gd name="connsiteY73" fmla="*/ 297656 h 590550"/>
                      <a:gd name="connsiteX74" fmla="*/ 417671 w 600075"/>
                      <a:gd name="connsiteY74" fmla="*/ 254794 h 590550"/>
                      <a:gd name="connsiteX75" fmla="*/ 339566 w 600075"/>
                      <a:gd name="connsiteY75" fmla="*/ 299561 h 590550"/>
                      <a:gd name="connsiteX76" fmla="*/ 417671 w 600075"/>
                      <a:gd name="connsiteY76" fmla="*/ 344329 h 590550"/>
                      <a:gd name="connsiteX77" fmla="*/ 491966 w 600075"/>
                      <a:gd name="connsiteY77" fmla="*/ 301466 h 590550"/>
                      <a:gd name="connsiteX78" fmla="*/ 510064 w 600075"/>
                      <a:gd name="connsiteY78" fmla="*/ 332899 h 590550"/>
                      <a:gd name="connsiteX79" fmla="*/ 453866 w 600075"/>
                      <a:gd name="connsiteY79" fmla="*/ 365284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0075" h="590550">
                        <a:moveTo>
                          <a:pt x="597694" y="307181"/>
                        </a:moveTo>
                        <a:lnTo>
                          <a:pt x="597694" y="292894"/>
                        </a:lnTo>
                        <a:cubicBezTo>
                          <a:pt x="597694" y="198596"/>
                          <a:pt x="573881" y="128111"/>
                          <a:pt x="526256" y="79534"/>
                        </a:cubicBezTo>
                        <a:cubicBezTo>
                          <a:pt x="478631" y="30956"/>
                          <a:pt x="407194" y="7144"/>
                          <a:pt x="310991" y="7144"/>
                        </a:cubicBezTo>
                        <a:lnTo>
                          <a:pt x="292894" y="7144"/>
                        </a:lnTo>
                        <a:cubicBezTo>
                          <a:pt x="197644" y="7144"/>
                          <a:pt x="125254" y="30956"/>
                          <a:pt x="78581" y="79534"/>
                        </a:cubicBezTo>
                        <a:cubicBezTo>
                          <a:pt x="30956" y="128111"/>
                          <a:pt x="7144" y="199549"/>
                          <a:pt x="7144" y="292894"/>
                        </a:cubicBezTo>
                        <a:lnTo>
                          <a:pt x="7144" y="307181"/>
                        </a:lnTo>
                        <a:cubicBezTo>
                          <a:pt x="7144" y="401479"/>
                          <a:pt x="30956" y="471964"/>
                          <a:pt x="78581" y="520541"/>
                        </a:cubicBezTo>
                        <a:cubicBezTo>
                          <a:pt x="126206" y="569119"/>
                          <a:pt x="197644" y="592931"/>
                          <a:pt x="292894" y="592931"/>
                        </a:cubicBezTo>
                        <a:lnTo>
                          <a:pt x="310991" y="592931"/>
                        </a:lnTo>
                        <a:cubicBezTo>
                          <a:pt x="407194" y="592931"/>
                          <a:pt x="478631" y="569119"/>
                          <a:pt x="526256" y="520541"/>
                        </a:cubicBezTo>
                        <a:cubicBezTo>
                          <a:pt x="574834" y="471964"/>
                          <a:pt x="597694" y="400526"/>
                          <a:pt x="597694" y="307181"/>
                        </a:cubicBezTo>
                        <a:moveTo>
                          <a:pt x="453866" y="365284"/>
                        </a:moveTo>
                        <a:lnTo>
                          <a:pt x="510064" y="397669"/>
                        </a:lnTo>
                        <a:lnTo>
                          <a:pt x="491966" y="429101"/>
                        </a:lnTo>
                        <a:lnTo>
                          <a:pt x="435769" y="396716"/>
                        </a:lnTo>
                        <a:lnTo>
                          <a:pt x="435769" y="461486"/>
                        </a:lnTo>
                        <a:lnTo>
                          <a:pt x="399574" y="461486"/>
                        </a:lnTo>
                        <a:lnTo>
                          <a:pt x="399574" y="375761"/>
                        </a:lnTo>
                        <a:lnTo>
                          <a:pt x="321469" y="330994"/>
                        </a:lnTo>
                        <a:lnTo>
                          <a:pt x="321469" y="420529"/>
                        </a:lnTo>
                        <a:lnTo>
                          <a:pt x="395764" y="463391"/>
                        </a:lnTo>
                        <a:lnTo>
                          <a:pt x="377666" y="494824"/>
                        </a:lnTo>
                        <a:lnTo>
                          <a:pt x="321469" y="462439"/>
                        </a:lnTo>
                        <a:lnTo>
                          <a:pt x="321469" y="527209"/>
                        </a:lnTo>
                        <a:lnTo>
                          <a:pt x="285274" y="527209"/>
                        </a:lnTo>
                        <a:lnTo>
                          <a:pt x="285274" y="462439"/>
                        </a:lnTo>
                        <a:lnTo>
                          <a:pt x="229076" y="494824"/>
                        </a:lnTo>
                        <a:lnTo>
                          <a:pt x="210979" y="463391"/>
                        </a:lnTo>
                        <a:lnTo>
                          <a:pt x="285274" y="420529"/>
                        </a:lnTo>
                        <a:lnTo>
                          <a:pt x="285274" y="330994"/>
                        </a:lnTo>
                        <a:lnTo>
                          <a:pt x="207169" y="375761"/>
                        </a:lnTo>
                        <a:lnTo>
                          <a:pt x="207169" y="461486"/>
                        </a:lnTo>
                        <a:lnTo>
                          <a:pt x="170974" y="461486"/>
                        </a:lnTo>
                        <a:lnTo>
                          <a:pt x="170974" y="396716"/>
                        </a:lnTo>
                        <a:lnTo>
                          <a:pt x="114776" y="429101"/>
                        </a:lnTo>
                        <a:lnTo>
                          <a:pt x="96679" y="397669"/>
                        </a:lnTo>
                        <a:lnTo>
                          <a:pt x="152876" y="365284"/>
                        </a:lnTo>
                        <a:lnTo>
                          <a:pt x="96679" y="332899"/>
                        </a:lnTo>
                        <a:lnTo>
                          <a:pt x="114776" y="301466"/>
                        </a:lnTo>
                        <a:lnTo>
                          <a:pt x="189071" y="344329"/>
                        </a:lnTo>
                        <a:lnTo>
                          <a:pt x="267176" y="299561"/>
                        </a:lnTo>
                        <a:lnTo>
                          <a:pt x="189071" y="254794"/>
                        </a:lnTo>
                        <a:lnTo>
                          <a:pt x="114776" y="297656"/>
                        </a:lnTo>
                        <a:lnTo>
                          <a:pt x="96679" y="266224"/>
                        </a:lnTo>
                        <a:lnTo>
                          <a:pt x="152876" y="233839"/>
                        </a:lnTo>
                        <a:lnTo>
                          <a:pt x="96679" y="201454"/>
                        </a:lnTo>
                        <a:lnTo>
                          <a:pt x="114776" y="170021"/>
                        </a:lnTo>
                        <a:lnTo>
                          <a:pt x="170974" y="202406"/>
                        </a:lnTo>
                        <a:lnTo>
                          <a:pt x="170974" y="137636"/>
                        </a:lnTo>
                        <a:lnTo>
                          <a:pt x="207169" y="137636"/>
                        </a:lnTo>
                        <a:lnTo>
                          <a:pt x="207169" y="223361"/>
                        </a:lnTo>
                        <a:lnTo>
                          <a:pt x="285274" y="268129"/>
                        </a:lnTo>
                        <a:lnTo>
                          <a:pt x="285274" y="178594"/>
                        </a:lnTo>
                        <a:lnTo>
                          <a:pt x="210979" y="135731"/>
                        </a:lnTo>
                        <a:lnTo>
                          <a:pt x="229076" y="104299"/>
                        </a:lnTo>
                        <a:lnTo>
                          <a:pt x="285274" y="136684"/>
                        </a:lnTo>
                        <a:lnTo>
                          <a:pt x="285274" y="71914"/>
                        </a:lnTo>
                        <a:lnTo>
                          <a:pt x="321469" y="71914"/>
                        </a:lnTo>
                        <a:lnTo>
                          <a:pt x="321469" y="136684"/>
                        </a:lnTo>
                        <a:lnTo>
                          <a:pt x="377666" y="104299"/>
                        </a:lnTo>
                        <a:lnTo>
                          <a:pt x="395764" y="135731"/>
                        </a:lnTo>
                        <a:lnTo>
                          <a:pt x="321469" y="178594"/>
                        </a:lnTo>
                        <a:lnTo>
                          <a:pt x="321469" y="268129"/>
                        </a:lnTo>
                        <a:lnTo>
                          <a:pt x="399574" y="223361"/>
                        </a:lnTo>
                        <a:lnTo>
                          <a:pt x="399574" y="137636"/>
                        </a:lnTo>
                        <a:lnTo>
                          <a:pt x="435769" y="137636"/>
                        </a:lnTo>
                        <a:lnTo>
                          <a:pt x="435769" y="202406"/>
                        </a:lnTo>
                        <a:lnTo>
                          <a:pt x="491966" y="170021"/>
                        </a:lnTo>
                        <a:lnTo>
                          <a:pt x="510064" y="201454"/>
                        </a:lnTo>
                        <a:lnTo>
                          <a:pt x="453866" y="233839"/>
                        </a:lnTo>
                        <a:lnTo>
                          <a:pt x="510064" y="266224"/>
                        </a:lnTo>
                        <a:lnTo>
                          <a:pt x="491966" y="297656"/>
                        </a:lnTo>
                        <a:lnTo>
                          <a:pt x="417671" y="254794"/>
                        </a:lnTo>
                        <a:lnTo>
                          <a:pt x="339566" y="299561"/>
                        </a:lnTo>
                        <a:lnTo>
                          <a:pt x="417671" y="344329"/>
                        </a:lnTo>
                        <a:lnTo>
                          <a:pt x="491966" y="301466"/>
                        </a:lnTo>
                        <a:lnTo>
                          <a:pt x="510064" y="332899"/>
                        </a:lnTo>
                        <a:lnTo>
                          <a:pt x="453866" y="365284"/>
                        </a:lnTo>
                        <a:close/>
                      </a:path>
                    </a:pathLst>
                  </a:custGeom>
                  <a:solidFill>
                    <a:srgbClr val="0078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a:ea typeface="+mn-ea"/>
                      <a:cs typeface="+mn-cs"/>
                    </a:endParaRPr>
                  </a:p>
                </p:txBody>
              </p:sp>
            </p:grpSp>
            <p:grpSp>
              <p:nvGrpSpPr>
                <p:cNvPr id="4" name="Group 3">
                  <a:extLst>
                    <a:ext uri="{FF2B5EF4-FFF2-40B4-BE49-F238E27FC236}">
                      <a16:creationId xmlns:a16="http://schemas.microsoft.com/office/drawing/2014/main" id="{1651B452-EBB0-4385-A2E1-E1C3A77F3186}"/>
                    </a:ext>
                  </a:extLst>
                </p:cNvPr>
                <p:cNvGrpSpPr>
                  <a:grpSpLocks noChangeAspect="1"/>
                </p:cNvGrpSpPr>
                <p:nvPr/>
              </p:nvGrpSpPr>
              <p:grpSpPr>
                <a:xfrm>
                  <a:off x="3796589" y="2067574"/>
                  <a:ext cx="72576" cy="72000"/>
                  <a:chOff x="4480622" y="1889023"/>
                  <a:chExt cx="362871" cy="360000"/>
                </a:xfrm>
              </p:grpSpPr>
              <p:sp>
                <p:nvSpPr>
                  <p:cNvPr id="167" name="Freeform 25">
                    <a:extLst>
                      <a:ext uri="{FF2B5EF4-FFF2-40B4-BE49-F238E27FC236}">
                        <a16:creationId xmlns:a16="http://schemas.microsoft.com/office/drawing/2014/main" id="{123E3DE1-4B2E-4991-AC20-27ED01AC6AE0}"/>
                      </a:ext>
                    </a:extLst>
                  </p:cNvPr>
                  <p:cNvSpPr>
                    <a:spLocks noChangeAspect="1"/>
                  </p:cNvSpPr>
                  <p:nvPr/>
                </p:nvSpPr>
                <p:spPr bwMode="auto">
                  <a:xfrm>
                    <a:off x="4480622" y="1889023"/>
                    <a:ext cx="362871" cy="360000"/>
                  </a:xfrm>
                  <a:custGeom>
                    <a:avLst/>
                    <a:gdLst>
                      <a:gd name="T0" fmla="*/ 0 w 891"/>
                      <a:gd name="T1" fmla="*/ 432 h 885"/>
                      <a:gd name="T2" fmla="*/ 431 w 891"/>
                      <a:gd name="T3" fmla="*/ 0 h 885"/>
                      <a:gd name="T4" fmla="*/ 458 w 891"/>
                      <a:gd name="T5" fmla="*/ 0 h 885"/>
                      <a:gd name="T6" fmla="*/ 891 w 891"/>
                      <a:gd name="T7" fmla="*/ 432 h 885"/>
                      <a:gd name="T8" fmla="*/ 891 w 891"/>
                      <a:gd name="T9" fmla="*/ 453 h 885"/>
                      <a:gd name="T10" fmla="*/ 458 w 891"/>
                      <a:gd name="T11" fmla="*/ 885 h 885"/>
                      <a:gd name="T12" fmla="*/ 431 w 891"/>
                      <a:gd name="T13" fmla="*/ 885 h 885"/>
                      <a:gd name="T14" fmla="*/ 0 w 891"/>
                      <a:gd name="T15" fmla="*/ 453 h 885"/>
                      <a:gd name="T16" fmla="*/ 0 w 891"/>
                      <a:gd name="T17" fmla="*/ 43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885">
                        <a:moveTo>
                          <a:pt x="0" y="432"/>
                        </a:moveTo>
                        <a:cubicBezTo>
                          <a:pt x="0" y="148"/>
                          <a:pt x="143" y="0"/>
                          <a:pt x="431" y="0"/>
                        </a:cubicBezTo>
                        <a:cubicBezTo>
                          <a:pt x="458" y="0"/>
                          <a:pt x="458" y="0"/>
                          <a:pt x="458" y="0"/>
                        </a:cubicBezTo>
                        <a:cubicBezTo>
                          <a:pt x="748" y="0"/>
                          <a:pt x="891" y="148"/>
                          <a:pt x="891" y="432"/>
                        </a:cubicBezTo>
                        <a:cubicBezTo>
                          <a:pt x="891" y="453"/>
                          <a:pt x="891" y="453"/>
                          <a:pt x="891" y="453"/>
                        </a:cubicBezTo>
                        <a:cubicBezTo>
                          <a:pt x="891" y="737"/>
                          <a:pt x="748" y="885"/>
                          <a:pt x="458" y="885"/>
                        </a:cubicBezTo>
                        <a:cubicBezTo>
                          <a:pt x="431" y="885"/>
                          <a:pt x="431" y="885"/>
                          <a:pt x="431" y="885"/>
                        </a:cubicBezTo>
                        <a:cubicBezTo>
                          <a:pt x="143" y="885"/>
                          <a:pt x="0" y="737"/>
                          <a:pt x="0" y="453"/>
                        </a:cubicBezTo>
                        <a:lnTo>
                          <a:pt x="0" y="432"/>
                        </a:lnTo>
                        <a:close/>
                      </a:path>
                    </a:pathLst>
                  </a:custGeom>
                  <a:solidFill>
                    <a:srgbClr val="0078DC"/>
                  </a:solidFill>
                  <a:ln w="6350">
                    <a:solidFill>
                      <a:srgbClr val="669FC7"/>
                    </a:solidFill>
                  </a:ln>
                  <a:effectLst/>
                </p:spPr>
                <p:txBody>
                  <a:bodyPr vert="horz" wrap="square" lIns="36000" tIns="36000" rIns="36000" bIns="36000" numCol="1" anchor="ctr" anchorCtr="0" compatLnSpc="1">
                    <a:prstTxWarp prst="textNoShape">
                      <a:avLst/>
                    </a:prstTxWarp>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endParaRPr kumimoji="0" lang="en-US" sz="10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66" name="Biomass">
                    <a:extLst>
                      <a:ext uri="{FF2B5EF4-FFF2-40B4-BE49-F238E27FC236}">
                        <a16:creationId xmlns:a16="http://schemas.microsoft.com/office/drawing/2014/main" id="{0DFD84AA-179A-4DE5-9AF6-317234BE0582}"/>
                      </a:ext>
                    </a:extLst>
                  </p:cNvPr>
                  <p:cNvSpPr>
                    <a:spLocks noChangeAspect="1" noEditPoints="1"/>
                  </p:cNvSpPr>
                  <p:nvPr>
                    <p:custDataLst>
                      <p:tags r:id="rId4"/>
                    </p:custDataLst>
                  </p:nvPr>
                </p:nvSpPr>
                <p:spPr bwMode="auto">
                  <a:xfrm>
                    <a:off x="4559201" y="1979023"/>
                    <a:ext cx="205713" cy="180000"/>
                  </a:xfrm>
                  <a:custGeom>
                    <a:avLst/>
                    <a:gdLst>
                      <a:gd name="T0" fmla="*/ 1256 w 1282"/>
                      <a:gd name="T1" fmla="*/ 0 h 1120"/>
                      <a:gd name="T2" fmla="*/ 1224 w 1282"/>
                      <a:gd name="T3" fmla="*/ 0 h 1120"/>
                      <a:gd name="T4" fmla="*/ 317 w 1282"/>
                      <a:gd name="T5" fmla="*/ 265 h 1120"/>
                      <a:gd name="T6" fmla="*/ 307 w 1282"/>
                      <a:gd name="T7" fmla="*/ 275 h 1120"/>
                      <a:gd name="T8" fmla="*/ 136 w 1282"/>
                      <a:gd name="T9" fmla="*/ 609 h 1120"/>
                      <a:gd name="T10" fmla="*/ 206 w 1282"/>
                      <a:gd name="T11" fmla="*/ 827 h 1120"/>
                      <a:gd name="T12" fmla="*/ 0 w 1282"/>
                      <a:gd name="T13" fmla="*/ 920 h 1120"/>
                      <a:gd name="T14" fmla="*/ 56 w 1282"/>
                      <a:gd name="T15" fmla="*/ 1093 h 1120"/>
                      <a:gd name="T16" fmla="*/ 320 w 1282"/>
                      <a:gd name="T17" fmla="*/ 977 h 1120"/>
                      <a:gd name="T18" fmla="*/ 331 w 1282"/>
                      <a:gd name="T19" fmla="*/ 971 h 1120"/>
                      <a:gd name="T20" fmla="*/ 420 w 1282"/>
                      <a:gd name="T21" fmla="*/ 1043 h 1120"/>
                      <a:gd name="T22" fmla="*/ 420 w 1282"/>
                      <a:gd name="T23" fmla="*/ 1043 h 1120"/>
                      <a:gd name="T24" fmla="*/ 646 w 1282"/>
                      <a:gd name="T25" fmla="*/ 1120 h 1120"/>
                      <a:gd name="T26" fmla="*/ 649 w 1282"/>
                      <a:gd name="T27" fmla="*/ 1120 h 1120"/>
                      <a:gd name="T28" fmla="*/ 984 w 1282"/>
                      <a:gd name="T29" fmla="*/ 950 h 1120"/>
                      <a:gd name="T30" fmla="*/ 994 w 1282"/>
                      <a:gd name="T31" fmla="*/ 940 h 1120"/>
                      <a:gd name="T32" fmla="*/ 1256 w 1282"/>
                      <a:gd name="T33" fmla="*/ 0 h 1120"/>
                      <a:gd name="T34" fmla="*/ 1047 w 1282"/>
                      <a:gd name="T35" fmla="*/ 341 h 1120"/>
                      <a:gd name="T36" fmla="*/ 981 w 1282"/>
                      <a:gd name="T37" fmla="*/ 609 h 1120"/>
                      <a:gd name="T38" fmla="*/ 863 w 1282"/>
                      <a:gd name="T39" fmla="*/ 808 h 1120"/>
                      <a:gd name="T40" fmla="*/ 853 w 1282"/>
                      <a:gd name="T41" fmla="*/ 817 h 1120"/>
                      <a:gd name="T42" fmla="*/ 732 w 1282"/>
                      <a:gd name="T43" fmla="*/ 910 h 1120"/>
                      <a:gd name="T44" fmla="*/ 647 w 1282"/>
                      <a:gd name="T45" fmla="*/ 933 h 1120"/>
                      <a:gd name="T46" fmla="*/ 646 w 1282"/>
                      <a:gd name="T47" fmla="*/ 933 h 1120"/>
                      <a:gd name="T48" fmla="*/ 592 w 1282"/>
                      <a:gd name="T49" fmla="*/ 924 h 1120"/>
                      <a:gd name="T50" fmla="*/ 525 w 1282"/>
                      <a:gd name="T51" fmla="*/ 889 h 1120"/>
                      <a:gd name="T52" fmla="*/ 525 w 1282"/>
                      <a:gd name="T53" fmla="*/ 889 h 1120"/>
                      <a:gd name="T54" fmla="*/ 495 w 1282"/>
                      <a:gd name="T55" fmla="*/ 866 h 1120"/>
                      <a:gd name="T56" fmla="*/ 580 w 1282"/>
                      <a:gd name="T57" fmla="*/ 802 h 1120"/>
                      <a:gd name="T58" fmla="*/ 857 w 1282"/>
                      <a:gd name="T59" fmla="*/ 536 h 1120"/>
                      <a:gd name="T60" fmla="*/ 724 w 1282"/>
                      <a:gd name="T61" fmla="*/ 403 h 1120"/>
                      <a:gd name="T62" fmla="*/ 467 w 1282"/>
                      <a:gd name="T63" fmla="*/ 653 h 1120"/>
                      <a:gd name="T64" fmla="*/ 365 w 1282"/>
                      <a:gd name="T65" fmla="*/ 729 h 1120"/>
                      <a:gd name="T66" fmla="*/ 332 w 1282"/>
                      <a:gd name="T67" fmla="*/ 664 h 1120"/>
                      <a:gd name="T68" fmla="*/ 323 w 1282"/>
                      <a:gd name="T69" fmla="*/ 611 h 1120"/>
                      <a:gd name="T70" fmla="*/ 346 w 1282"/>
                      <a:gd name="T71" fmla="*/ 527 h 1120"/>
                      <a:gd name="T72" fmla="*/ 439 w 1282"/>
                      <a:gd name="T73" fmla="*/ 407 h 1120"/>
                      <a:gd name="T74" fmla="*/ 449 w 1282"/>
                      <a:gd name="T75" fmla="*/ 397 h 1120"/>
                      <a:gd name="T76" fmla="*/ 849 w 1282"/>
                      <a:gd name="T77" fmla="*/ 222 h 1120"/>
                      <a:gd name="T78" fmla="*/ 1064 w 1282"/>
                      <a:gd name="T79" fmla="*/ 193 h 1120"/>
                      <a:gd name="T80" fmla="*/ 1047 w 1282"/>
                      <a:gd name="T81" fmla="*/ 341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2" h="1120">
                        <a:moveTo>
                          <a:pt x="1256" y="0"/>
                        </a:moveTo>
                        <a:cubicBezTo>
                          <a:pt x="1256" y="0"/>
                          <a:pt x="1244" y="0"/>
                          <a:pt x="1224" y="0"/>
                        </a:cubicBezTo>
                        <a:cubicBezTo>
                          <a:pt x="1089" y="0"/>
                          <a:pt x="567" y="16"/>
                          <a:pt x="317" y="265"/>
                        </a:cubicBezTo>
                        <a:cubicBezTo>
                          <a:pt x="307" y="275"/>
                          <a:pt x="307" y="275"/>
                          <a:pt x="307" y="275"/>
                        </a:cubicBezTo>
                        <a:cubicBezTo>
                          <a:pt x="193" y="388"/>
                          <a:pt x="138" y="497"/>
                          <a:pt x="136" y="609"/>
                        </a:cubicBezTo>
                        <a:cubicBezTo>
                          <a:pt x="136" y="682"/>
                          <a:pt x="159" y="754"/>
                          <a:pt x="206" y="827"/>
                        </a:cubicBezTo>
                        <a:cubicBezTo>
                          <a:pt x="84" y="893"/>
                          <a:pt x="1" y="919"/>
                          <a:pt x="0" y="920"/>
                        </a:cubicBezTo>
                        <a:cubicBezTo>
                          <a:pt x="56" y="1093"/>
                          <a:pt x="56" y="1093"/>
                          <a:pt x="56" y="1093"/>
                        </a:cubicBezTo>
                        <a:cubicBezTo>
                          <a:pt x="61" y="1092"/>
                          <a:pt x="165" y="1064"/>
                          <a:pt x="320" y="977"/>
                        </a:cubicBezTo>
                        <a:cubicBezTo>
                          <a:pt x="324" y="975"/>
                          <a:pt x="327" y="973"/>
                          <a:pt x="331" y="971"/>
                        </a:cubicBezTo>
                        <a:cubicBezTo>
                          <a:pt x="365" y="1002"/>
                          <a:pt x="419" y="1043"/>
                          <a:pt x="420" y="1043"/>
                        </a:cubicBezTo>
                        <a:cubicBezTo>
                          <a:pt x="420" y="1043"/>
                          <a:pt x="420" y="1043"/>
                          <a:pt x="420" y="1043"/>
                        </a:cubicBezTo>
                        <a:cubicBezTo>
                          <a:pt x="495" y="1095"/>
                          <a:pt x="570" y="1120"/>
                          <a:pt x="646" y="1120"/>
                        </a:cubicBezTo>
                        <a:cubicBezTo>
                          <a:pt x="647" y="1120"/>
                          <a:pt x="648" y="1120"/>
                          <a:pt x="649" y="1120"/>
                        </a:cubicBezTo>
                        <a:cubicBezTo>
                          <a:pt x="761" y="1118"/>
                          <a:pt x="871" y="1063"/>
                          <a:pt x="984" y="950"/>
                        </a:cubicBezTo>
                        <a:cubicBezTo>
                          <a:pt x="994" y="940"/>
                          <a:pt x="994" y="940"/>
                          <a:pt x="994" y="940"/>
                        </a:cubicBezTo>
                        <a:cubicBezTo>
                          <a:pt x="1282" y="653"/>
                          <a:pt x="1256" y="0"/>
                          <a:pt x="1256" y="0"/>
                        </a:cubicBezTo>
                        <a:close/>
                        <a:moveTo>
                          <a:pt x="1047" y="341"/>
                        </a:moveTo>
                        <a:cubicBezTo>
                          <a:pt x="1032" y="443"/>
                          <a:pt x="1010" y="533"/>
                          <a:pt x="981" y="609"/>
                        </a:cubicBezTo>
                        <a:cubicBezTo>
                          <a:pt x="948" y="695"/>
                          <a:pt x="909" y="762"/>
                          <a:pt x="863" y="808"/>
                        </a:cubicBezTo>
                        <a:cubicBezTo>
                          <a:pt x="853" y="817"/>
                          <a:pt x="853" y="817"/>
                          <a:pt x="853" y="817"/>
                        </a:cubicBezTo>
                        <a:cubicBezTo>
                          <a:pt x="810" y="860"/>
                          <a:pt x="769" y="891"/>
                          <a:pt x="732" y="910"/>
                        </a:cubicBezTo>
                        <a:cubicBezTo>
                          <a:pt x="702" y="925"/>
                          <a:pt x="675" y="933"/>
                          <a:pt x="647" y="933"/>
                        </a:cubicBezTo>
                        <a:cubicBezTo>
                          <a:pt x="647" y="933"/>
                          <a:pt x="646" y="933"/>
                          <a:pt x="646" y="933"/>
                        </a:cubicBezTo>
                        <a:cubicBezTo>
                          <a:pt x="628" y="933"/>
                          <a:pt x="610" y="930"/>
                          <a:pt x="592" y="924"/>
                        </a:cubicBezTo>
                        <a:cubicBezTo>
                          <a:pt x="571" y="917"/>
                          <a:pt x="548" y="905"/>
                          <a:pt x="525" y="889"/>
                        </a:cubicBezTo>
                        <a:cubicBezTo>
                          <a:pt x="525" y="889"/>
                          <a:pt x="525" y="889"/>
                          <a:pt x="525" y="889"/>
                        </a:cubicBezTo>
                        <a:cubicBezTo>
                          <a:pt x="519" y="884"/>
                          <a:pt x="507" y="876"/>
                          <a:pt x="495" y="866"/>
                        </a:cubicBezTo>
                        <a:cubicBezTo>
                          <a:pt x="524" y="845"/>
                          <a:pt x="552" y="824"/>
                          <a:pt x="580" y="802"/>
                        </a:cubicBezTo>
                        <a:cubicBezTo>
                          <a:pt x="680" y="723"/>
                          <a:pt x="773" y="633"/>
                          <a:pt x="857" y="536"/>
                        </a:cubicBezTo>
                        <a:cubicBezTo>
                          <a:pt x="724" y="403"/>
                          <a:pt x="724" y="403"/>
                          <a:pt x="724" y="403"/>
                        </a:cubicBezTo>
                        <a:cubicBezTo>
                          <a:pt x="647" y="495"/>
                          <a:pt x="560" y="579"/>
                          <a:pt x="467" y="653"/>
                        </a:cubicBezTo>
                        <a:cubicBezTo>
                          <a:pt x="434" y="680"/>
                          <a:pt x="400" y="705"/>
                          <a:pt x="365" y="729"/>
                        </a:cubicBezTo>
                        <a:cubicBezTo>
                          <a:pt x="350" y="706"/>
                          <a:pt x="339" y="685"/>
                          <a:pt x="332" y="664"/>
                        </a:cubicBezTo>
                        <a:cubicBezTo>
                          <a:pt x="326" y="646"/>
                          <a:pt x="323" y="628"/>
                          <a:pt x="323" y="611"/>
                        </a:cubicBezTo>
                        <a:cubicBezTo>
                          <a:pt x="323" y="584"/>
                          <a:pt x="331" y="557"/>
                          <a:pt x="346" y="527"/>
                        </a:cubicBezTo>
                        <a:cubicBezTo>
                          <a:pt x="365" y="490"/>
                          <a:pt x="396" y="449"/>
                          <a:pt x="439" y="407"/>
                        </a:cubicBezTo>
                        <a:cubicBezTo>
                          <a:pt x="449" y="397"/>
                          <a:pt x="449" y="397"/>
                          <a:pt x="449" y="397"/>
                        </a:cubicBezTo>
                        <a:cubicBezTo>
                          <a:pt x="527" y="319"/>
                          <a:pt x="666" y="258"/>
                          <a:pt x="849" y="222"/>
                        </a:cubicBezTo>
                        <a:cubicBezTo>
                          <a:pt x="926" y="207"/>
                          <a:pt x="1001" y="198"/>
                          <a:pt x="1064" y="193"/>
                        </a:cubicBezTo>
                        <a:cubicBezTo>
                          <a:pt x="1061" y="238"/>
                          <a:pt x="1055" y="288"/>
                          <a:pt x="1047" y="341"/>
                        </a:cubicBezTo>
                        <a:close/>
                      </a:path>
                    </a:pathLst>
                  </a:custGeom>
                  <a:solidFill>
                    <a:srgbClr val="669FC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E5E5E"/>
                      </a:solidFill>
                      <a:effectLst/>
                      <a:uLnTx/>
                      <a:uFillTx/>
                      <a:latin typeface="Arial"/>
                      <a:ea typeface="+mn-ea"/>
                      <a:cs typeface="+mn-cs"/>
                    </a:endParaRPr>
                  </a:p>
                </p:txBody>
              </p:sp>
            </p:grpSp>
          </p:grpSp>
        </p:grpSp>
      </p:grpSp>
      <p:grpSp>
        <p:nvGrpSpPr>
          <p:cNvPr id="21" name="Group 20">
            <a:extLst>
              <a:ext uri="{FF2B5EF4-FFF2-40B4-BE49-F238E27FC236}">
                <a16:creationId xmlns:a16="http://schemas.microsoft.com/office/drawing/2014/main" id="{5BAEC9C7-C49C-4168-8A8A-7E87B10D7206}"/>
              </a:ext>
            </a:extLst>
          </p:cNvPr>
          <p:cNvGrpSpPr>
            <a:grpSpLocks noChangeAspect="1"/>
          </p:cNvGrpSpPr>
          <p:nvPr/>
        </p:nvGrpSpPr>
        <p:grpSpPr>
          <a:xfrm>
            <a:off x="1558710" y="1563345"/>
            <a:ext cx="736956" cy="462996"/>
            <a:chOff x="1513217" y="1472938"/>
            <a:chExt cx="736956" cy="462996"/>
          </a:xfrm>
        </p:grpSpPr>
        <p:sp>
          <p:nvSpPr>
            <p:cNvPr id="225" name="TextBox 224">
              <a:extLst>
                <a:ext uri="{FF2B5EF4-FFF2-40B4-BE49-F238E27FC236}">
                  <a16:creationId xmlns:a16="http://schemas.microsoft.com/office/drawing/2014/main" id="{495357AA-131C-4C9E-AFDC-83D43C60D082}"/>
                </a:ext>
              </a:extLst>
            </p:cNvPr>
            <p:cNvSpPr txBox="1"/>
            <p:nvPr/>
          </p:nvSpPr>
          <p:spPr>
            <a:xfrm>
              <a:off x="1513217" y="1801713"/>
              <a:ext cx="736956" cy="134221"/>
            </a:xfrm>
            <a:prstGeom prst="rect">
              <a:avLst/>
            </a:prstGeom>
            <a:solidFill>
              <a:schemeClr val="bg1"/>
            </a:solidFill>
          </p:spPr>
          <p:txBody>
            <a:bodyPr wrap="square" lIns="36000" tIns="36000" rIns="36000" bIns="36000" rtlCol="0" anchor="ctr">
              <a:noAutofit/>
            </a:bodyPr>
            <a:lstStyle/>
            <a:p>
              <a:pPr marL="0" marR="0" lvl="0" indent="0" algn="ctr" defTabSz="914400" rtl="0" eaLnBrk="1" fontAlgn="auto" latinLnBrk="0" hangingPunct="1">
                <a:lnSpc>
                  <a:spcPct val="110000"/>
                </a:lnSpc>
                <a:spcBef>
                  <a:spcPts val="0"/>
                </a:spcBef>
                <a:spcAft>
                  <a:spcPts val="500"/>
                </a:spcAft>
                <a:buClr>
                  <a:srgbClr val="0078DC"/>
                </a:buClr>
                <a:buSzPct val="110000"/>
                <a:buFontTx/>
                <a:buNone/>
                <a:tabLst/>
                <a:defRPr/>
              </a:pPr>
              <a:r>
                <a:rPr kumimoji="0" lang="en-US" sz="700" b="1" i="0" u="none" strike="noStrike" kern="1200" cap="none" spc="0" normalizeH="0" baseline="0" noProof="0">
                  <a:ln>
                    <a:noFill/>
                  </a:ln>
                  <a:solidFill>
                    <a:srgbClr val="0097EE"/>
                  </a:solidFill>
                  <a:effectLst/>
                  <a:uLnTx/>
                  <a:uFillTx/>
                  <a:latin typeface="Arial"/>
                  <a:ea typeface="+mn-ea"/>
                  <a:cs typeface="Arial" panose="020B0604020202020204" pitchFamily="34" charset="0"/>
                </a:rPr>
                <a:t>Wind &amp; solar</a:t>
              </a:r>
            </a:p>
          </p:txBody>
        </p:sp>
        <p:pic>
          <p:nvPicPr>
            <p:cNvPr id="178" name="Renewables">
              <a:extLst>
                <a:ext uri="{FF2B5EF4-FFF2-40B4-BE49-F238E27FC236}">
                  <a16:creationId xmlns:a16="http://schemas.microsoft.com/office/drawing/2014/main" id="{FA924F0C-0277-4F1B-867B-1D5C30E33D06}"/>
                </a:ext>
              </a:extLst>
            </p:cNvPr>
            <p:cNvPicPr>
              <a:picLocks noChangeAspect="1"/>
            </p:cNvPicPr>
            <p:nvPr>
              <p:custDataLst>
                <p:tags r:id="rId2"/>
              </p:custDataLst>
            </p:nvPr>
          </p:nvPicPr>
          <p:blipFill>
            <a:blip r:embed="rId34" cstate="print">
              <a:extLst>
                <a:ext uri="{28A0092B-C50C-407E-A947-70E740481C1C}">
                  <a14:useLocalDpi xmlns:a14="http://schemas.microsoft.com/office/drawing/2010/main" val="0"/>
                </a:ext>
              </a:extLst>
            </a:blip>
            <a:stretch>
              <a:fillRect/>
            </a:stretch>
          </p:blipFill>
          <p:spPr>
            <a:xfrm>
              <a:off x="1622543" y="1472938"/>
              <a:ext cx="511112" cy="288000"/>
            </a:xfrm>
            <a:prstGeom prst="rect">
              <a:avLst/>
            </a:prstGeom>
          </p:spPr>
        </p:pic>
      </p:grpSp>
      <p:sp>
        <p:nvSpPr>
          <p:cNvPr id="229" name="Textfeld 7">
            <a:extLst>
              <a:ext uri="{FF2B5EF4-FFF2-40B4-BE49-F238E27FC236}">
                <a16:creationId xmlns:a16="http://schemas.microsoft.com/office/drawing/2014/main" id="{09E98DA5-5A6B-DEF7-9667-457939F592D9}"/>
              </a:ext>
            </a:extLst>
          </p:cNvPr>
          <p:cNvSpPr txBox="1"/>
          <p:nvPr/>
        </p:nvSpPr>
        <p:spPr bwMode="gray">
          <a:xfrm>
            <a:off x="1484811" y="4577346"/>
            <a:ext cx="4836404" cy="351840"/>
          </a:xfrm>
          <a:prstGeom prst="rect">
            <a:avLst/>
          </a:prstGeom>
          <a:noFill/>
        </p:spPr>
        <p:txBody>
          <a:bodyPr vert="horz"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rPr>
              <a:t>Note: Generation Capacity Accounting view.</a:t>
            </a:r>
          </a:p>
        </p:txBody>
      </p:sp>
      <p:sp>
        <p:nvSpPr>
          <p:cNvPr id="226" name="Rectangle: Rounded Corners 225">
            <a:extLst>
              <a:ext uri="{FF2B5EF4-FFF2-40B4-BE49-F238E27FC236}">
                <a16:creationId xmlns:a16="http://schemas.microsoft.com/office/drawing/2014/main" id="{449B02DE-9AA8-DAC4-40A6-E46A38B843D4}"/>
              </a:ext>
            </a:extLst>
          </p:cNvPr>
          <p:cNvSpPr/>
          <p:nvPr/>
        </p:nvSpPr>
        <p:spPr>
          <a:xfrm>
            <a:off x="950350" y="1430873"/>
            <a:ext cx="961501" cy="119419"/>
          </a:xfrm>
          <a:prstGeom prst="roundRect">
            <a:avLst>
              <a:gd name="adj" fmla="val 31717"/>
            </a:avLst>
          </a:prstGeom>
          <a:solidFill>
            <a:srgbClr val="DE3A6B"/>
          </a:solidFill>
          <a:ln w="190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917222" rtl="0" eaLnBrk="1" fontAlgn="auto" latinLnBrk="0" hangingPunct="0">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Arial"/>
                <a:ea typeface="+mn-ea"/>
                <a:cs typeface="+mn-cs"/>
                <a:sym typeface="Helvetica Neue Medium"/>
              </a:rPr>
              <a:t>Total 22.5 GW</a:t>
            </a:r>
          </a:p>
        </p:txBody>
      </p:sp>
    </p:spTree>
    <p:extLst>
      <p:ext uri="{BB962C8B-B14F-4D97-AF65-F5344CB8AC3E}">
        <p14:creationId xmlns:p14="http://schemas.microsoft.com/office/powerpoint/2010/main" val="47851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95EB-BDE7-4A7B-A41F-2E1C52C39976}"/>
              </a:ext>
            </a:extLst>
          </p:cNvPr>
          <p:cNvSpPr>
            <a:spLocks noGrp="1"/>
          </p:cNvSpPr>
          <p:nvPr>
            <p:ph type="title"/>
          </p:nvPr>
        </p:nvSpPr>
        <p:spPr/>
        <p:txBody>
          <a:bodyPr/>
          <a:lstStyle/>
          <a:p>
            <a:r>
              <a:rPr lang="sv-SE" dirty="0">
                <a:latin typeface="+mj-lt"/>
              </a:rPr>
              <a:t>Gemensamma utmaningar</a:t>
            </a:r>
          </a:p>
        </p:txBody>
      </p:sp>
      <p:sp>
        <p:nvSpPr>
          <p:cNvPr id="3" name="Slide Number Placeholder 2">
            <a:extLst>
              <a:ext uri="{FF2B5EF4-FFF2-40B4-BE49-F238E27FC236}">
                <a16:creationId xmlns:a16="http://schemas.microsoft.com/office/drawing/2014/main" id="{3C694237-5870-4ECD-8D19-07A924C6BEFA}"/>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43ADB-E95E-4587-963D-D3C6AB2E96C0}" type="slidenum">
              <a:rPr kumimoji="0" lang="en-US" sz="7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7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 Placeholder 2">
            <a:extLst>
              <a:ext uri="{FF2B5EF4-FFF2-40B4-BE49-F238E27FC236}">
                <a16:creationId xmlns:a16="http://schemas.microsoft.com/office/drawing/2014/main" id="{D96C578E-003D-466E-8831-789063C2611E}"/>
              </a:ext>
            </a:extLst>
          </p:cNvPr>
          <p:cNvSpPr txBox="1">
            <a:spLocks/>
          </p:cNvSpPr>
          <p:nvPr/>
        </p:nvSpPr>
        <p:spPr>
          <a:xfrm>
            <a:off x="643766" y="1542866"/>
            <a:ext cx="3149600" cy="2656170"/>
          </a:xfrm>
          <a:prstGeom prst="rect">
            <a:avLst/>
          </a:prstGeom>
          <a:solidFill>
            <a:schemeClr val="accent4"/>
          </a:solidFill>
          <a:ln w="38100" cap="flat" cmpd="sng" algn="ctr">
            <a:noFill/>
            <a:prstDash val="solid"/>
          </a:ln>
          <a:effectLst>
            <a:outerShdw blurRad="40000" dist="20000" dir="5400000" rotWithShape="0">
              <a:srgbClr val="000000">
                <a:alpha val="38000"/>
              </a:srgbClr>
            </a:outerShdw>
          </a:effectLst>
          <a:extLst>
            <a:ext uri="{91240B29-F687-4F45-9708-019B960494DF}">
              <a14:hiddenLine xmlns:a14="http://schemas.microsoft.com/office/drawing/2010/main" w="38100" cap="flat" cmpd="sng" algn="ctr">
                <a:solidFill>
                  <a:schemeClr val="lt1"/>
                </a:solidFill>
                <a:prstDash val="solid"/>
              </a14:hiddenLine>
            </a:ext>
          </a:extLst>
        </p:spPr>
        <p:style>
          <a:lnRef idx="3">
            <a:schemeClr val="lt1"/>
          </a:lnRef>
          <a:fillRef idx="1">
            <a:schemeClr val="accent4"/>
          </a:fillRef>
          <a:effectRef idx="1">
            <a:schemeClr val="accent4"/>
          </a:effectRef>
          <a:fontRef idx="minor">
            <a:schemeClr val="lt1"/>
          </a:fontRef>
        </p:style>
        <p:txBody>
          <a:bodyPr/>
          <a:lstStyle>
            <a:lvl1pPr marL="0" indent="0" algn="l" defTabSz="914400" rtl="0" eaLnBrk="1" latinLnBrk="0" hangingPunct="1">
              <a:spcBef>
                <a:spcPts val="0"/>
              </a:spcBef>
              <a:spcAft>
                <a:spcPts val="600"/>
              </a:spcAft>
              <a:buFont typeface="Arial" pitchFamily="34" charset="0"/>
              <a:buNone/>
              <a:defRPr sz="1600" kern="1200">
                <a:solidFill>
                  <a:schemeClr val="lt1"/>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600" kern="1200">
                <a:solidFill>
                  <a:schemeClr val="lt1"/>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600" kern="1200">
                <a:solidFill>
                  <a:schemeClr val="lt1"/>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600" kern="1200">
                <a:solidFill>
                  <a:schemeClr val="lt1"/>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600" kern="1200">
                <a:solidFill>
                  <a:schemeClr val="lt1"/>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600" kern="1200">
                <a:solidFill>
                  <a:schemeClr val="lt1"/>
                </a:solidFill>
                <a:latin typeface="+mn-lt"/>
                <a:ea typeface="+mn-ea"/>
                <a:cs typeface="+mn-cs"/>
              </a:defRPr>
            </a:lvl6pPr>
            <a:lvl7pPr marL="617538" indent="0" algn="l" defTabSz="914400" rtl="0" eaLnBrk="1" latinLnBrk="0" hangingPunct="1">
              <a:spcBef>
                <a:spcPts val="0"/>
              </a:spcBef>
              <a:spcAft>
                <a:spcPts val="600"/>
              </a:spcAft>
              <a:buFont typeface="Arial" pitchFamily="34" charset="0"/>
              <a:buNone/>
              <a:defRPr sz="1600" kern="1200">
                <a:solidFill>
                  <a:schemeClr val="lt1"/>
                </a:solidFill>
                <a:latin typeface="+mn-lt"/>
                <a:ea typeface="+mn-ea"/>
                <a:cs typeface="+mn-cs"/>
              </a:defRPr>
            </a:lvl7pPr>
            <a:lvl8pPr marL="820738" indent="-203200" algn="l" defTabSz="914400" rtl="0" eaLnBrk="1" latinLnBrk="0" hangingPunct="1">
              <a:spcBef>
                <a:spcPts val="0"/>
              </a:spcBef>
              <a:spcAft>
                <a:spcPts val="600"/>
              </a:spcAft>
              <a:buClr>
                <a:srgbClr val="0078DC"/>
              </a:buClr>
              <a:buFont typeface="Wingdings" pitchFamily="2" charset="2"/>
              <a:buChar char=""/>
              <a:defRPr sz="1600" kern="1200" baseline="0">
                <a:solidFill>
                  <a:schemeClr val="lt1"/>
                </a:solidFill>
                <a:latin typeface="+mn-lt"/>
                <a:ea typeface="+mn-ea"/>
                <a:cs typeface="+mn-cs"/>
              </a:defRPr>
            </a:lvl8pPr>
            <a:lvl9pPr marL="820738" indent="0" algn="l" defTabSz="914400" rtl="0" eaLnBrk="1" latinLnBrk="0" hangingPunct="1">
              <a:spcBef>
                <a:spcPts val="0"/>
              </a:spcBef>
              <a:spcAft>
                <a:spcPts val="600"/>
              </a:spcAft>
              <a:buFont typeface="Arial" pitchFamily="34" charset="0"/>
              <a:buNone/>
              <a:defRPr sz="1600" kern="1200">
                <a:solidFill>
                  <a:schemeClr val="lt1"/>
                </a:solidFill>
                <a:latin typeface="+mn-lt"/>
                <a:ea typeface="+mn-ea"/>
                <a:cs typeface="+mn-cs"/>
              </a:defRPr>
            </a:lvl9pPr>
          </a:lstStyle>
          <a:p>
            <a:pPr>
              <a:lnSpc>
                <a:spcPct val="150000"/>
              </a:lnSpc>
            </a:pPr>
            <a:r>
              <a:rPr lang="en-US" b="1" dirty="0">
                <a:solidFill>
                  <a:schemeClr val="bg1"/>
                </a:solidFill>
              </a:rPr>
              <a:t>  </a:t>
            </a:r>
            <a:r>
              <a:rPr lang="en-US" sz="1400" b="1" dirty="0">
                <a:solidFill>
                  <a:schemeClr val="bg1"/>
                </a:solidFill>
              </a:rPr>
              <a:t>CAPEX </a:t>
            </a:r>
          </a:p>
          <a:p>
            <a:pPr lvl="3">
              <a:buFont typeface="Wingdings" pitchFamily="2" charset="2"/>
              <a:buChar char=""/>
            </a:pPr>
            <a:r>
              <a:rPr lang="sv-SE" sz="1200" b="1" dirty="0">
                <a:solidFill>
                  <a:schemeClr val="bg1"/>
                </a:solidFill>
              </a:rPr>
              <a:t>Kostnad för </a:t>
            </a:r>
            <a:r>
              <a:rPr lang="sv-SE" sz="1200" b="1" dirty="0" err="1">
                <a:solidFill>
                  <a:schemeClr val="bg1"/>
                </a:solidFill>
              </a:rPr>
              <a:t>Elektrolysör</a:t>
            </a:r>
            <a:endParaRPr lang="sv-SE" sz="1200" b="1" dirty="0">
              <a:solidFill>
                <a:schemeClr val="bg1"/>
              </a:solidFill>
            </a:endParaRPr>
          </a:p>
          <a:p>
            <a:pPr lvl="3">
              <a:buFont typeface="Wingdings" pitchFamily="2" charset="2"/>
              <a:buChar char=""/>
            </a:pPr>
            <a:r>
              <a:rPr lang="sv-SE" sz="1200" b="1" dirty="0">
                <a:solidFill>
                  <a:schemeClr val="bg1"/>
                </a:solidFill>
              </a:rPr>
              <a:t>Kostnad för </a:t>
            </a:r>
            <a:r>
              <a:rPr lang="sv-SE" sz="1200" b="1" dirty="0" err="1">
                <a:solidFill>
                  <a:schemeClr val="bg1"/>
                </a:solidFill>
              </a:rPr>
              <a:t>Balance</a:t>
            </a:r>
            <a:r>
              <a:rPr lang="sv-SE" sz="1200" b="1" dirty="0">
                <a:solidFill>
                  <a:schemeClr val="bg1"/>
                </a:solidFill>
              </a:rPr>
              <a:t> </a:t>
            </a:r>
            <a:r>
              <a:rPr lang="sv-SE" sz="1200" b="1" dirty="0" err="1">
                <a:solidFill>
                  <a:schemeClr val="bg1"/>
                </a:solidFill>
              </a:rPr>
              <a:t>of</a:t>
            </a:r>
            <a:r>
              <a:rPr lang="sv-SE" sz="1200" b="1" dirty="0">
                <a:solidFill>
                  <a:schemeClr val="bg1"/>
                </a:solidFill>
              </a:rPr>
              <a:t> Plant (</a:t>
            </a:r>
            <a:r>
              <a:rPr lang="sv-SE" sz="1200" b="1" dirty="0" err="1">
                <a:solidFill>
                  <a:schemeClr val="bg1"/>
                </a:solidFill>
              </a:rPr>
              <a:t>BoP</a:t>
            </a:r>
            <a:r>
              <a:rPr lang="sv-SE" sz="1200" b="1" dirty="0">
                <a:solidFill>
                  <a:schemeClr val="bg1"/>
                </a:solidFill>
              </a:rPr>
              <a:t>)</a:t>
            </a:r>
          </a:p>
          <a:p>
            <a:pPr marL="72000">
              <a:lnSpc>
                <a:spcPct val="150000"/>
              </a:lnSpc>
              <a:buClr>
                <a:srgbClr val="0078DC"/>
              </a:buClr>
            </a:pPr>
            <a:r>
              <a:rPr lang="sv-SE" sz="1400" b="1" dirty="0">
                <a:solidFill>
                  <a:schemeClr val="bg1"/>
                </a:solidFill>
              </a:rPr>
              <a:t> OPEX</a:t>
            </a:r>
          </a:p>
          <a:p>
            <a:pPr marL="411163" lvl="1" indent="-203200">
              <a:buSzPct val="100000"/>
              <a:buFont typeface="Wingdings" panose="05000000000000000000" pitchFamily="2" charset="2"/>
              <a:buChar char=""/>
            </a:pPr>
            <a:r>
              <a:rPr lang="sv-SE" sz="1400" b="1" dirty="0">
                <a:solidFill>
                  <a:schemeClr val="bg1"/>
                </a:solidFill>
              </a:rPr>
              <a:t>Elpriset </a:t>
            </a:r>
          </a:p>
          <a:p>
            <a:pPr marL="411163" lvl="1" indent="-203200">
              <a:buSzPct val="100000"/>
              <a:buFont typeface="Wingdings" panose="05000000000000000000" pitchFamily="2" charset="2"/>
              <a:buChar char=""/>
            </a:pPr>
            <a:r>
              <a:rPr lang="sv-SE" sz="1400" b="1" dirty="0">
                <a:solidFill>
                  <a:schemeClr val="bg1"/>
                </a:solidFill>
              </a:rPr>
              <a:t>Elprisområde avgörande för </a:t>
            </a:r>
            <a:r>
              <a:rPr lang="sv-SE" sz="1400" b="1" dirty="0" err="1">
                <a:solidFill>
                  <a:schemeClr val="bg1"/>
                </a:solidFill>
              </a:rPr>
              <a:t>Delegated</a:t>
            </a:r>
            <a:r>
              <a:rPr lang="sv-SE" sz="1400" b="1" dirty="0">
                <a:solidFill>
                  <a:schemeClr val="bg1"/>
                </a:solidFill>
              </a:rPr>
              <a:t> </a:t>
            </a:r>
            <a:r>
              <a:rPr lang="sv-SE" sz="1400" b="1" dirty="0" err="1">
                <a:solidFill>
                  <a:schemeClr val="bg1"/>
                </a:solidFill>
              </a:rPr>
              <a:t>Act</a:t>
            </a:r>
            <a:r>
              <a:rPr lang="sv-SE" sz="1400" b="1" dirty="0">
                <a:solidFill>
                  <a:schemeClr val="bg1"/>
                </a:solidFill>
              </a:rPr>
              <a:t> 27</a:t>
            </a:r>
          </a:p>
          <a:p>
            <a:pPr marL="211137" lvl="3" indent="0">
              <a:buNone/>
            </a:pPr>
            <a:endParaRPr lang="sv-SE" sz="1400" b="1" dirty="0">
              <a:solidFill>
                <a:schemeClr val="bg1"/>
              </a:solidFill>
            </a:endParaRPr>
          </a:p>
          <a:p>
            <a:pPr lvl="3">
              <a:buFont typeface="Wingdings" pitchFamily="2" charset="2"/>
              <a:buChar char=""/>
            </a:pPr>
            <a:endParaRPr lang="sv-SE" sz="1400" b="1" dirty="0">
              <a:solidFill>
                <a:schemeClr val="bg1"/>
              </a:solidFill>
            </a:endParaRPr>
          </a:p>
          <a:p>
            <a:pPr lvl="3">
              <a:buFont typeface="Wingdings" pitchFamily="2" charset="2"/>
              <a:buChar char=""/>
            </a:pPr>
            <a:endParaRPr lang="sv-SE" sz="1400" b="1" dirty="0">
              <a:solidFill>
                <a:schemeClr val="bg1"/>
              </a:solidFill>
            </a:endParaRPr>
          </a:p>
          <a:p>
            <a:pPr lvl="3">
              <a:buFont typeface="Wingdings" pitchFamily="2" charset="2"/>
              <a:buChar char=""/>
            </a:pPr>
            <a:endParaRPr lang="sv-SE" sz="1400" b="1" dirty="0">
              <a:solidFill>
                <a:schemeClr val="bg1"/>
              </a:solidFill>
            </a:endParaRPr>
          </a:p>
          <a:p>
            <a:pPr lvl="3">
              <a:buFont typeface="Wingdings" pitchFamily="2" charset="2"/>
              <a:buChar char=""/>
            </a:pPr>
            <a:endParaRPr lang="sv-SE" sz="1400" b="1" dirty="0">
              <a:solidFill>
                <a:schemeClr val="bg1"/>
              </a:solidFill>
            </a:endParaRPr>
          </a:p>
          <a:p>
            <a:pPr lvl="3">
              <a:buFont typeface="Wingdings" pitchFamily="2" charset="2"/>
              <a:buChar char=""/>
            </a:pPr>
            <a:endParaRPr lang="en-US" sz="1400" b="1" dirty="0">
              <a:solidFill>
                <a:schemeClr val="bg1"/>
              </a:solidFill>
            </a:endParaRPr>
          </a:p>
          <a:p>
            <a:pPr>
              <a:lnSpc>
                <a:spcPct val="150000"/>
              </a:lnSpc>
            </a:pPr>
            <a:endParaRPr lang="en-US" sz="1400" b="1" dirty="0">
              <a:solidFill>
                <a:schemeClr val="bg1"/>
              </a:solidFill>
            </a:endParaRPr>
          </a:p>
          <a:p>
            <a:pPr>
              <a:lnSpc>
                <a:spcPct val="150000"/>
              </a:lnSpc>
            </a:pPr>
            <a:endParaRPr lang="en-US" sz="1400" b="1" dirty="0">
              <a:solidFill>
                <a:schemeClr val="bg1"/>
              </a:solidFill>
            </a:endParaRPr>
          </a:p>
          <a:p>
            <a:pPr>
              <a:lnSpc>
                <a:spcPct val="150000"/>
              </a:lnSpc>
            </a:pPr>
            <a:endParaRPr lang="en-US" b="1" dirty="0">
              <a:solidFill>
                <a:schemeClr val="bg1"/>
              </a:solidFill>
            </a:endParaRPr>
          </a:p>
          <a:p>
            <a:endParaRPr lang="en-US" b="1" dirty="0">
              <a:solidFill>
                <a:srgbClr val="ED8C1C"/>
              </a:solidFill>
            </a:endParaRPr>
          </a:p>
          <a:p>
            <a:endParaRPr lang="en-US" b="1" dirty="0">
              <a:solidFill>
                <a:srgbClr val="ED8C1C"/>
              </a:solidFill>
            </a:endParaRPr>
          </a:p>
          <a:p>
            <a:endParaRPr lang="en-US" b="1" dirty="0">
              <a:solidFill>
                <a:srgbClr val="ED8C1C"/>
              </a:solidFill>
            </a:endParaRPr>
          </a:p>
          <a:p>
            <a:endParaRPr lang="en-US" b="1" dirty="0">
              <a:solidFill>
                <a:srgbClr val="ED8C1C"/>
              </a:solidFill>
            </a:endParaRPr>
          </a:p>
        </p:txBody>
      </p:sp>
      <p:sp>
        <p:nvSpPr>
          <p:cNvPr id="13" name="Textfeld 4">
            <a:extLst>
              <a:ext uri="{FF2B5EF4-FFF2-40B4-BE49-F238E27FC236}">
                <a16:creationId xmlns:a16="http://schemas.microsoft.com/office/drawing/2014/main" id="{9AD45131-AFFD-3E5C-AD73-08C8FCB5820B}"/>
              </a:ext>
            </a:extLst>
          </p:cNvPr>
          <p:cNvSpPr txBox="1"/>
          <p:nvPr/>
        </p:nvSpPr>
        <p:spPr>
          <a:xfrm>
            <a:off x="644216" y="1113741"/>
            <a:ext cx="3132000" cy="338554"/>
          </a:xfrm>
          <a:prstGeom prst="rect">
            <a:avLst/>
          </a:prstGeom>
          <a:ln w="19050">
            <a:solidFill>
              <a:schemeClr val="accent4"/>
            </a:solidFill>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sv-SE" sz="1600" b="1" dirty="0">
                <a:solidFill>
                  <a:srgbClr val="ED8C1C"/>
                </a:solidFill>
              </a:rPr>
              <a:t>Produktionskostnad</a:t>
            </a:r>
          </a:p>
        </p:txBody>
      </p:sp>
      <p:sp>
        <p:nvSpPr>
          <p:cNvPr id="22" name="Textfeld 4">
            <a:extLst>
              <a:ext uri="{FF2B5EF4-FFF2-40B4-BE49-F238E27FC236}">
                <a16:creationId xmlns:a16="http://schemas.microsoft.com/office/drawing/2014/main" id="{4D074CEF-E3D1-D5B5-4D76-47A62E4DD7B2}"/>
              </a:ext>
            </a:extLst>
          </p:cNvPr>
          <p:cNvSpPr txBox="1"/>
          <p:nvPr/>
        </p:nvSpPr>
        <p:spPr>
          <a:xfrm>
            <a:off x="5076199" y="1093849"/>
            <a:ext cx="3132000" cy="338554"/>
          </a:xfrm>
          <a:prstGeom prst="rect">
            <a:avLst/>
          </a:prstGeom>
          <a:ln w="19050">
            <a:solidFill>
              <a:schemeClr val="tx1"/>
            </a:solidFill>
          </a:ln>
        </p:spPr>
        <p:style>
          <a:lnRef idx="3">
            <a:schemeClr val="lt1"/>
          </a:lnRef>
          <a:fillRef idx="1">
            <a:schemeClr val="dk1"/>
          </a:fillRef>
          <a:effectRef idx="1">
            <a:schemeClr val="dk1"/>
          </a:effectRef>
          <a:fontRef idx="minor">
            <a:schemeClr val="lt1"/>
          </a:fontRef>
        </p:style>
        <p:txBody>
          <a:bodyPr wrap="square">
            <a:spAutoFit/>
          </a:bodyPr>
          <a:lstStyle/>
          <a:p>
            <a:pPr algn="ctr"/>
            <a:r>
              <a:rPr lang="sv-SE" sz="1600" b="1" dirty="0">
                <a:solidFill>
                  <a:srgbClr val="ED8C1C"/>
                </a:solidFill>
              </a:rPr>
              <a:t>Betalningsvilja</a:t>
            </a:r>
          </a:p>
        </p:txBody>
      </p:sp>
      <p:sp>
        <p:nvSpPr>
          <p:cNvPr id="23" name="Text Placeholder 2">
            <a:extLst>
              <a:ext uri="{FF2B5EF4-FFF2-40B4-BE49-F238E27FC236}">
                <a16:creationId xmlns:a16="http://schemas.microsoft.com/office/drawing/2014/main" id="{3BFE6119-F153-EB68-C34B-DB8B1EB093AB}"/>
              </a:ext>
            </a:extLst>
          </p:cNvPr>
          <p:cNvSpPr txBox="1">
            <a:spLocks/>
          </p:cNvSpPr>
          <p:nvPr/>
        </p:nvSpPr>
        <p:spPr>
          <a:xfrm>
            <a:off x="5054514" y="1510025"/>
            <a:ext cx="3149600" cy="2664000"/>
          </a:xfrm>
          <a:prstGeom prst="rect">
            <a:avLst/>
          </a:prstGeom>
          <a:ln>
            <a:noFill/>
          </a:ln>
        </p:spPr>
        <p:style>
          <a:lnRef idx="3">
            <a:schemeClr val="lt1"/>
          </a:lnRef>
          <a:fillRef idx="1">
            <a:schemeClr val="dk1"/>
          </a:fillRef>
          <a:effectRef idx="1">
            <a:schemeClr val="dk1"/>
          </a:effectRef>
          <a:fontRef idx="minor">
            <a:schemeClr val="lt1"/>
          </a:fontRef>
        </p:style>
        <p:txBody>
          <a:bodyPr vert="horz" lIns="0" tIns="0" rIns="0" bIns="0" rtlCol="0">
            <a:noAutofit/>
          </a:bodyPr>
          <a:lstStyle>
            <a:lvl1pPr marL="0"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1pPr>
            <a:lvl2pPr marL="207963" indent="-206375"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2pPr>
            <a:lvl3pPr marL="209550"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3pPr>
            <a:lvl4pPr marL="412750" indent="-201613"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4pPr>
            <a:lvl5pPr marL="4143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5pPr>
            <a:lvl6pPr marL="617538" indent="-203200" algn="l" defTabSz="914400" rtl="0" eaLnBrk="1" latinLnBrk="0" hangingPunct="1">
              <a:spcBef>
                <a:spcPts val="0"/>
              </a:spcBef>
              <a:spcAft>
                <a:spcPts val="600"/>
              </a:spcAft>
              <a:buClr>
                <a:srgbClr val="0078DC"/>
              </a:buClr>
              <a:buFont typeface="Wingdings" pitchFamily="2" charset="2"/>
              <a:buChar char=""/>
              <a:defRPr sz="1600" kern="1200">
                <a:solidFill>
                  <a:srgbClr val="5E5E5E"/>
                </a:solidFill>
                <a:latin typeface="+mn-lt"/>
                <a:ea typeface="+mn-ea"/>
                <a:cs typeface="+mn-cs"/>
              </a:defRPr>
            </a:lvl6pPr>
            <a:lvl7pPr marL="6175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7pPr>
            <a:lvl8pPr marL="820738" indent="-203200" algn="l" defTabSz="914400" rtl="0" eaLnBrk="1" latinLnBrk="0" hangingPunct="1">
              <a:spcBef>
                <a:spcPts val="0"/>
              </a:spcBef>
              <a:spcAft>
                <a:spcPts val="600"/>
              </a:spcAft>
              <a:buClr>
                <a:srgbClr val="0078DC"/>
              </a:buClr>
              <a:buFont typeface="Wingdings" pitchFamily="2" charset="2"/>
              <a:buChar char=""/>
              <a:defRPr sz="1600" kern="1200" baseline="0">
                <a:solidFill>
                  <a:srgbClr val="5E5E5E"/>
                </a:solidFill>
                <a:latin typeface="+mn-lt"/>
                <a:ea typeface="+mn-ea"/>
                <a:cs typeface="+mn-cs"/>
              </a:defRPr>
            </a:lvl8pPr>
            <a:lvl9pPr marL="820738" indent="0" algn="l" defTabSz="914400" rtl="0" eaLnBrk="1" latinLnBrk="0" hangingPunct="1">
              <a:spcBef>
                <a:spcPts val="0"/>
              </a:spcBef>
              <a:spcAft>
                <a:spcPts val="600"/>
              </a:spcAft>
              <a:buFont typeface="Arial" pitchFamily="34" charset="0"/>
              <a:buNone/>
              <a:defRPr sz="1600" kern="1200">
                <a:solidFill>
                  <a:srgbClr val="5E5E5E"/>
                </a:solidFill>
                <a:latin typeface="+mn-lt"/>
                <a:ea typeface="+mn-ea"/>
                <a:cs typeface="+mn-cs"/>
              </a:defRPr>
            </a:lvl9pPr>
          </a:lstStyle>
          <a:p>
            <a:pPr marL="36000" lvl="3" indent="0">
              <a:lnSpc>
                <a:spcPct val="150000"/>
              </a:lnSpc>
              <a:spcBef>
                <a:spcPts val="600"/>
              </a:spcBef>
              <a:buNone/>
            </a:pPr>
            <a:r>
              <a:rPr lang="sv-SE" sz="1400" b="1" dirty="0">
                <a:solidFill>
                  <a:schemeClr val="bg1"/>
                </a:solidFill>
              </a:rPr>
              <a:t>  Betalningsvilja H2 och derivat</a:t>
            </a:r>
          </a:p>
          <a:p>
            <a:pPr marL="525463" lvl="1" indent="-317500">
              <a:buSzPct val="100000"/>
              <a:buFont typeface="Wingdings" panose="05000000000000000000" pitchFamily="2" charset="2"/>
              <a:buChar char=""/>
            </a:pPr>
            <a:r>
              <a:rPr lang="sv-SE" sz="1400" b="1" dirty="0">
                <a:solidFill>
                  <a:schemeClr val="bg1"/>
                </a:solidFill>
              </a:rPr>
              <a:t>Alternativkostnaden för ersättningsråvaran</a:t>
            </a:r>
          </a:p>
          <a:p>
            <a:pPr marL="525463" lvl="1" indent="-317500">
              <a:buSzPct val="100000"/>
              <a:buFont typeface="Wingdings" panose="05000000000000000000" pitchFamily="2" charset="2"/>
              <a:buChar char=""/>
            </a:pPr>
            <a:r>
              <a:rPr lang="sv-SE" sz="1400" b="1" dirty="0">
                <a:solidFill>
                  <a:schemeClr val="bg1"/>
                </a:solidFill>
              </a:rPr>
              <a:t>CO2 kostnaden (e-kemikalier/e-bränslen)</a:t>
            </a:r>
          </a:p>
          <a:p>
            <a:pPr marL="525463" lvl="1" indent="-317500">
              <a:buSzPct val="100000"/>
              <a:buFont typeface="Wingdings" panose="05000000000000000000" pitchFamily="2" charset="2"/>
              <a:buChar char=""/>
            </a:pPr>
            <a:r>
              <a:rPr lang="sv-SE" sz="1400" b="1" dirty="0">
                <a:solidFill>
                  <a:schemeClr val="bg1"/>
                </a:solidFill>
              </a:rPr>
              <a:t>Gröna Premium</a:t>
            </a:r>
          </a:p>
          <a:p>
            <a:pPr marL="72000" indent="0">
              <a:lnSpc>
                <a:spcPct val="150000"/>
              </a:lnSpc>
            </a:pPr>
            <a:r>
              <a:rPr lang="sv-SE" sz="1400" b="1" dirty="0">
                <a:solidFill>
                  <a:schemeClr val="bg1"/>
                </a:solidFill>
              </a:rPr>
              <a:t>   Regelverk</a:t>
            </a:r>
          </a:p>
          <a:p>
            <a:pPr marL="525463" lvl="1" indent="-317500">
              <a:buSzPct val="100000"/>
              <a:buFont typeface="Wingdings" panose="05000000000000000000" pitchFamily="2" charset="2"/>
              <a:buChar char=""/>
            </a:pPr>
            <a:r>
              <a:rPr lang="sv-SE" sz="1400" b="1" dirty="0">
                <a:solidFill>
                  <a:schemeClr val="bg1"/>
                </a:solidFill>
              </a:rPr>
              <a:t>EU och Nationella Straffavgifter </a:t>
            </a:r>
          </a:p>
          <a:p>
            <a:pPr marL="525463" lvl="1" indent="-317500">
              <a:buSzPct val="100000"/>
              <a:buFont typeface="Wingdings" panose="05000000000000000000" pitchFamily="2" charset="2"/>
              <a:buChar char=""/>
            </a:pPr>
            <a:endParaRPr lang="sv-SE" sz="1400" b="1" dirty="0">
              <a:solidFill>
                <a:schemeClr val="bg1"/>
              </a:solidFill>
            </a:endParaRPr>
          </a:p>
          <a:p>
            <a:pPr lvl="1" indent="0">
              <a:buSzPct val="100000"/>
              <a:buNone/>
            </a:pPr>
            <a:endParaRPr lang="sv-SE" sz="1400" b="1" dirty="0">
              <a:solidFill>
                <a:schemeClr val="bg1"/>
              </a:solidFill>
            </a:endParaRPr>
          </a:p>
          <a:p>
            <a:pPr marL="317500" indent="-317500"/>
            <a:endParaRPr lang="en-US" b="1" dirty="0">
              <a:solidFill>
                <a:srgbClr val="ED8C1C"/>
              </a:solidFill>
            </a:endParaRPr>
          </a:p>
          <a:p>
            <a:pPr marL="317500" indent="-317500"/>
            <a:endParaRPr lang="en-US" b="1" dirty="0">
              <a:solidFill>
                <a:srgbClr val="ED8C1C"/>
              </a:solidFill>
            </a:endParaRPr>
          </a:p>
          <a:p>
            <a:pPr marL="317500" indent="-317500"/>
            <a:endParaRPr lang="en-US" b="1" dirty="0">
              <a:solidFill>
                <a:srgbClr val="ED8C1C"/>
              </a:solidFill>
            </a:endParaRPr>
          </a:p>
          <a:p>
            <a:pPr marL="317500" indent="-317500"/>
            <a:endParaRPr lang="en-US" b="1" dirty="0">
              <a:solidFill>
                <a:srgbClr val="ED8C1C"/>
              </a:solidFill>
            </a:endParaRPr>
          </a:p>
          <a:p>
            <a:endParaRPr lang="en-US" b="1" dirty="0">
              <a:solidFill>
                <a:srgbClr val="ED8C1C"/>
              </a:solidFill>
            </a:endParaRPr>
          </a:p>
        </p:txBody>
      </p:sp>
      <p:pic>
        <p:nvPicPr>
          <p:cNvPr id="26" name="Graphic 25" descr="Weights Uneven with solid fill">
            <a:extLst>
              <a:ext uri="{FF2B5EF4-FFF2-40B4-BE49-F238E27FC236}">
                <a16:creationId xmlns:a16="http://schemas.microsoft.com/office/drawing/2014/main" id="{75D1007D-8D14-A882-7965-9AA3AEAE53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83935" y="2114550"/>
            <a:ext cx="880009" cy="607911"/>
          </a:xfrm>
          <a:prstGeom prst="rect">
            <a:avLst/>
          </a:prstGeom>
        </p:spPr>
      </p:pic>
    </p:spTree>
    <p:extLst>
      <p:ext uri="{BB962C8B-B14F-4D97-AF65-F5344CB8AC3E}">
        <p14:creationId xmlns:p14="http://schemas.microsoft.com/office/powerpoint/2010/main" val="2769609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RSION" val="1.02"/>
  <p:tag name="BASIS" val="UniperVorlage"/>
</p:tagLst>
</file>

<file path=ppt/tags/tag10.xml><?xml version="1.0" encoding="utf-8"?>
<p:tagLst xmlns:a="http://schemas.openxmlformats.org/drawingml/2006/main" xmlns:r="http://schemas.openxmlformats.org/officeDocument/2006/relationships" xmlns:p="http://schemas.openxmlformats.org/presentationml/2006/main">
  <p:tag name="MIO_EKGUID" val="74468ef0-6d89-403e-9dd0-0bb40246e204"/>
  <p:tag name="MIO_GUID" val="6a883081-5460-43c3-85b6-9f43b2113e33"/>
  <p:tag name="MIO_UPDATE" val="True"/>
  <p:tag name="MIO_VERSION" val="10.06.2020 08:55:07"/>
  <p:tag name="MIO_DBID" val="0F45B44C-9BC7-4D85-81C4-7155EE70A7B9"/>
  <p:tag name="MIO_LASTDOWNLOADED" val="09.03.2022 16:28:36.679"/>
  <p:tag name="MIO_OBJECTNAME" val="Circle outline (2)"/>
  <p:tag name="MIO_LASTEDITORNAME" val="Sinja Giese"/>
</p:tagLst>
</file>

<file path=ppt/tags/tag11.xml><?xml version="1.0" encoding="utf-8"?>
<p:tagLst xmlns:a="http://schemas.openxmlformats.org/drawingml/2006/main" xmlns:r="http://schemas.openxmlformats.org/officeDocument/2006/relationships" xmlns:p="http://schemas.openxmlformats.org/presentationml/2006/main">
  <p:tag name="MIO_EKGUID" val="796d3279-c649-4e06-b299-9325c22f87a3"/>
  <p:tag name="MIO_GUID" val="e5b0e173-f3e7-466a-9b4f-d0f5ebb50b3b"/>
  <p:tag name="MIO_UPDATE" val="True"/>
  <p:tag name="MIO_VERSION" val="09.06.2020 13:56:11"/>
  <p:tag name="MIO_DBID" val="0F45B44C-9BC7-4D85-81C4-7155EE70A7B9"/>
  <p:tag name="MIO_LASTDOWNLOADED" val="01.03.2022 15:47:56.695"/>
  <p:tag name="MIO_OBJECTNAME" val="Gas"/>
  <p:tag name="MIO_LASTEDITORNAME" val="Sinja Giese"/>
</p:tagLst>
</file>

<file path=ppt/tags/tag12.xml><?xml version="1.0" encoding="utf-8"?>
<p:tagLst xmlns:a="http://schemas.openxmlformats.org/drawingml/2006/main" xmlns:r="http://schemas.openxmlformats.org/officeDocument/2006/relationships" xmlns:p="http://schemas.openxmlformats.org/presentationml/2006/main">
  <p:tag name="MIO_EKGUID" val="cd7da48e-6a23-4362-ac4e-d36a45ae5a10"/>
  <p:tag name="MIO_GUID" val="0a043f6b-5e4a-4156-bfad-fbb9f9d72065"/>
  <p:tag name="MIO_UPDATE" val="True"/>
  <p:tag name="MIO_VERSION" val="10.06.2020 09:38:46"/>
  <p:tag name="MIO_DBID" val="0F45B44C-9BC7-4D85-81C4-7155EE70A7B9"/>
  <p:tag name="MIO_LASTDOWNLOADED" val="01.03.2022 20:10:56.665"/>
  <p:tag name="MIO_OBJECTNAME" val="SME customers"/>
  <p:tag name="MIO_LASTEDITORNAME" val="Sinja Giese"/>
</p:tagLst>
</file>

<file path=ppt/tags/tag13.xml><?xml version="1.0" encoding="utf-8"?>
<p:tagLst xmlns:a="http://schemas.openxmlformats.org/drawingml/2006/main" xmlns:r="http://schemas.openxmlformats.org/officeDocument/2006/relationships" xmlns:p="http://schemas.openxmlformats.org/presentationml/2006/main">
  <p:tag name="MIO_EKGUID" val="35e4e3e1-3d3b-4dc7-92ba-63f18067e4ee"/>
  <p:tag name="MIO_GUID" val="f91bf3f7-347a-43fe-b29a-3f47de224fac"/>
  <p:tag name="MIO_UPDATE" val="True"/>
  <p:tag name="MIO_VERSION" val="10.06.2020 09:39:39"/>
  <p:tag name="MIO_DBID" val="0F45B44C-9BC7-4D85-81C4-7155EE70A7B9"/>
  <p:tag name="MIO_LASTDOWNLOADED" val="01.03.2022 14:16:04.484"/>
  <p:tag name="MIO_OBJECTNAME" val="Renewables"/>
  <p:tag name="MIO_LASTEDITORNAME" val="Sinja Giese"/>
</p:tagLst>
</file>

<file path=ppt/tags/tag14.xml><?xml version="1.0" encoding="utf-8"?>
<p:tagLst xmlns:a="http://schemas.openxmlformats.org/drawingml/2006/main" xmlns:r="http://schemas.openxmlformats.org/officeDocument/2006/relationships" xmlns:p="http://schemas.openxmlformats.org/presentationml/2006/main">
  <p:tag name="MIO_EKGUID" val="2540cea1-3f95-4b4c-b1b8-b30145071fde"/>
  <p:tag name="MIO_GUID" val="a08b8491-6f29-48d8-94f0-19b7dd612184"/>
  <p:tag name="MIO_UPDATE" val="True"/>
  <p:tag name="MIO_VERSION" val="09.06.2020 14:01:01"/>
  <p:tag name="MIO_DBID" val="0F45B44C-9BC7-4D85-81C4-7155EE70A7B9"/>
  <p:tag name="MIO_LASTDOWNLOADED" val="01.03.2022 15:47:25.811"/>
  <p:tag name="MIO_OBJECTNAME" val="LNG"/>
  <p:tag name="MIO_LASTEDITORNAME" val="Sinja Giese"/>
</p:tagLst>
</file>

<file path=ppt/tags/tag15.xml><?xml version="1.0" encoding="utf-8"?>
<p:tagLst xmlns:a="http://schemas.openxmlformats.org/drawingml/2006/main" xmlns:r="http://schemas.openxmlformats.org/officeDocument/2006/relationships" xmlns:p="http://schemas.openxmlformats.org/presentationml/2006/main">
  <p:tag name="MIO_EKGUID" val="ee9e1491-7c96-4a62-9f85-81c77bf538c8"/>
  <p:tag name="MIO_GUID" val="6d3b1df3-d028-4ef8-baa6-616f8a929825"/>
  <p:tag name="MIO_UPDATE" val="True"/>
  <p:tag name="MIO_VERSION" val="09.06.2020 13:56:02"/>
  <p:tag name="MIO_DBID" val="0F45B44C-9BC7-4D85-81C4-7155EE70A7B9"/>
  <p:tag name="MIO_LASTDOWNLOADED" val="10.03.2022 20:56:31.431"/>
  <p:tag name="MIO_OBJECTNAME" val="Biomass"/>
  <p:tag name="MIO_LASTEDITORNAME" val="Sinja Giese"/>
</p:tagLst>
</file>

<file path=ppt/tags/tag16.xml><?xml version="1.0" encoding="utf-8"?>
<p:tagLst xmlns:a="http://schemas.openxmlformats.org/drawingml/2006/main" xmlns:r="http://schemas.openxmlformats.org/officeDocument/2006/relationships" xmlns:p="http://schemas.openxmlformats.org/presentationml/2006/main">
  <p:tag name="MIO_EKGUID" val="c0c17f81-908a-4585-b8ff-e151402a1bc1"/>
  <p:tag name="MIO_GUID" val="079b9705-4059-4561-bb5a-9ba784ceb4c5"/>
  <p:tag name="MIO_UPDATE" val="True"/>
  <p:tag name="MIO_VERSION" val="09.06.2020 13:56:06"/>
  <p:tag name="MIO_DBID" val="0F45B44C-9BC7-4D85-81C4-7155EE70A7B9"/>
  <p:tag name="MIO_LASTDOWNLOADED" val="01.03.2022 15:47:06.796"/>
  <p:tag name="MIO_OBJECTNAME" val="Coal"/>
  <p:tag name="MIO_LASTEDITORNAME" val="Sinja Giese"/>
</p:tagLst>
</file>

<file path=ppt/tags/tag17.xml><?xml version="1.0" encoding="utf-8"?>
<p:tagLst xmlns:a="http://schemas.openxmlformats.org/drawingml/2006/main" xmlns:r="http://schemas.openxmlformats.org/officeDocument/2006/relationships" xmlns:p="http://schemas.openxmlformats.org/presentationml/2006/main">
  <p:tag name="MIO_EKGUID" val="1e67a74c-85f2-427f-a1db-efa0e0cc6598"/>
  <p:tag name="MIO_GUID" val="a2ba9616-5661-4b38-89b2-a5d93b4c4f99"/>
  <p:tag name="MIO_UPDATE" val="True"/>
  <p:tag name="MIO_VERSION" val="09.06.2020 13:57:15"/>
  <p:tag name="MIO_DBID" val="0F45B44C-9BC7-4D85-81C4-7155EE70A7B9"/>
  <p:tag name="MIO_LASTDOWNLOADED" val="01.03.2022 15:47:02.370"/>
  <p:tag name="MIO_OBJECTNAME" val="Carbon"/>
  <p:tag name="MIO_LASTEDITORNAME" val="Sinja Giese"/>
</p:tagLst>
</file>

<file path=ppt/tags/tag18.xml><?xml version="1.0" encoding="utf-8"?>
<p:tagLst xmlns:a="http://schemas.openxmlformats.org/drawingml/2006/main" xmlns:r="http://schemas.openxmlformats.org/officeDocument/2006/relationships" xmlns:p="http://schemas.openxmlformats.org/presentationml/2006/main">
  <p:tag name="MIO_EKGUID" val="dac963a2-8c90-446d-9c6c-38fab5c9a548"/>
  <p:tag name="MIO_GUID" val="152d0a4d-5c61-4c03-9751-e2ee7370f3bb"/>
  <p:tag name="MIO_UPDATE" val="True"/>
  <p:tag name="MIO_VERSION" val="10.06.2020 09:08:46"/>
  <p:tag name="MIO_DBID" val="0F45B44C-9BC7-4D85-81C4-7155EE70A7B9"/>
  <p:tag name="MIO_LASTDOWNLOADED" val="01.03.2022 15:48:10.300"/>
  <p:tag name="MIO_OBJECTNAME" val="Money"/>
  <p:tag name="MIO_LASTEDITORNAME" val="Sinja Giese"/>
</p:tagLst>
</file>

<file path=ppt/tags/tag19.xml><?xml version="1.0" encoding="utf-8"?>
<p:tagLst xmlns:a="http://schemas.openxmlformats.org/drawingml/2006/main" xmlns:r="http://schemas.openxmlformats.org/officeDocument/2006/relationships" xmlns:p="http://schemas.openxmlformats.org/presentationml/2006/main">
  <p:tag name="MIO_EKGUID" val="96978a1b-5668-477b-8c41-dc5723884dbb"/>
  <p:tag name="MIO_GUID" val="9c4b9738-f43b-4dc5-b4e1-2271993269d0"/>
  <p:tag name="MIO_UPDATE" val="True"/>
  <p:tag name="MIO_VERSION" val="09.06.2020 13:56:45"/>
  <p:tag name="MIO_DBID" val="0F45B44C-9BC7-4D85-81C4-7155EE70A7B9"/>
  <p:tag name="MIO_LASTDOWNLOADED" val="01.03.2022 15:47:35.883"/>
  <p:tag name="MIO_OBJECTNAME" val="Lightning"/>
  <p:tag name="MIO_LASTEDITORNAME" val="Sinja Giese"/>
</p:tagLst>
</file>

<file path=ppt/tags/tag2.xml><?xml version="1.0" encoding="utf-8"?>
<p:tagLst xmlns:a="http://schemas.openxmlformats.org/drawingml/2006/main" xmlns:r="http://schemas.openxmlformats.org/officeDocument/2006/relationships" xmlns:p="http://schemas.openxmlformats.org/presentationml/2006/main">
  <p:tag name="MIO_FALLBACK_LAYOUT" val="8"/>
  <p:tag name="MIO_SHOW_DATE" val="True"/>
  <p:tag name="MIO_SHOW_FOOTER" val="True"/>
  <p:tag name="MIO_SHOW_PAGENUMBER" val="True"/>
  <p:tag name="MIO_AVOID_BLANK_LAYOUT" val="True"/>
  <p:tag name="MIO_CD_LAYOUT_VALID_AREA" val="False"/>
  <p:tag name="MIO_NUMBER_OF_VALID_LAYOUTS" val="9"/>
  <p:tag name="MIO_HDS" val="True"/>
  <p:tag name="MIO_SKIPVERSION" val="01.01.0001 00:00:00"/>
  <p:tag name="MIO_EKGUID" val="c4aefce7-0a6f-4866-97ad-a0713e8ff83a"/>
  <p:tag name="MIO_UPDATE" val="True"/>
  <p:tag name="MIO_VERSION" val="27.04.2021 07:20:58"/>
  <p:tag name="MIO_DBID" val="0F45B44C-9BC7-4D85-81C4-7155EE70A7B9"/>
  <p:tag name="MIO_LASTDOWNLOADED" val="04.06.2021 09:08:58.981"/>
  <p:tag name="MIO_OBJECTNAME" val="Uniper_16x9"/>
  <p:tag name="MIO_CDID" val="c084d511-6975-4464-8695-1ac36507320a"/>
</p:tagLst>
</file>

<file path=ppt/tags/tag20.xml><?xml version="1.0" encoding="utf-8"?>
<p:tagLst xmlns:a="http://schemas.openxmlformats.org/drawingml/2006/main" xmlns:r="http://schemas.openxmlformats.org/officeDocument/2006/relationships" xmlns:p="http://schemas.openxmlformats.org/presentationml/2006/main">
  <p:tag name="MIO_EKGUID" val="0919754a-ac1a-4d4c-8366-c2936187a25a"/>
  <p:tag name="MIO_GUID" val="caa6f253-2d7c-46d1-89c2-656fe351d03d"/>
  <p:tag name="MIO_UPDATE" val="True"/>
  <p:tag name="MIO_VERSION" val="10.06.2020 09:38:16"/>
  <p:tag name="MIO_DBID" val="0F45B44C-9BC7-4D85-81C4-7155EE70A7B9"/>
  <p:tag name="MIO_LASTDOWNLOADED" val="01.03.2022 14:16:54.324"/>
  <p:tag name="MIO_OBJECTNAME" val="Hydroelectric plant"/>
  <p:tag name="MIO_LASTEDITORNAME" val="Sinja Giese"/>
</p:tagLst>
</file>

<file path=ppt/tags/tag21.xml><?xml version="1.0" encoding="utf-8"?>
<p:tagLst xmlns:a="http://schemas.openxmlformats.org/drawingml/2006/main" xmlns:r="http://schemas.openxmlformats.org/officeDocument/2006/relationships" xmlns:p="http://schemas.openxmlformats.org/presentationml/2006/main">
  <p:tag name="MIO_EKGUID" val="3df1db2f-79ed-495d-81f4-497d3c96dab7"/>
  <p:tag name="MIO_GUID" val="1f8b5d7d-abb4-460e-b643-424ce8dd8771"/>
  <p:tag name="MIO_UPDATE" val="True"/>
  <p:tag name="MIO_VERSION" val="10.06.2020 09:39:17"/>
  <p:tag name="MIO_DBID" val="0F45B44C-9BC7-4D85-81C4-7155EE70A7B9"/>
  <p:tag name="MIO_LASTDOWNLOADED" val="01.03.2022 14:16:43.901"/>
  <p:tag name="MIO_OBJECTNAME" val="Coal-fired-power-plant"/>
  <p:tag name="MIO_LASTEDITORNAME" val="Sinja Giese"/>
</p:tagLst>
</file>

<file path=ppt/tags/tag22.xml><?xml version="1.0" encoding="utf-8"?>
<p:tagLst xmlns:a="http://schemas.openxmlformats.org/drawingml/2006/main" xmlns:r="http://schemas.openxmlformats.org/officeDocument/2006/relationships" xmlns:p="http://schemas.openxmlformats.org/presentationml/2006/main">
  <p:tag name="MIO_EKGUID" val="dc6f82e9-2784-4e91-8e65-27bf5d8abe19"/>
  <p:tag name="MIO_GUID" val="9405d692-1ebe-4779-aa20-0679f3b2e681"/>
  <p:tag name="MIO_UPDATE" val="True"/>
  <p:tag name="MIO_VERSION" val="10.06.2020 09:39:21"/>
  <p:tag name="MIO_DBID" val="0F45B44C-9BC7-4D85-81C4-7155EE70A7B9"/>
  <p:tag name="MIO_LASTDOWNLOADED" val="01.03.2022 14:16:51.442"/>
  <p:tag name="MIO_OBJECTNAME" val="Gas-fired-power-plant"/>
  <p:tag name="MIO_LASTEDITORNAME" val="Sinja Giese"/>
</p:tagLst>
</file>

<file path=ppt/tags/tag23.xml><?xml version="1.0" encoding="utf-8"?>
<p:tagLst xmlns:a="http://schemas.openxmlformats.org/drawingml/2006/main" xmlns:r="http://schemas.openxmlformats.org/officeDocument/2006/relationships" xmlns:p="http://schemas.openxmlformats.org/presentationml/2006/main">
  <p:tag name="MIO_EKGUID" val="40abb80e-69d7-4391-8b44-b9ed40a9e1d5"/>
  <p:tag name="MIO_GUID" val="4d3eee5c-83c1-45f3-bfba-5e9d4a829bc8"/>
  <p:tag name="MIO_UPDATE" val="True"/>
  <p:tag name="MIO_VERSION" val="10.06.2020 09:37:51"/>
  <p:tag name="MIO_DBID" val="0F45B44C-9BC7-4D85-81C4-7155EE70A7B9"/>
  <p:tag name="MIO_LASTDOWNLOADED" val="01.03.2022 14:16:17.609"/>
  <p:tag name="MIO_OBJECTNAME" val="Nuclear power plant"/>
  <p:tag name="MIO_LASTEDITORNAME" val="Sinja Giese"/>
</p:tagLst>
</file>

<file path=ppt/tags/tag24.xml><?xml version="1.0" encoding="utf-8"?>
<p:tagLst xmlns:a="http://schemas.openxmlformats.org/drawingml/2006/main" xmlns:r="http://schemas.openxmlformats.org/officeDocument/2006/relationships" xmlns:p="http://schemas.openxmlformats.org/presentationml/2006/main">
  <p:tag name="MIO_EKGUID" val="1050d9ec-cf65-4dec-ac78-c4b44321b3e6"/>
  <p:tag name="MIO_GUID" val="b26aed13-2f3d-41ed-b958-ff37e646b942"/>
  <p:tag name="MIO_UPDATE" val="True"/>
  <p:tag name="MIO_VERSION" val="10.06.2020 08:44:58"/>
  <p:tag name="MIO_DBID" val="0F45B44C-9BC7-4D85-81C4-7155EE70A7B9"/>
  <p:tag name="MIO_LASTDOWNLOADED" val="09.03.2022 16:21:13.533"/>
  <p:tag name="MIO_OBJECTNAME" val="Arrow diagonal up right"/>
  <p:tag name="MIO_LASTEDITORNAME" val="Sinja Giese"/>
</p:tagLst>
</file>

<file path=ppt/tags/tag25.xml><?xml version="1.0" encoding="utf-8"?>
<p:tagLst xmlns:a="http://schemas.openxmlformats.org/drawingml/2006/main" xmlns:r="http://schemas.openxmlformats.org/officeDocument/2006/relationships" xmlns:p="http://schemas.openxmlformats.org/presentationml/2006/main">
  <p:tag name="MIO_EKGUID" val="1050d9ec-cf65-4dec-ac78-c4b44321b3e6"/>
  <p:tag name="MIO_GUID" val="b26aed13-2f3d-41ed-b958-ff37e646b942"/>
  <p:tag name="MIO_UPDATE" val="True"/>
  <p:tag name="MIO_VERSION" val="10.06.2020 08:44:58"/>
  <p:tag name="MIO_DBID" val="0F45B44C-9BC7-4D85-81C4-7155EE70A7B9"/>
  <p:tag name="MIO_LASTDOWNLOADED" val="09.03.2022 16:21:13.533"/>
  <p:tag name="MIO_OBJECTNAME" val="Arrow diagonal up right"/>
  <p:tag name="MIO_LASTEDITORNAME" val="Sinja Giese"/>
</p:tagLst>
</file>

<file path=ppt/tags/tag26.xml><?xml version="1.0" encoding="utf-8"?>
<p:tagLst xmlns:a="http://schemas.openxmlformats.org/drawingml/2006/main" xmlns:r="http://schemas.openxmlformats.org/officeDocument/2006/relationships" xmlns:p="http://schemas.openxmlformats.org/presentationml/2006/main">
  <p:tag name="MIO_EKGUID" val="c455bfd5-10ea-4b9b-b8b3-ded5f2d0b07c"/>
  <p:tag name="MIO_GUID" val="c6c3a95e-91c5-45e6-88cd-4a676c772337"/>
  <p:tag name="MIO_UPDATE" val="True"/>
  <p:tag name="MIO_VERSION" val="10.06.2020 09:39:28"/>
  <p:tag name="MIO_DBID" val="0F45B44C-9BC7-4D85-81C4-7155EE70A7B9"/>
  <p:tag name="MIO_LASTDOWNLOADED" val="01.03.2022 14:16:26.102"/>
  <p:tag name="MIO_OBJECTNAME" val="Power-to-gas"/>
  <p:tag name="MIO_LASTEDITORNAME" val="Sinja Giese"/>
</p:tagLst>
</file>

<file path=ppt/tags/tag27.xml><?xml version="1.0" encoding="utf-8"?>
<p:tagLst xmlns:a="http://schemas.openxmlformats.org/drawingml/2006/main" xmlns:r="http://schemas.openxmlformats.org/officeDocument/2006/relationships" xmlns:p="http://schemas.openxmlformats.org/presentationml/2006/main">
  <p:tag name="MIO_EKGUID" val="5e3edc6c-b89e-433a-b09f-9bf2082d8723"/>
  <p:tag name="MIO_GUID" val="e88caac9-6cdf-43ed-8961-35168da9682d"/>
  <p:tag name="MIO_UPDATE" val="True"/>
  <p:tag name="MIO_VERSION" val="10.06.2020 09:38:42"/>
  <p:tag name="MIO_DBID" val="0F45B44C-9BC7-4D85-81C4-7155EE70A7B9"/>
  <p:tag name="MIO_LASTDOWNLOADED" val="01.03.2022 20:10:12.676"/>
  <p:tag name="MIO_OBJECTNAME" val="Large customers"/>
  <p:tag name="MIO_LASTEDITORNAME" val="Sinja Giese"/>
</p:tagLst>
</file>

<file path=ppt/tags/tag28.xml><?xml version="1.0" encoding="utf-8"?>
<p:tagLst xmlns:a="http://schemas.openxmlformats.org/drawingml/2006/main" xmlns:r="http://schemas.openxmlformats.org/officeDocument/2006/relationships" xmlns:p="http://schemas.openxmlformats.org/presentationml/2006/main">
  <p:tag name="MIO_SELECTION_PROXY" val="7ffff64f-0010-0000-9337-e57900000000"/>
  <p:tag name="MIO_SKIP_CDCHECK" val="true"/>
  <p:tag name="EMPOWER_OVERLAY_IGNORE" val="Yes please."/>
</p:tagLst>
</file>

<file path=ppt/tags/tag29.xml><?xml version="1.0" encoding="utf-8"?>
<p:tagLst xmlns:a="http://schemas.openxmlformats.org/drawingml/2006/main" xmlns:r="http://schemas.openxmlformats.org/officeDocument/2006/relationships" xmlns:p="http://schemas.openxmlformats.org/presentationml/2006/main">
  <p:tag name="MIO_EKGUID" val="74468ef0-6d89-403e-9dd0-0bb40246e204"/>
  <p:tag name="MIO_GUID" val="6a883081-5460-43c3-85b6-9f43b2113e33"/>
  <p:tag name="MIO_UPDATE" val="True"/>
  <p:tag name="MIO_VERSION" val="10.06.2020 08:55:07"/>
  <p:tag name="MIO_DBID" val="0F45B44C-9BC7-4D85-81C4-7155EE70A7B9"/>
  <p:tag name="MIO_LASTDOWNLOADED" val="09.03.2022 16:28:36.679"/>
  <p:tag name="MIO_OBJECTNAME" val="Circle outline (2)"/>
  <p:tag name="MIO_LASTEDITORNAME" val="Sinja Giese"/>
</p:tagLst>
</file>

<file path=ppt/tags/tag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0.xml><?xml version="1.0" encoding="utf-8"?>
<p:tagLst xmlns:a="http://schemas.openxmlformats.org/drawingml/2006/main" xmlns:r="http://schemas.openxmlformats.org/officeDocument/2006/relationships" xmlns:p="http://schemas.openxmlformats.org/presentationml/2006/main">
  <p:tag name="MIO_EKGUID" val="35e4e3e1-3d3b-4dc7-92ba-63f18067e4ee"/>
  <p:tag name="MIO_GUID" val="f91bf3f7-347a-43fe-b29a-3f47de224fac"/>
  <p:tag name="MIO_UPDATE" val="True"/>
  <p:tag name="MIO_VERSION" val="10.06.2020 09:39:39"/>
  <p:tag name="MIO_DBID" val="0F45B44C-9BC7-4D85-81C4-7155EE70A7B9"/>
  <p:tag name="MIO_LASTDOWNLOADED" val="01.03.2022 14:16:04.484"/>
  <p:tag name="MIO_OBJECTNAME" val="Renewables"/>
  <p:tag name="MIO_LASTEDITORNAME" val="Sinja Giese"/>
</p:tagLst>
</file>

<file path=ppt/tags/tag31.xml><?xml version="1.0" encoding="utf-8"?>
<p:tagLst xmlns:a="http://schemas.openxmlformats.org/drawingml/2006/main" xmlns:r="http://schemas.openxmlformats.org/officeDocument/2006/relationships" xmlns:p="http://schemas.openxmlformats.org/presentationml/2006/main">
  <p:tag name="MIO_EKGUID" val="2540cea1-3f95-4b4c-b1b8-b30145071fde"/>
  <p:tag name="MIO_GUID" val="a08b8491-6f29-48d8-94f0-19b7dd612184"/>
  <p:tag name="MIO_UPDATE" val="True"/>
  <p:tag name="MIO_VERSION" val="09.06.2020 14:01:01"/>
  <p:tag name="MIO_DBID" val="0F45B44C-9BC7-4D85-81C4-7155EE70A7B9"/>
  <p:tag name="MIO_LASTDOWNLOADED" val="01.03.2022 15:47:25.811"/>
  <p:tag name="MIO_OBJECTNAME" val="LNG"/>
  <p:tag name="MIO_LASTEDITORNAME" val="Sinja Giese"/>
</p:tagLst>
</file>

<file path=ppt/tags/tag32.xml><?xml version="1.0" encoding="utf-8"?>
<p:tagLst xmlns:a="http://schemas.openxmlformats.org/drawingml/2006/main" xmlns:r="http://schemas.openxmlformats.org/officeDocument/2006/relationships" xmlns:p="http://schemas.openxmlformats.org/presentationml/2006/main">
  <p:tag name="MIO_EKGUID" val="ee9e1491-7c96-4a62-9f85-81c77bf538c8"/>
  <p:tag name="MIO_GUID" val="6d3b1df3-d028-4ef8-baa6-616f8a929825"/>
  <p:tag name="MIO_UPDATE" val="True"/>
  <p:tag name="MIO_VERSION" val="09.06.2020 13:56:02"/>
  <p:tag name="MIO_DBID" val="0F45B44C-9BC7-4D85-81C4-7155EE70A7B9"/>
  <p:tag name="MIO_LASTDOWNLOADED" val="10.03.2022 20:56:31.431"/>
  <p:tag name="MIO_OBJECTNAME" val="Biomass"/>
  <p:tag name="MIO_LASTEDITORNAME" val="Sinja Giese"/>
</p:tagLst>
</file>

<file path=ppt/tags/tag33.xml><?xml version="1.0" encoding="utf-8"?>
<p:tagLst xmlns:a="http://schemas.openxmlformats.org/drawingml/2006/main" xmlns:r="http://schemas.openxmlformats.org/officeDocument/2006/relationships" xmlns:p="http://schemas.openxmlformats.org/presentationml/2006/main">
  <p:tag name="MIO_EKGUID" val="c0c17f81-908a-4585-b8ff-e151402a1bc1"/>
  <p:tag name="MIO_GUID" val="079b9705-4059-4561-bb5a-9ba784ceb4c5"/>
  <p:tag name="MIO_UPDATE" val="True"/>
  <p:tag name="MIO_VERSION" val="09.06.2020 13:56:06"/>
  <p:tag name="MIO_DBID" val="0F45B44C-9BC7-4D85-81C4-7155EE70A7B9"/>
  <p:tag name="MIO_LASTDOWNLOADED" val="01.03.2022 15:47:06.796"/>
  <p:tag name="MIO_OBJECTNAME" val="Coal"/>
  <p:tag name="MIO_LASTEDITORNAME" val="Sinja Giese"/>
</p:tagLst>
</file>

<file path=ppt/tags/tag34.xml><?xml version="1.0" encoding="utf-8"?>
<p:tagLst xmlns:a="http://schemas.openxmlformats.org/drawingml/2006/main" xmlns:r="http://schemas.openxmlformats.org/officeDocument/2006/relationships" xmlns:p="http://schemas.openxmlformats.org/presentationml/2006/main">
  <p:tag name="MIO_EKGUID" val="796d3279-c649-4e06-b299-9325c22f87a3"/>
  <p:tag name="MIO_GUID" val="e5b0e173-f3e7-466a-9b4f-d0f5ebb50b3b"/>
  <p:tag name="MIO_UPDATE" val="True"/>
  <p:tag name="MIO_VERSION" val="09.06.2020 13:56:11"/>
  <p:tag name="MIO_DBID" val="0F45B44C-9BC7-4D85-81C4-7155EE70A7B9"/>
  <p:tag name="MIO_LASTDOWNLOADED" val="01.03.2022 15:47:56.695"/>
  <p:tag name="MIO_OBJECTNAME" val="Gas"/>
  <p:tag name="MIO_LASTEDITORNAME" val="Sinja Giese"/>
</p:tagLst>
</file>

<file path=ppt/tags/tag35.xml><?xml version="1.0" encoding="utf-8"?>
<p:tagLst xmlns:a="http://schemas.openxmlformats.org/drawingml/2006/main" xmlns:r="http://schemas.openxmlformats.org/officeDocument/2006/relationships" xmlns:p="http://schemas.openxmlformats.org/presentationml/2006/main">
  <p:tag name="MIO_EKGUID" val="1e67a74c-85f2-427f-a1db-efa0e0cc6598"/>
  <p:tag name="MIO_GUID" val="a2ba9616-5661-4b38-89b2-a5d93b4c4f99"/>
  <p:tag name="MIO_UPDATE" val="True"/>
  <p:tag name="MIO_VERSION" val="09.06.2020 13:57:15"/>
  <p:tag name="MIO_DBID" val="0F45B44C-9BC7-4D85-81C4-7155EE70A7B9"/>
  <p:tag name="MIO_LASTDOWNLOADED" val="01.03.2022 15:47:02.370"/>
  <p:tag name="MIO_OBJECTNAME" val="Carbon"/>
  <p:tag name="MIO_LASTEDITORNAME" val="Sinja Giese"/>
</p:tagLst>
</file>

<file path=ppt/tags/tag36.xml><?xml version="1.0" encoding="utf-8"?>
<p:tagLst xmlns:a="http://schemas.openxmlformats.org/drawingml/2006/main" xmlns:r="http://schemas.openxmlformats.org/officeDocument/2006/relationships" xmlns:p="http://schemas.openxmlformats.org/presentationml/2006/main">
  <p:tag name="MIO_EKGUID" val="dac963a2-8c90-446d-9c6c-38fab5c9a548"/>
  <p:tag name="MIO_GUID" val="152d0a4d-5c61-4c03-9751-e2ee7370f3bb"/>
  <p:tag name="MIO_UPDATE" val="True"/>
  <p:tag name="MIO_VERSION" val="10.06.2020 09:08:46"/>
  <p:tag name="MIO_DBID" val="0F45B44C-9BC7-4D85-81C4-7155EE70A7B9"/>
  <p:tag name="MIO_LASTDOWNLOADED" val="01.03.2022 15:48:10.300"/>
  <p:tag name="MIO_OBJECTNAME" val="Money"/>
  <p:tag name="MIO_LASTEDITORNAME" val="Sinja Giese"/>
</p:tagLst>
</file>

<file path=ppt/tags/tag37.xml><?xml version="1.0" encoding="utf-8"?>
<p:tagLst xmlns:a="http://schemas.openxmlformats.org/drawingml/2006/main" xmlns:r="http://schemas.openxmlformats.org/officeDocument/2006/relationships" xmlns:p="http://schemas.openxmlformats.org/presentationml/2006/main">
  <p:tag name="MIO_EKGUID" val="96978a1b-5668-477b-8c41-dc5723884dbb"/>
  <p:tag name="MIO_GUID" val="9c4b9738-f43b-4dc5-b4e1-2271993269d0"/>
  <p:tag name="MIO_UPDATE" val="True"/>
  <p:tag name="MIO_VERSION" val="09.06.2020 13:56:45"/>
  <p:tag name="MIO_DBID" val="0F45B44C-9BC7-4D85-81C4-7155EE70A7B9"/>
  <p:tag name="MIO_LASTDOWNLOADED" val="01.03.2022 15:47:35.883"/>
  <p:tag name="MIO_OBJECTNAME" val="Lightning"/>
  <p:tag name="MIO_LASTEDITORNAME" val="Sinja Giese"/>
</p:tagLst>
</file>

<file path=ppt/tags/tag38.xml><?xml version="1.0" encoding="utf-8"?>
<p:tagLst xmlns:a="http://schemas.openxmlformats.org/drawingml/2006/main" xmlns:r="http://schemas.openxmlformats.org/officeDocument/2006/relationships" xmlns:p="http://schemas.openxmlformats.org/presentationml/2006/main">
  <p:tag name="MIO_EKGUID" val="0919754a-ac1a-4d4c-8366-c2936187a25a"/>
  <p:tag name="MIO_GUID" val="caa6f253-2d7c-46d1-89c2-656fe351d03d"/>
  <p:tag name="MIO_UPDATE" val="True"/>
  <p:tag name="MIO_VERSION" val="10.06.2020 09:38:16"/>
  <p:tag name="MIO_DBID" val="0F45B44C-9BC7-4D85-81C4-7155EE70A7B9"/>
  <p:tag name="MIO_LASTDOWNLOADED" val="01.03.2022 14:16:54.324"/>
  <p:tag name="MIO_OBJECTNAME" val="Hydroelectric plant"/>
  <p:tag name="MIO_LASTEDITORNAME" val="Sinja Giese"/>
</p:tagLst>
</file>

<file path=ppt/tags/tag39.xml><?xml version="1.0" encoding="utf-8"?>
<p:tagLst xmlns:a="http://schemas.openxmlformats.org/drawingml/2006/main" xmlns:r="http://schemas.openxmlformats.org/officeDocument/2006/relationships" xmlns:p="http://schemas.openxmlformats.org/presentationml/2006/main">
  <p:tag name="MIO_EKGUID" val="3df1db2f-79ed-495d-81f4-497d3c96dab7"/>
  <p:tag name="MIO_GUID" val="1f8b5d7d-abb4-460e-b643-424ce8dd8771"/>
  <p:tag name="MIO_UPDATE" val="True"/>
  <p:tag name="MIO_VERSION" val="10.06.2020 09:39:17"/>
  <p:tag name="MIO_DBID" val="0F45B44C-9BC7-4D85-81C4-7155EE70A7B9"/>
  <p:tag name="MIO_LASTDOWNLOADED" val="01.03.2022 14:16:43.901"/>
  <p:tag name="MIO_OBJECTNAME" val="Coal-fired-power-plant"/>
  <p:tag name="MIO_LASTEDITORNAME" val="Sinja Gies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MIO_EKGUID" val="dc6f82e9-2784-4e91-8e65-27bf5d8abe19"/>
  <p:tag name="MIO_GUID" val="9405d692-1ebe-4779-aa20-0679f3b2e681"/>
  <p:tag name="MIO_UPDATE" val="True"/>
  <p:tag name="MIO_VERSION" val="10.06.2020 09:39:21"/>
  <p:tag name="MIO_DBID" val="0F45B44C-9BC7-4D85-81C4-7155EE70A7B9"/>
  <p:tag name="MIO_LASTDOWNLOADED" val="01.03.2022 14:16:51.442"/>
  <p:tag name="MIO_OBJECTNAME" val="Gas-fired-power-plant"/>
  <p:tag name="MIO_LASTEDITORNAME" val="Sinja Giese"/>
</p:tagLst>
</file>

<file path=ppt/tags/tag41.xml><?xml version="1.0" encoding="utf-8"?>
<p:tagLst xmlns:a="http://schemas.openxmlformats.org/drawingml/2006/main" xmlns:r="http://schemas.openxmlformats.org/officeDocument/2006/relationships" xmlns:p="http://schemas.openxmlformats.org/presentationml/2006/main">
  <p:tag name="MIO_EKGUID" val="40abb80e-69d7-4391-8b44-b9ed40a9e1d5"/>
  <p:tag name="MIO_GUID" val="4d3eee5c-83c1-45f3-bfba-5e9d4a829bc8"/>
  <p:tag name="MIO_UPDATE" val="True"/>
  <p:tag name="MIO_VERSION" val="10.06.2020 09:37:51"/>
  <p:tag name="MIO_DBID" val="0F45B44C-9BC7-4D85-81C4-7155EE70A7B9"/>
  <p:tag name="MIO_LASTDOWNLOADED" val="01.03.2022 14:16:17.609"/>
  <p:tag name="MIO_OBJECTNAME" val="Nuclear power plant"/>
  <p:tag name="MIO_LASTEDITORNAME" val="Sinja Giese"/>
</p:tagLst>
</file>

<file path=ppt/tags/tag42.xml><?xml version="1.0" encoding="utf-8"?>
<p:tagLst xmlns:a="http://schemas.openxmlformats.org/drawingml/2006/main" xmlns:r="http://schemas.openxmlformats.org/officeDocument/2006/relationships" xmlns:p="http://schemas.openxmlformats.org/presentationml/2006/main">
  <p:tag name="MIO_EKGUID" val="1050d9ec-cf65-4dec-ac78-c4b44321b3e6"/>
  <p:tag name="MIO_GUID" val="b26aed13-2f3d-41ed-b958-ff37e646b942"/>
  <p:tag name="MIO_UPDATE" val="True"/>
  <p:tag name="MIO_VERSION" val="10.06.2020 08:44:58"/>
  <p:tag name="MIO_DBID" val="0F45B44C-9BC7-4D85-81C4-7155EE70A7B9"/>
  <p:tag name="MIO_LASTDOWNLOADED" val="09.03.2022 16:21:13.533"/>
  <p:tag name="MIO_OBJECTNAME" val="Arrow diagonal up right"/>
  <p:tag name="MIO_LASTEDITORNAME" val="Sinja Giese"/>
</p:tagLst>
</file>

<file path=ppt/tags/tag43.xml><?xml version="1.0" encoding="utf-8"?>
<p:tagLst xmlns:a="http://schemas.openxmlformats.org/drawingml/2006/main" xmlns:r="http://schemas.openxmlformats.org/officeDocument/2006/relationships" xmlns:p="http://schemas.openxmlformats.org/presentationml/2006/main">
  <p:tag name="MIO_EKGUID" val="1050d9ec-cf65-4dec-ac78-c4b44321b3e6"/>
  <p:tag name="MIO_GUID" val="b26aed13-2f3d-41ed-b958-ff37e646b942"/>
  <p:tag name="MIO_UPDATE" val="True"/>
  <p:tag name="MIO_VERSION" val="10.06.2020 08:44:58"/>
  <p:tag name="MIO_DBID" val="0F45B44C-9BC7-4D85-81C4-7155EE70A7B9"/>
  <p:tag name="MIO_LASTDOWNLOADED" val="09.03.2022 16:21:13.533"/>
  <p:tag name="MIO_OBJECTNAME" val="Arrow diagonal up right"/>
  <p:tag name="MIO_LASTEDITORNAME" val="Sinja Giese"/>
</p:tagLst>
</file>

<file path=ppt/tags/tag44.xml><?xml version="1.0" encoding="utf-8"?>
<p:tagLst xmlns:a="http://schemas.openxmlformats.org/drawingml/2006/main" xmlns:r="http://schemas.openxmlformats.org/officeDocument/2006/relationships" xmlns:p="http://schemas.openxmlformats.org/presentationml/2006/main">
  <p:tag name="MIO_EKGUID" val="c455bfd5-10ea-4b9b-b8b3-ded5f2d0b07c"/>
  <p:tag name="MIO_GUID" val="c6c3a95e-91c5-45e6-88cd-4a676c772337"/>
  <p:tag name="MIO_UPDATE" val="True"/>
  <p:tag name="MIO_VERSION" val="10.06.2020 09:39:28"/>
  <p:tag name="MIO_DBID" val="0F45B44C-9BC7-4D85-81C4-7155EE70A7B9"/>
  <p:tag name="MIO_LASTDOWNLOADED" val="01.03.2022 14:16:26.102"/>
  <p:tag name="MIO_OBJECTNAME" val="Power-to-gas"/>
  <p:tag name="MIO_LASTEDITORNAME" val="Sinja Giese"/>
</p:tagLst>
</file>

<file path=ppt/tags/tag45.xml><?xml version="1.0" encoding="utf-8"?>
<p:tagLst xmlns:a="http://schemas.openxmlformats.org/drawingml/2006/main" xmlns:r="http://schemas.openxmlformats.org/officeDocument/2006/relationships" xmlns:p="http://schemas.openxmlformats.org/presentationml/2006/main">
  <p:tag name="MIO_EKGUID" val="cd7da48e-6a23-4362-ac4e-d36a45ae5a10"/>
  <p:tag name="MIO_GUID" val="0a043f6b-5e4a-4156-bfad-fbb9f9d72065"/>
  <p:tag name="MIO_UPDATE" val="True"/>
  <p:tag name="MIO_VERSION" val="10.06.2020 09:38:46"/>
  <p:tag name="MIO_DBID" val="0F45B44C-9BC7-4D85-81C4-7155EE70A7B9"/>
  <p:tag name="MIO_LASTDOWNLOADED" val="01.03.2022 20:10:56.665"/>
  <p:tag name="MIO_OBJECTNAME" val="SME customers"/>
  <p:tag name="MIO_LASTEDITORNAME" val="Sinja Giese"/>
</p:tagLst>
</file>

<file path=ppt/tags/tag46.xml><?xml version="1.0" encoding="utf-8"?>
<p:tagLst xmlns:a="http://schemas.openxmlformats.org/drawingml/2006/main" xmlns:r="http://schemas.openxmlformats.org/officeDocument/2006/relationships" xmlns:p="http://schemas.openxmlformats.org/presentationml/2006/main">
  <p:tag name="MIO_EKGUID" val="5e3edc6c-b89e-433a-b09f-9bf2082d8723"/>
  <p:tag name="MIO_GUID" val="e88caac9-6cdf-43ed-8961-35168da9682d"/>
  <p:tag name="MIO_UPDATE" val="True"/>
  <p:tag name="MIO_VERSION" val="10.06.2020 09:38:42"/>
  <p:tag name="MIO_DBID" val="0F45B44C-9BC7-4D85-81C4-7155EE70A7B9"/>
  <p:tag name="MIO_LASTDOWNLOADED" val="01.03.2022 20:10:12.676"/>
  <p:tag name="MIO_OBJECTNAME" val="Large customers"/>
  <p:tag name="MIO_LASTEDITORNAME" val="Sinja Gies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2iHLaG_PFtDOwEXv6Lxqw"/>
</p:tagLst>
</file>

<file path=ppt/tags/tag6.xml><?xml version="1.0" encoding="utf-8"?>
<p:tagLst xmlns:a="http://schemas.openxmlformats.org/drawingml/2006/main" xmlns:r="http://schemas.openxmlformats.org/officeDocument/2006/relationships" xmlns:p="http://schemas.openxmlformats.org/presentationml/2006/main">
  <p:tag name="MIO_HDS" val="True"/>
  <p:tag name="MIO_SKIPVERSION" val="01.01.0001 00:00:00"/>
  <p:tag name="MIO_EKGUID" val="00000000-0000-0000-0000-000000000000"/>
  <p:tag name="MIO_UPDATE" val="True"/>
  <p:tag name="MIO_VERSION" val="01.01.0001 00:00:00"/>
  <p:tag name="MIO_LASTDOWNLOADED" val="01.01.0001 00:00:00.000"/>
  <p:tag name="MIO_BULLET_IMAGE_BINARY_DATA" val="iVBORw0KGgoAAAANSUhEUgAAAJsAAACbCAMAAABCvxm+AAAAAXNSR0IArs4c6QAAAARnQU1BAACxjwv8YQUAAAAzUExURQAAAI/P/5fP95XP+pfP95bP+ZfP+pbP+JXP+ZjR+5fQ+pjQ+5fQ+pjQ+pfQ+pjQ+pfQ+rUFir0AAAAQdFJOUwAQIDBAUGBwgI+fr7/P3+8jGoKKAAAACXBIWXMAABcRAAAXEQHKJvM/AAAFhElEQVR4Xs2c2YKbMAxFY3bC1v//2kIQwYAXJF+ROS+dTmfIqRfZspy8UjF5XpZVXdfNxvx1VRZFRj/wPCYv67YfpulfgLHvmvpRSVPU7yHodKZ71wX9siKmaHhaO12j6ZfXUq+Nrjb0LChZM9ALpNGj9UyR2mI2XUWPBWCakZ6KYmzo0YmYFthkO216aFEyW2jpJYQomi3U9DISCvQ4OzNIQ55p6QmayDpWvdFWppxe7z7KI82GG09MR7/4BD296D3yZ/pzY2DEuvyx/iTuD7riabVZ7mYw+YHazC25xzuUuNGtv1K7MebMszPUZopsOh+Na2cGkvDwxBLqpyMLJzX9EJOe/kymJA8HmWwe9Kagr1KZ/AuE7P//nscwSm4kkwuyHl3UcHKerbCsR1ua+SA5T6++6Z9ZbGowOedcFT17V4PJuRZWyUSw1VByjulQ0j9xOCciGLnriYSg2a45EkTu0nCCZnOlbxC5c8Pxm82dWSLkTg2X07fv40t6EXLHGMfef/iTSoDcmx71wXCXhFC+C5CzG467koYPgNLl7OczZ0Jkg5ouZ82GjL51m9gpgSSQH9g7lb85iskJN9Bf9k4VJDDKct9ONfQNFspyW6fKRoeu3NapwpxUVW7bYkpT+WA6OZMiN62P4K+lG741dSNFbh1wFf1NgKLcOuBEOQyhJ7cOmKTao5rcZ8Cx9yBH1OSWNEk+FVZi5QGp3JILJkyFFSW5ZTLIh+tGTK6hn+OxDBbASaVKyy0TFXHAa+9TXUiOQ5eJCjl8jslJYqhgz+smJicIollyCNmIyAmiaJEeQjYicvz8pgaEkI3IjRR2PEC6ReTYO/8maRdyJizHDcEdIvTuBOW4DQd2C8sxu6gX1ju8hOSYoXRI21k6CNWPeUvQiFmybAIlWt6yOuHdAiVaXpI+vdJ25C78aStzpiq4Baqg9AM30XDzNxzvxTTc6LzAAS8oMJv5Ht6pygumKm7eGPcH3I61Cwum218ebwpu/pSQF+gV3AIXKegnbqLg5m82Zt6Ed+v86ykvb8Kv9aNfjbm5HNH7t+AtNu7+DbvvnQK3nbh1jAHrFlTj5wvIHDCsxr1T1CNv44XV2PnpW3io6CKixr6K1eLOaqZwVs9PhJv0EjERU+Ofu1Sw87eImuDacCkr7F6JqBnRuSVmQY2pSU5d5t9DLFoRNVEQXUr2gIMkjVPyT1k7PcDFSh+ypWepyyQHER21zzhJnahKauvJRdpEjdVPpWqf+mnaRFVTW+9jpexEYmryibbez0uYDHpqFDLlk0FRbTu3kKZammrb9T/hgNNU+14HlQ24413yK0lq33NZ0YDTVduPyQTLvbLafmTMzxnWN6L4SVSzFkJ2p2qr2SefzJWl11azqwDcTg3vc5PVDs9nv0MxtNNNr7IfS2Ls8OuXA1wAOEZ1fojzbSkRdxNOZ3j8fZZbDqF2rocJ0nvXeopQu5Z1BGvD4e0ZHyBq1zvNknOR81Mgaq5qmCSHPsph1FzVV9FlM1sOo+YuIopSol0OpObescrevr7JgdR8tyRk+991Zw9S86/UsiOlRQ6l5r+GIPxQgsGg1EIfTSB8Y5U0ibwQrAIAKyECIlkl4BRTzHUNPCI50AYxRHb6P5Qb/WX+L8IPdUglcAPB4iefvHL3k35+0HJ3OnTl8THH+fAmg63ix4jl4ieeDMKxc58LsJpvjFjh1UX+zKDrGUPNArW7CDCJP4kz154SwkZbqWDbHwdD+GJEnFrLbkR8sKqKHcRsoUJP2b4EmS0UwFg8NTfX9fuU4nKjzdTlwCazKBM/9HJolcRWsroTJopdBe9KB6ZsOILT0DWFZntdycqqefcBx9mpa+tCtRtjmCwvyplqZf6qyPPMpCq9Xv8BE+Q9SnEOfnkAAAAASUVORK5CYII="/>
</p:tagLst>
</file>

<file path=ppt/tags/tag7.xml><?xml version="1.0" encoding="utf-8"?>
<p:tagLst xmlns:a="http://schemas.openxmlformats.org/drawingml/2006/main" xmlns:r="http://schemas.openxmlformats.org/officeDocument/2006/relationships" xmlns:p="http://schemas.openxmlformats.org/presentationml/2006/main">
  <p:tag name="MIO_SELECTION_PROXY" val="7ffff64f-0010-0000-9337-e57900000000"/>
  <p:tag name="MIO_SKIP_CDCHECK" val="true"/>
  <p:tag name="EMPOWER_OVERLAY_IGNORE" val="Yes please."/>
</p:tagLst>
</file>

<file path=ppt/tags/tag8.xml><?xml version="1.0" encoding="utf-8"?>
<p:tagLst xmlns:a="http://schemas.openxmlformats.org/drawingml/2006/main" xmlns:r="http://schemas.openxmlformats.org/officeDocument/2006/relationships" xmlns:p="http://schemas.openxmlformats.org/presentationml/2006/main">
  <p:tag name="MIO_SKIP_CDCHECK" val="true"/>
  <p:tag name="EMPOWER_OVERLAY_IGNORE" val="Yes please."/>
  <p:tag name="MIO_SELECTION_PROXY" val="7ffff64f-000a-0000-a72a-624100000000"/>
</p:tagLst>
</file>

<file path=ppt/tags/tag9.xml><?xml version="1.0" encoding="utf-8"?>
<p:tagLst xmlns:a="http://schemas.openxmlformats.org/drawingml/2006/main" xmlns:r="http://schemas.openxmlformats.org/officeDocument/2006/relationships" xmlns:p="http://schemas.openxmlformats.org/presentationml/2006/main">
  <p:tag name="MIO_SKIP_CDCHECK" val="true"/>
  <p:tag name="EMPOWER_OVERLAY_IGNORE" val="Yes please."/>
  <p:tag name="MIO_SELECTION_PROXY" val="7ffff64f-0008-0000-a72a-624100000000"/>
</p:tagLst>
</file>

<file path=ppt/theme/_rels/theme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theme/theme1.xml><?xml version="1.0" encoding="utf-8"?>
<a:theme xmlns:a="http://schemas.openxmlformats.org/drawingml/2006/main" name="Uniper_16x9">
  <a:themeElements>
    <a:clrScheme name="Uniper_1">
      <a:dk1>
        <a:srgbClr val="5E5E5E"/>
      </a:dk1>
      <a:lt1>
        <a:srgbClr val="FFFFFF"/>
      </a:lt1>
      <a:dk2>
        <a:srgbClr val="0078DC"/>
      </a:dk2>
      <a:lt2>
        <a:srgbClr val="FFFFFF"/>
      </a:lt2>
      <a:accent1>
        <a:srgbClr val="C1E3FC"/>
      </a:accent1>
      <a:accent2>
        <a:srgbClr val="00A7F0"/>
      </a:accent2>
      <a:accent3>
        <a:srgbClr val="0875BB"/>
      </a:accent3>
      <a:accent4>
        <a:srgbClr val="29527A"/>
      </a:accent4>
      <a:accent5>
        <a:srgbClr val="0097EE"/>
      </a:accent5>
      <a:accent6>
        <a:srgbClr val="8CCCF7"/>
      </a:accent6>
      <a:hlink>
        <a:srgbClr val="B3B3B3"/>
      </a:hlink>
      <a:folHlink>
        <a:srgbClr val="5E5E5E"/>
      </a:folHlink>
    </a:clrScheme>
    <a:fontScheme name="Unip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600" dirty="0" err="1" smtClean="0"/>
        </a:defPPr>
      </a:lstStyle>
    </a:txDef>
  </a:objectDefaults>
  <a:extraClrSchemeLst>
    <a:extraClrScheme>
      <a:clrScheme name="Uniper_1">
        <a:dk1>
          <a:srgbClr val="5E5E5E"/>
        </a:dk1>
        <a:lt1>
          <a:srgbClr val="FFFFFF"/>
        </a:lt1>
        <a:dk2>
          <a:srgbClr val="0078DC"/>
        </a:dk2>
        <a:lt2>
          <a:srgbClr val="FFFFFF"/>
        </a:lt2>
        <a:accent1>
          <a:srgbClr val="C1E3FC"/>
        </a:accent1>
        <a:accent2>
          <a:srgbClr val="00A7F0"/>
        </a:accent2>
        <a:accent3>
          <a:srgbClr val="0875BB"/>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a">
        <a:dk1>
          <a:srgbClr val="5E5E5E"/>
        </a:dk1>
        <a:lt1>
          <a:srgbClr val="FFFFFF"/>
        </a:lt1>
        <a:dk2>
          <a:srgbClr val="0078DC"/>
        </a:dk2>
        <a:lt2>
          <a:srgbClr val="FFFFFF"/>
        </a:lt2>
        <a:accent1>
          <a:srgbClr val="C1E3FC"/>
        </a:accent1>
        <a:accent2>
          <a:srgbClr val="00A7F0"/>
        </a:accent2>
        <a:accent3>
          <a:srgbClr val="ED8C1C"/>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b">
        <a:dk1>
          <a:srgbClr val="5E5E5E"/>
        </a:dk1>
        <a:lt1>
          <a:srgbClr val="FFFFFF"/>
        </a:lt1>
        <a:dk2>
          <a:srgbClr val="0078DC"/>
        </a:dk2>
        <a:lt2>
          <a:srgbClr val="FFFFFF"/>
        </a:lt2>
        <a:accent1>
          <a:srgbClr val="C1E3FC"/>
        </a:accent1>
        <a:accent2>
          <a:srgbClr val="00A7F0"/>
        </a:accent2>
        <a:accent3>
          <a:srgbClr val="FFEA00"/>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c">
        <a:dk1>
          <a:srgbClr val="5E5E5E"/>
        </a:dk1>
        <a:lt1>
          <a:srgbClr val="FFFFFF"/>
        </a:lt1>
        <a:dk2>
          <a:srgbClr val="0078DC"/>
        </a:dk2>
        <a:lt2>
          <a:srgbClr val="FFFFFF"/>
        </a:lt2>
        <a:accent1>
          <a:srgbClr val="C1E3FC"/>
        </a:accent1>
        <a:accent2>
          <a:srgbClr val="00A7F0"/>
        </a:accent2>
        <a:accent3>
          <a:srgbClr val="B5D45B"/>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3">
        <a:dk1>
          <a:srgbClr val="5E5E5E"/>
        </a:dk1>
        <a:lt1>
          <a:srgbClr val="FFFFFF"/>
        </a:lt1>
        <a:dk2>
          <a:srgbClr val="0078DC"/>
        </a:dk2>
        <a:lt2>
          <a:srgbClr val="FFFFFF"/>
        </a:lt2>
        <a:accent1>
          <a:srgbClr val="C1E3FC"/>
        </a:accent1>
        <a:accent2>
          <a:srgbClr val="ED8C1C"/>
        </a:accent2>
        <a:accent3>
          <a:srgbClr val="5CBCF5"/>
        </a:accent3>
        <a:accent4>
          <a:srgbClr val="B5D45B"/>
        </a:accent4>
        <a:accent5>
          <a:srgbClr val="29527A"/>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4">
        <a:dk1>
          <a:srgbClr val="5E5E5E"/>
        </a:dk1>
        <a:lt1>
          <a:srgbClr val="FFFFFF"/>
        </a:lt1>
        <a:dk2>
          <a:srgbClr val="0078DC"/>
        </a:dk2>
        <a:lt2>
          <a:srgbClr val="FFFFFF"/>
        </a:lt2>
        <a:accent1>
          <a:srgbClr val="29527A"/>
        </a:accent1>
        <a:accent2>
          <a:srgbClr val="FFEA00"/>
        </a:accent2>
        <a:accent3>
          <a:srgbClr val="C1E3FC"/>
        </a:accent3>
        <a:accent4>
          <a:srgbClr val="B5D45B"/>
        </a:accent4>
        <a:accent5>
          <a:srgbClr val="ED8C1C"/>
        </a:accent5>
        <a:accent6>
          <a:srgbClr val="5CBCF5"/>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5">
        <a:dk1>
          <a:srgbClr val="5E5E5E"/>
        </a:dk1>
        <a:lt1>
          <a:srgbClr val="FFFFFF"/>
        </a:lt1>
        <a:dk2>
          <a:srgbClr val="0078DC"/>
        </a:dk2>
        <a:lt2>
          <a:srgbClr val="FFFFFF"/>
        </a:lt2>
        <a:accent1>
          <a:srgbClr val="E3D4BC"/>
        </a:accent1>
        <a:accent2>
          <a:srgbClr val="5CBCF5"/>
        </a:accent2>
        <a:accent3>
          <a:srgbClr val="5E5E5E"/>
        </a:accent3>
        <a:accent4>
          <a:srgbClr val="135B8B"/>
        </a:accent4>
        <a:accent5>
          <a:srgbClr val="B3B3B3"/>
        </a:accent5>
        <a:accent6>
          <a:srgbClr val="876C59"/>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6">
        <a:dk1>
          <a:srgbClr val="5E5E5E"/>
        </a:dk1>
        <a:lt1>
          <a:srgbClr val="FFFFFF"/>
        </a:lt1>
        <a:dk2>
          <a:srgbClr val="0078DC"/>
        </a:dk2>
        <a:lt2>
          <a:srgbClr val="FFFFFF"/>
        </a:lt2>
        <a:accent1>
          <a:srgbClr val="C1E3FC"/>
        </a:accent1>
        <a:accent2>
          <a:srgbClr val="0078DC"/>
        </a:accent2>
        <a:accent3>
          <a:srgbClr val="E3D4BC"/>
        </a:accent3>
        <a:accent4>
          <a:srgbClr val="876C59"/>
        </a:accent4>
        <a:accent5>
          <a:srgbClr val="5CBCF5"/>
        </a:accent5>
        <a:accent6>
          <a:srgbClr val="135B8B"/>
        </a:accent6>
        <a:hlink>
          <a:srgbClr val="B3B3B3"/>
        </a:hlink>
        <a:folHlink>
          <a:srgbClr val="5E5E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iper_16x9">
  <a:themeElements>
    <a:clrScheme name="Uniper_1">
      <a:dk1>
        <a:srgbClr val="5E5E5E"/>
      </a:dk1>
      <a:lt1>
        <a:srgbClr val="FFFFFF"/>
      </a:lt1>
      <a:dk2>
        <a:srgbClr val="0078DC"/>
      </a:dk2>
      <a:lt2>
        <a:srgbClr val="FFFFFF"/>
      </a:lt2>
      <a:accent1>
        <a:srgbClr val="C1E3FC"/>
      </a:accent1>
      <a:accent2>
        <a:srgbClr val="00A7F0"/>
      </a:accent2>
      <a:accent3>
        <a:srgbClr val="0875BB"/>
      </a:accent3>
      <a:accent4>
        <a:srgbClr val="29527A"/>
      </a:accent4>
      <a:accent5>
        <a:srgbClr val="0097EE"/>
      </a:accent5>
      <a:accent6>
        <a:srgbClr val="8CCCF7"/>
      </a:accent6>
      <a:hlink>
        <a:srgbClr val="B3B3B3"/>
      </a:hlink>
      <a:folHlink>
        <a:srgbClr val="5E5E5E"/>
      </a:folHlink>
    </a:clrScheme>
    <a:fontScheme name="Unip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600" dirty="0" err="1"/>
        </a:defPPr>
      </a:lstStyle>
    </a:txDef>
  </a:objectDefaults>
  <a:extraClrSchemeLst>
    <a:extraClrScheme>
      <a:clrScheme name="Uniper_1">
        <a:dk1>
          <a:srgbClr val="5E5E5E"/>
        </a:dk1>
        <a:lt1>
          <a:srgbClr val="FFFFFF"/>
        </a:lt1>
        <a:dk2>
          <a:srgbClr val="0078DC"/>
        </a:dk2>
        <a:lt2>
          <a:srgbClr val="FFFFFF"/>
        </a:lt2>
        <a:accent1>
          <a:srgbClr val="C1E3FC"/>
        </a:accent1>
        <a:accent2>
          <a:srgbClr val="00A7F0"/>
        </a:accent2>
        <a:accent3>
          <a:srgbClr val="0875BB"/>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a">
        <a:dk1>
          <a:srgbClr val="5E5E5E"/>
        </a:dk1>
        <a:lt1>
          <a:srgbClr val="FFFFFF"/>
        </a:lt1>
        <a:dk2>
          <a:srgbClr val="0078DC"/>
        </a:dk2>
        <a:lt2>
          <a:srgbClr val="FFFFFF"/>
        </a:lt2>
        <a:accent1>
          <a:srgbClr val="C1E3FC"/>
        </a:accent1>
        <a:accent2>
          <a:srgbClr val="00A7F0"/>
        </a:accent2>
        <a:accent3>
          <a:srgbClr val="ED8C1C"/>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b">
        <a:dk1>
          <a:srgbClr val="5E5E5E"/>
        </a:dk1>
        <a:lt1>
          <a:srgbClr val="FFFFFF"/>
        </a:lt1>
        <a:dk2>
          <a:srgbClr val="0078DC"/>
        </a:dk2>
        <a:lt2>
          <a:srgbClr val="FFFFFF"/>
        </a:lt2>
        <a:accent1>
          <a:srgbClr val="C1E3FC"/>
        </a:accent1>
        <a:accent2>
          <a:srgbClr val="00A7F0"/>
        </a:accent2>
        <a:accent3>
          <a:srgbClr val="FFEA00"/>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c">
        <a:dk1>
          <a:srgbClr val="5E5E5E"/>
        </a:dk1>
        <a:lt1>
          <a:srgbClr val="FFFFFF"/>
        </a:lt1>
        <a:dk2>
          <a:srgbClr val="0078DC"/>
        </a:dk2>
        <a:lt2>
          <a:srgbClr val="FFFFFF"/>
        </a:lt2>
        <a:accent1>
          <a:srgbClr val="C1E3FC"/>
        </a:accent1>
        <a:accent2>
          <a:srgbClr val="00A7F0"/>
        </a:accent2>
        <a:accent3>
          <a:srgbClr val="B5D45B"/>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3">
        <a:dk1>
          <a:srgbClr val="5E5E5E"/>
        </a:dk1>
        <a:lt1>
          <a:srgbClr val="FFFFFF"/>
        </a:lt1>
        <a:dk2>
          <a:srgbClr val="0078DC"/>
        </a:dk2>
        <a:lt2>
          <a:srgbClr val="FFFFFF"/>
        </a:lt2>
        <a:accent1>
          <a:srgbClr val="C1E3FC"/>
        </a:accent1>
        <a:accent2>
          <a:srgbClr val="ED8C1C"/>
        </a:accent2>
        <a:accent3>
          <a:srgbClr val="5CBCF5"/>
        </a:accent3>
        <a:accent4>
          <a:srgbClr val="B5D45B"/>
        </a:accent4>
        <a:accent5>
          <a:srgbClr val="29527A"/>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4">
        <a:dk1>
          <a:srgbClr val="5E5E5E"/>
        </a:dk1>
        <a:lt1>
          <a:srgbClr val="FFFFFF"/>
        </a:lt1>
        <a:dk2>
          <a:srgbClr val="0078DC"/>
        </a:dk2>
        <a:lt2>
          <a:srgbClr val="FFFFFF"/>
        </a:lt2>
        <a:accent1>
          <a:srgbClr val="29527A"/>
        </a:accent1>
        <a:accent2>
          <a:srgbClr val="FFEA00"/>
        </a:accent2>
        <a:accent3>
          <a:srgbClr val="C1E3FC"/>
        </a:accent3>
        <a:accent4>
          <a:srgbClr val="B5D45B"/>
        </a:accent4>
        <a:accent5>
          <a:srgbClr val="ED8C1C"/>
        </a:accent5>
        <a:accent6>
          <a:srgbClr val="5CBCF5"/>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5">
        <a:dk1>
          <a:srgbClr val="5E5E5E"/>
        </a:dk1>
        <a:lt1>
          <a:srgbClr val="FFFFFF"/>
        </a:lt1>
        <a:dk2>
          <a:srgbClr val="0078DC"/>
        </a:dk2>
        <a:lt2>
          <a:srgbClr val="FFFFFF"/>
        </a:lt2>
        <a:accent1>
          <a:srgbClr val="E3D4BC"/>
        </a:accent1>
        <a:accent2>
          <a:srgbClr val="5CBCF5"/>
        </a:accent2>
        <a:accent3>
          <a:srgbClr val="5E5E5E"/>
        </a:accent3>
        <a:accent4>
          <a:srgbClr val="135B8B"/>
        </a:accent4>
        <a:accent5>
          <a:srgbClr val="B3B3B3"/>
        </a:accent5>
        <a:accent6>
          <a:srgbClr val="876C59"/>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6">
        <a:dk1>
          <a:srgbClr val="5E5E5E"/>
        </a:dk1>
        <a:lt1>
          <a:srgbClr val="FFFFFF"/>
        </a:lt1>
        <a:dk2>
          <a:srgbClr val="0078DC"/>
        </a:dk2>
        <a:lt2>
          <a:srgbClr val="FFFFFF"/>
        </a:lt2>
        <a:accent1>
          <a:srgbClr val="C1E3FC"/>
        </a:accent1>
        <a:accent2>
          <a:srgbClr val="0078DC"/>
        </a:accent2>
        <a:accent3>
          <a:srgbClr val="E3D4BC"/>
        </a:accent3>
        <a:accent4>
          <a:srgbClr val="876C59"/>
        </a:accent4>
        <a:accent5>
          <a:srgbClr val="5CBCF5"/>
        </a:accent5>
        <a:accent6>
          <a:srgbClr val="135B8B"/>
        </a:accent6>
        <a:hlink>
          <a:srgbClr val="B3B3B3"/>
        </a:hlink>
        <a:folHlink>
          <a:srgbClr val="5E5E5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niper_16x9">
  <a:themeElements>
    <a:clrScheme name="Uniper_1">
      <a:dk1>
        <a:srgbClr val="5E5E5E"/>
      </a:dk1>
      <a:lt1>
        <a:srgbClr val="FFFFFF"/>
      </a:lt1>
      <a:dk2>
        <a:srgbClr val="0078DC"/>
      </a:dk2>
      <a:lt2>
        <a:srgbClr val="FFFFFF"/>
      </a:lt2>
      <a:accent1>
        <a:srgbClr val="C1E3FC"/>
      </a:accent1>
      <a:accent2>
        <a:srgbClr val="00A7F0"/>
      </a:accent2>
      <a:accent3>
        <a:srgbClr val="0875BB"/>
      </a:accent3>
      <a:accent4>
        <a:srgbClr val="29527A"/>
      </a:accent4>
      <a:accent5>
        <a:srgbClr val="0097EE"/>
      </a:accent5>
      <a:accent6>
        <a:srgbClr val="8CCCF7"/>
      </a:accent6>
      <a:hlink>
        <a:srgbClr val="B3B3B3"/>
      </a:hlink>
      <a:folHlink>
        <a:srgbClr val="5E5E5E"/>
      </a:folHlink>
    </a:clrScheme>
    <a:fontScheme name="Unip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600" dirty="0" err="1" smtClean="0"/>
        </a:defPPr>
      </a:lstStyle>
    </a:txDef>
  </a:objectDefaults>
  <a:extraClrSchemeLst>
    <a:extraClrScheme>
      <a:clrScheme name="Uniper_1">
        <a:dk1>
          <a:srgbClr val="5E5E5E"/>
        </a:dk1>
        <a:lt1>
          <a:srgbClr val="FFFFFF"/>
        </a:lt1>
        <a:dk2>
          <a:srgbClr val="0078DC"/>
        </a:dk2>
        <a:lt2>
          <a:srgbClr val="FFFFFF"/>
        </a:lt2>
        <a:accent1>
          <a:srgbClr val="C1E3FC"/>
        </a:accent1>
        <a:accent2>
          <a:srgbClr val="00A7F0"/>
        </a:accent2>
        <a:accent3>
          <a:srgbClr val="0875BB"/>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a">
        <a:dk1>
          <a:srgbClr val="5E5E5E"/>
        </a:dk1>
        <a:lt1>
          <a:srgbClr val="FFFFFF"/>
        </a:lt1>
        <a:dk2>
          <a:srgbClr val="0078DC"/>
        </a:dk2>
        <a:lt2>
          <a:srgbClr val="FFFFFF"/>
        </a:lt2>
        <a:accent1>
          <a:srgbClr val="C1E3FC"/>
        </a:accent1>
        <a:accent2>
          <a:srgbClr val="00A7F0"/>
        </a:accent2>
        <a:accent3>
          <a:srgbClr val="ED8C1C"/>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b">
        <a:dk1>
          <a:srgbClr val="5E5E5E"/>
        </a:dk1>
        <a:lt1>
          <a:srgbClr val="FFFFFF"/>
        </a:lt1>
        <a:dk2>
          <a:srgbClr val="0078DC"/>
        </a:dk2>
        <a:lt2>
          <a:srgbClr val="FFFFFF"/>
        </a:lt2>
        <a:accent1>
          <a:srgbClr val="C1E3FC"/>
        </a:accent1>
        <a:accent2>
          <a:srgbClr val="00A7F0"/>
        </a:accent2>
        <a:accent3>
          <a:srgbClr val="FFEA00"/>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c">
        <a:dk1>
          <a:srgbClr val="5E5E5E"/>
        </a:dk1>
        <a:lt1>
          <a:srgbClr val="FFFFFF"/>
        </a:lt1>
        <a:dk2>
          <a:srgbClr val="0078DC"/>
        </a:dk2>
        <a:lt2>
          <a:srgbClr val="FFFFFF"/>
        </a:lt2>
        <a:accent1>
          <a:srgbClr val="C1E3FC"/>
        </a:accent1>
        <a:accent2>
          <a:srgbClr val="00A7F0"/>
        </a:accent2>
        <a:accent3>
          <a:srgbClr val="B5D45B"/>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3">
        <a:dk1>
          <a:srgbClr val="5E5E5E"/>
        </a:dk1>
        <a:lt1>
          <a:srgbClr val="FFFFFF"/>
        </a:lt1>
        <a:dk2>
          <a:srgbClr val="0078DC"/>
        </a:dk2>
        <a:lt2>
          <a:srgbClr val="FFFFFF"/>
        </a:lt2>
        <a:accent1>
          <a:srgbClr val="C1E3FC"/>
        </a:accent1>
        <a:accent2>
          <a:srgbClr val="ED8C1C"/>
        </a:accent2>
        <a:accent3>
          <a:srgbClr val="5CBCF5"/>
        </a:accent3>
        <a:accent4>
          <a:srgbClr val="B5D45B"/>
        </a:accent4>
        <a:accent5>
          <a:srgbClr val="29527A"/>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4">
        <a:dk1>
          <a:srgbClr val="5E5E5E"/>
        </a:dk1>
        <a:lt1>
          <a:srgbClr val="FFFFFF"/>
        </a:lt1>
        <a:dk2>
          <a:srgbClr val="0078DC"/>
        </a:dk2>
        <a:lt2>
          <a:srgbClr val="FFFFFF"/>
        </a:lt2>
        <a:accent1>
          <a:srgbClr val="29527A"/>
        </a:accent1>
        <a:accent2>
          <a:srgbClr val="FFEA00"/>
        </a:accent2>
        <a:accent3>
          <a:srgbClr val="C1E3FC"/>
        </a:accent3>
        <a:accent4>
          <a:srgbClr val="B5D45B"/>
        </a:accent4>
        <a:accent5>
          <a:srgbClr val="ED8C1C"/>
        </a:accent5>
        <a:accent6>
          <a:srgbClr val="5CBCF5"/>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5">
        <a:dk1>
          <a:srgbClr val="5E5E5E"/>
        </a:dk1>
        <a:lt1>
          <a:srgbClr val="FFFFFF"/>
        </a:lt1>
        <a:dk2>
          <a:srgbClr val="0078DC"/>
        </a:dk2>
        <a:lt2>
          <a:srgbClr val="FFFFFF"/>
        </a:lt2>
        <a:accent1>
          <a:srgbClr val="E3D4BC"/>
        </a:accent1>
        <a:accent2>
          <a:srgbClr val="5CBCF5"/>
        </a:accent2>
        <a:accent3>
          <a:srgbClr val="5E5E5E"/>
        </a:accent3>
        <a:accent4>
          <a:srgbClr val="135B8B"/>
        </a:accent4>
        <a:accent5>
          <a:srgbClr val="B3B3B3"/>
        </a:accent5>
        <a:accent6>
          <a:srgbClr val="876C59"/>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6">
        <a:dk1>
          <a:srgbClr val="5E5E5E"/>
        </a:dk1>
        <a:lt1>
          <a:srgbClr val="FFFFFF"/>
        </a:lt1>
        <a:dk2>
          <a:srgbClr val="0078DC"/>
        </a:dk2>
        <a:lt2>
          <a:srgbClr val="FFFFFF"/>
        </a:lt2>
        <a:accent1>
          <a:srgbClr val="C1E3FC"/>
        </a:accent1>
        <a:accent2>
          <a:srgbClr val="0078DC"/>
        </a:accent2>
        <a:accent3>
          <a:srgbClr val="E3D4BC"/>
        </a:accent3>
        <a:accent4>
          <a:srgbClr val="876C59"/>
        </a:accent4>
        <a:accent5>
          <a:srgbClr val="5CBCF5"/>
        </a:accent5>
        <a:accent6>
          <a:srgbClr val="135B8B"/>
        </a:accent6>
        <a:hlink>
          <a:srgbClr val="B3B3B3"/>
        </a:hlink>
        <a:folHlink>
          <a:srgbClr val="5E5E5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Uniper_16x9">
  <a:themeElements>
    <a:clrScheme name="Uniper_1">
      <a:dk1>
        <a:srgbClr val="5E5E5E"/>
      </a:dk1>
      <a:lt1>
        <a:srgbClr val="FFFFFF"/>
      </a:lt1>
      <a:dk2>
        <a:srgbClr val="0078DC"/>
      </a:dk2>
      <a:lt2>
        <a:srgbClr val="FFFFFF"/>
      </a:lt2>
      <a:accent1>
        <a:srgbClr val="C1E3FC"/>
      </a:accent1>
      <a:accent2>
        <a:srgbClr val="00A7F0"/>
      </a:accent2>
      <a:accent3>
        <a:srgbClr val="0875BB"/>
      </a:accent3>
      <a:accent4>
        <a:srgbClr val="29527A"/>
      </a:accent4>
      <a:accent5>
        <a:srgbClr val="0097EE"/>
      </a:accent5>
      <a:accent6>
        <a:srgbClr val="8CCCF7"/>
      </a:accent6>
      <a:hlink>
        <a:srgbClr val="B3B3B3"/>
      </a:hlink>
      <a:folHlink>
        <a:srgbClr val="5E5E5E"/>
      </a:folHlink>
    </a:clrScheme>
    <a:fontScheme name="Unip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CBCF5">
            <a:alpha val="20000"/>
          </a:srgbClr>
        </a:solidFill>
        <a:ln w="12700" cap="flat">
          <a:noFill/>
          <a:miter lim="400000"/>
        </a:ln>
        <a:effectLst/>
        <a:sp3d/>
      </a:spPr>
      <a:bodyPr rot="0" spcFirstLastPara="1" vertOverflow="overflow" horzOverflow="overflow" vert="horz" wrap="square" lIns="51486" tIns="51486" rIns="51486" bIns="51486" numCol="1" spcCol="38100" rtlCol="0" anchor="ctr">
        <a:noAutofit/>
      </a:bodyPr>
      <a:lstStyle>
        <a:defPPr marL="0" marR="0" indent="0" algn="ctr" defTabSz="917222" rtl="0" eaLnBrk="1" fontAlgn="auto" latinLnBrk="0" hangingPunct="0">
          <a:lnSpc>
            <a:spcPct val="100000"/>
          </a:lnSpc>
          <a:spcBef>
            <a:spcPts val="0"/>
          </a:spcBef>
          <a:spcAft>
            <a:spcPts val="0"/>
          </a:spcAft>
          <a:buClrTx/>
          <a:buSzTx/>
          <a:buFontTx/>
          <a:buNone/>
          <a:tabLst/>
          <a:defRPr kumimoji="0" sz="1100" b="0" i="0" u="none" strike="noStrike" kern="1200" cap="none" spc="0" normalizeH="0" baseline="0" noProof="0" dirty="0">
            <a:ln>
              <a:noFill/>
            </a:ln>
            <a:solidFill>
              <a:srgbClr val="FFFFFF"/>
            </a:solidFill>
            <a:effectLst/>
            <a:uLnTx/>
            <a:uFillTx/>
            <a:sym typeface="Helvetica Neue Medium"/>
          </a:defRPr>
        </a:defPPr>
      </a:lstStyle>
      <a:style>
        <a:lnRef idx="0">
          <a:scrgbClr r="0" g="0" b="0"/>
        </a:lnRef>
        <a:fillRef idx="0">
          <a:scrgbClr r="0" g="0" b="0"/>
        </a:fillRef>
        <a:effectRef idx="0">
          <a:scrgbClr r="0" g="0" b="0"/>
        </a:effectRef>
        <a:fontRef idx="none"/>
      </a:style>
    </a:spDef>
    <a:lnDef>
      <a:spPr>
        <a:ln>
          <a:solidFill>
            <a:srgbClr val="C1E3FC"/>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marL="171450" indent="-171450" algn="l">
          <a:lnSpc>
            <a:spcPct val="120000"/>
          </a:lnSpc>
          <a:spcAft>
            <a:spcPts val="500"/>
          </a:spcAft>
          <a:buClr>
            <a:schemeClr val="tx2"/>
          </a:buClr>
          <a:buSzPct val="110000"/>
          <a:buBlip>
            <a:blip xmlns:r="http://schemas.openxmlformats.org/officeDocument/2006/relationships" r:embed="rId1">
              <a:extLst>
                <a:ext uri="{96DAC541-7B7A-43D3-8B79-37D633B846F1}">
                  <asvg:svgBlip xmlns:asvg="http://schemas.microsoft.com/office/drawing/2016/SVG/main" r:embed="rId2"/>
                </a:ext>
              </a:extLst>
            </a:blip>
          </a:buBlip>
          <a:defRPr sz="1100" dirty="0" smtClean="0">
            <a:solidFill>
              <a:schemeClr val="bg1"/>
            </a:solidFill>
            <a:cs typeface="Arial" panose="020B0604020202020204" pitchFamily="34" charset="0"/>
          </a:defRPr>
        </a:defPPr>
      </a:lstStyle>
    </a:txDef>
  </a:objectDefaults>
  <a:extraClrSchemeLst>
    <a:extraClrScheme>
      <a:clrScheme name="Uniper_1">
        <a:dk1>
          <a:srgbClr val="5E5E5E"/>
        </a:dk1>
        <a:lt1>
          <a:srgbClr val="FFFFFF"/>
        </a:lt1>
        <a:dk2>
          <a:srgbClr val="0078DC"/>
        </a:dk2>
        <a:lt2>
          <a:srgbClr val="FFFFFF"/>
        </a:lt2>
        <a:accent1>
          <a:srgbClr val="C1E3FC"/>
        </a:accent1>
        <a:accent2>
          <a:srgbClr val="00A7F0"/>
        </a:accent2>
        <a:accent3>
          <a:srgbClr val="0875BB"/>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a">
        <a:dk1>
          <a:srgbClr val="5E5E5E"/>
        </a:dk1>
        <a:lt1>
          <a:srgbClr val="FFFFFF"/>
        </a:lt1>
        <a:dk2>
          <a:srgbClr val="0078DC"/>
        </a:dk2>
        <a:lt2>
          <a:srgbClr val="FFFFFF"/>
        </a:lt2>
        <a:accent1>
          <a:srgbClr val="C1E3FC"/>
        </a:accent1>
        <a:accent2>
          <a:srgbClr val="00A7F0"/>
        </a:accent2>
        <a:accent3>
          <a:srgbClr val="ED8C1C"/>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b">
        <a:dk1>
          <a:srgbClr val="5E5E5E"/>
        </a:dk1>
        <a:lt1>
          <a:srgbClr val="FFFFFF"/>
        </a:lt1>
        <a:dk2>
          <a:srgbClr val="0078DC"/>
        </a:dk2>
        <a:lt2>
          <a:srgbClr val="FFFFFF"/>
        </a:lt2>
        <a:accent1>
          <a:srgbClr val="C1E3FC"/>
        </a:accent1>
        <a:accent2>
          <a:srgbClr val="00A7F0"/>
        </a:accent2>
        <a:accent3>
          <a:srgbClr val="FFEA00"/>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2c">
        <a:dk1>
          <a:srgbClr val="5E5E5E"/>
        </a:dk1>
        <a:lt1>
          <a:srgbClr val="FFFFFF"/>
        </a:lt1>
        <a:dk2>
          <a:srgbClr val="0078DC"/>
        </a:dk2>
        <a:lt2>
          <a:srgbClr val="FFFFFF"/>
        </a:lt2>
        <a:accent1>
          <a:srgbClr val="C1E3FC"/>
        </a:accent1>
        <a:accent2>
          <a:srgbClr val="00A7F0"/>
        </a:accent2>
        <a:accent3>
          <a:srgbClr val="B5D45B"/>
        </a:accent3>
        <a:accent4>
          <a:srgbClr val="29527A"/>
        </a:accent4>
        <a:accent5>
          <a:srgbClr val="0097EE"/>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3">
        <a:dk1>
          <a:srgbClr val="5E5E5E"/>
        </a:dk1>
        <a:lt1>
          <a:srgbClr val="FFFFFF"/>
        </a:lt1>
        <a:dk2>
          <a:srgbClr val="0078DC"/>
        </a:dk2>
        <a:lt2>
          <a:srgbClr val="FFFFFF"/>
        </a:lt2>
        <a:accent1>
          <a:srgbClr val="C1E3FC"/>
        </a:accent1>
        <a:accent2>
          <a:srgbClr val="ED8C1C"/>
        </a:accent2>
        <a:accent3>
          <a:srgbClr val="5CBCF5"/>
        </a:accent3>
        <a:accent4>
          <a:srgbClr val="B5D45B"/>
        </a:accent4>
        <a:accent5>
          <a:srgbClr val="29527A"/>
        </a:accent5>
        <a:accent6>
          <a:srgbClr val="8CCCF7"/>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4">
        <a:dk1>
          <a:srgbClr val="5E5E5E"/>
        </a:dk1>
        <a:lt1>
          <a:srgbClr val="FFFFFF"/>
        </a:lt1>
        <a:dk2>
          <a:srgbClr val="0078DC"/>
        </a:dk2>
        <a:lt2>
          <a:srgbClr val="FFFFFF"/>
        </a:lt2>
        <a:accent1>
          <a:srgbClr val="29527A"/>
        </a:accent1>
        <a:accent2>
          <a:srgbClr val="FFEA00"/>
        </a:accent2>
        <a:accent3>
          <a:srgbClr val="C1E3FC"/>
        </a:accent3>
        <a:accent4>
          <a:srgbClr val="B5D45B"/>
        </a:accent4>
        <a:accent5>
          <a:srgbClr val="ED8C1C"/>
        </a:accent5>
        <a:accent6>
          <a:srgbClr val="5CBCF5"/>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5">
        <a:dk1>
          <a:srgbClr val="5E5E5E"/>
        </a:dk1>
        <a:lt1>
          <a:srgbClr val="FFFFFF"/>
        </a:lt1>
        <a:dk2>
          <a:srgbClr val="0078DC"/>
        </a:dk2>
        <a:lt2>
          <a:srgbClr val="FFFFFF"/>
        </a:lt2>
        <a:accent1>
          <a:srgbClr val="E3D4BC"/>
        </a:accent1>
        <a:accent2>
          <a:srgbClr val="5CBCF5"/>
        </a:accent2>
        <a:accent3>
          <a:srgbClr val="5E5E5E"/>
        </a:accent3>
        <a:accent4>
          <a:srgbClr val="135B8B"/>
        </a:accent4>
        <a:accent5>
          <a:srgbClr val="B3B3B3"/>
        </a:accent5>
        <a:accent6>
          <a:srgbClr val="876C59"/>
        </a:accent6>
        <a:hlink>
          <a:srgbClr val="B3B3B3"/>
        </a:hlink>
        <a:folHlink>
          <a:srgbClr val="5E5E5E"/>
        </a:folHlink>
      </a:clrScheme>
      <a:clrMap bg1="lt1" tx1="dk1" bg2="lt2" tx2="dk2" accent1="accent1" accent2="accent2" accent3="accent3" accent4="accent4" accent5="accent5" accent6="accent6" hlink="hlink" folHlink="folHlink"/>
    </a:extraClrScheme>
    <a:extraClrScheme>
      <a:clrScheme name="Uniper_6">
        <a:dk1>
          <a:srgbClr val="5E5E5E"/>
        </a:dk1>
        <a:lt1>
          <a:srgbClr val="FFFFFF"/>
        </a:lt1>
        <a:dk2>
          <a:srgbClr val="0078DC"/>
        </a:dk2>
        <a:lt2>
          <a:srgbClr val="FFFFFF"/>
        </a:lt2>
        <a:accent1>
          <a:srgbClr val="C1E3FC"/>
        </a:accent1>
        <a:accent2>
          <a:srgbClr val="0078DC"/>
        </a:accent2>
        <a:accent3>
          <a:srgbClr val="E3D4BC"/>
        </a:accent3>
        <a:accent4>
          <a:srgbClr val="876C59"/>
        </a:accent4>
        <a:accent5>
          <a:srgbClr val="5CBCF5"/>
        </a:accent5>
        <a:accent6>
          <a:srgbClr val="135B8B"/>
        </a:accent6>
        <a:hlink>
          <a:srgbClr val="B3B3B3"/>
        </a:hlink>
        <a:folHlink>
          <a:srgbClr val="5E5E5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66138BA57EF1A41845679088EA8A2A3" ma:contentTypeVersion="18" ma:contentTypeDescription="Skapa ett nytt dokument." ma:contentTypeScope="" ma:versionID="31d77d76374ff7a50478bb0051ab798c">
  <xsd:schema xmlns:xsd="http://www.w3.org/2001/XMLSchema" xmlns:xs="http://www.w3.org/2001/XMLSchema" xmlns:p="http://schemas.microsoft.com/office/2006/metadata/properties" xmlns:ns2="fd8bebe1-8bdf-4166-a89f-8dc3f0b86b70" xmlns:ns3="7c7a8689-940d-4d54-ad31-7f58b0486aee" targetNamespace="http://schemas.microsoft.com/office/2006/metadata/properties" ma:root="true" ma:fieldsID="79046909b85ce7313c8c48e83fcdce86" ns2:_="" ns3:_="">
    <xsd:import namespace="fd8bebe1-8bdf-4166-a89f-8dc3f0b86b70"/>
    <xsd:import namespace="7c7a8689-940d-4d54-ad31-7f58b0486a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8bebe1-8bdf-4166-a89f-8dc3f0b86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c29f18cf-e7e3-4e28-854c-445b625df5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7a8689-940d-4d54-ad31-7f58b0486aee"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ca0f4e45-f8fb-4085-ac23-2b337b629be9}" ma:internalName="TaxCatchAll" ma:showField="CatchAllData" ma:web="7c7a8689-940d-4d54-ad31-7f58b0486a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4A3B44-1EBF-437D-80BB-DE46AA4EBD7C}"/>
</file>

<file path=customXml/itemProps2.xml><?xml version="1.0" encoding="utf-8"?>
<ds:datastoreItem xmlns:ds="http://schemas.openxmlformats.org/officeDocument/2006/customXml" ds:itemID="{1407993E-DA14-4020-9683-085B78D184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Uniper_16x9</Template>
  <TotalTime>9922</TotalTime>
  <Words>1477</Words>
  <Application>Microsoft Office PowerPoint</Application>
  <PresentationFormat>On-screen Show (16:9)</PresentationFormat>
  <Paragraphs>341</Paragraphs>
  <Slides>13</Slides>
  <Notes>12</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13</vt:i4>
      </vt:variant>
    </vt:vector>
  </HeadingPairs>
  <TitlesOfParts>
    <vt:vector size="25" baseType="lpstr">
      <vt:lpstr>Arial</vt:lpstr>
      <vt:lpstr>Calibri</vt:lpstr>
      <vt:lpstr>EYInterstate Light</vt:lpstr>
      <vt:lpstr>Roboto Serif</vt:lpstr>
      <vt:lpstr>Times</vt:lpstr>
      <vt:lpstr>Wingdings</vt:lpstr>
      <vt:lpstr>Uniper_16x9</vt:lpstr>
      <vt:lpstr>1_Uniper_16x9</vt:lpstr>
      <vt:lpstr>2_Uniper_16x9</vt:lpstr>
      <vt:lpstr>Office Theme</vt:lpstr>
      <vt:lpstr>3_Uniper_16x9</vt:lpstr>
      <vt:lpstr>think-cell Slide</vt:lpstr>
      <vt:lpstr>Kommersiell lönsamhet - Gemensamma utmaningar  - Fokus på kemiindustrin</vt:lpstr>
      <vt:lpstr>PowerPoint Presentation</vt:lpstr>
      <vt:lpstr>PowerPoint Presentation</vt:lpstr>
      <vt:lpstr>PowerPoint Presentation</vt:lpstr>
      <vt:lpstr>Uniper´s Swedish operations – significant part of the national power system and positive cash flow contributor to Group </vt:lpstr>
      <vt:lpstr>Uniper 2030: Flexibelt, balanserat, kundanpassat  – vi erbjuder vad energisystemet behöver</vt:lpstr>
      <vt:lpstr>PowerPoint Presentation</vt:lpstr>
      <vt:lpstr>Uniper’s business activities at a glance</vt:lpstr>
      <vt:lpstr>Gemensamma utmaningar</vt:lpstr>
      <vt:lpstr>Project Air – Perstorp &amp; Uniper</vt:lpstr>
      <vt:lpstr>Kemiindustrins omställning  – viktigt för Sveriges konkurrenskraft</vt:lpstr>
      <vt:lpstr>Project Air – Perstorp &amp; Uniper</vt:lpstr>
      <vt:lpstr>Kommersiell lönsamhet - Gemensamma utmaningar  - Fokus på kemiindustrin  </vt:lpstr>
    </vt:vector>
  </TitlesOfParts>
  <Company>Uniper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Uniper Presentation</dc:title>
  <dc:creator/>
  <dc:description/>
  <cp:lastModifiedBy>Larsson, Roah</cp:lastModifiedBy>
  <cp:revision>32</cp:revision>
  <dcterms:created xsi:type="dcterms:W3CDTF">2024-04-24T08:52:22Z</dcterms:created>
  <dcterms:modified xsi:type="dcterms:W3CDTF">2024-05-13T11:32:15Z</dcterms:modified>
</cp:coreProperties>
</file>