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1" r:id="rId4"/>
    <p:sldMasterId id="2147483817" r:id="rId5"/>
    <p:sldMasterId id="2147483783" r:id="rId6"/>
    <p:sldMasterId id="2147483758" r:id="rId7"/>
    <p:sldMasterId id="2147483803" r:id="rId8"/>
    <p:sldMasterId id="2147483833" r:id="rId9"/>
    <p:sldMasterId id="2147483792" r:id="rId10"/>
    <p:sldMasterId id="2147483844" r:id="rId11"/>
  </p:sldMasterIdLst>
  <p:notesMasterIdLst>
    <p:notesMasterId r:id="rId28"/>
  </p:notesMasterIdLst>
  <p:handoutMasterIdLst>
    <p:handoutMasterId r:id="rId29"/>
  </p:handoutMasterIdLst>
  <p:sldIdLst>
    <p:sldId id="286" r:id="rId12"/>
    <p:sldId id="1762" r:id="rId13"/>
    <p:sldId id="1770" r:id="rId14"/>
    <p:sldId id="338" r:id="rId15"/>
    <p:sldId id="260" r:id="rId16"/>
    <p:sldId id="344" r:id="rId17"/>
    <p:sldId id="369" r:id="rId18"/>
    <p:sldId id="357" r:id="rId19"/>
    <p:sldId id="326" r:id="rId20"/>
    <p:sldId id="1763" r:id="rId21"/>
    <p:sldId id="303" r:id="rId22"/>
    <p:sldId id="1769" r:id="rId23"/>
    <p:sldId id="1766" r:id="rId24"/>
    <p:sldId id="1765" r:id="rId25"/>
    <p:sldId id="1771" r:id="rId26"/>
    <p:sldId id="308" r:id="rId27"/>
  </p:sldIdLst>
  <p:sldSz cx="12192000" cy="6858000"/>
  <p:notesSz cx="6858000" cy="9144000"/>
  <p:embeddedFontLst>
    <p:embeddedFont>
      <p:font typeface="Gill Sans MT" panose="020B0502020104020203" pitchFamily="34" charset="0"/>
      <p:regular r:id="rId30"/>
      <p:bold r:id="rId31"/>
      <p:italic r:id="rId32"/>
      <p:boldItalic r:id="rId33"/>
    </p:embeddedFont>
  </p:embeddedFontLst>
  <p:defaultTextStyle>
    <a:defPPr>
      <a:defRPr lang="sv-S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ubriksidor" id="{F91632FA-D4B6-443B-BC32-955E0912A854}">
          <p14:sldIdLst>
            <p14:sldId id="286"/>
            <p14:sldId id="1762"/>
            <p14:sldId id="1770"/>
            <p14:sldId id="338"/>
            <p14:sldId id="260"/>
            <p14:sldId id="344"/>
            <p14:sldId id="369"/>
            <p14:sldId id="357"/>
            <p14:sldId id="326"/>
            <p14:sldId id="1763"/>
            <p14:sldId id="303"/>
            <p14:sldId id="1769"/>
            <p14:sldId id="1766"/>
            <p14:sldId id="1765"/>
            <p14:sldId id="1771"/>
          </p14:sldIdLst>
        </p14:section>
        <p14:section name="Övriga sidor" id="{C04EF3B3-844A-4F98-AD1E-225E5C74AA9D}">
          <p14:sldIdLst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67753E-85A5-CB5C-BA39-039F99780270}" name="Lindström, Elin" initials="LE" userId="S::elin.lindstrom@naturvardsverket.se::4e5b4657-6935-4be7-a503-95f89a3e9742" providerId="AD"/>
  <p188:author id="{6C7FD6C7-3A40-CD58-C8F4-40E0E8DE3277}" name="Stenberg, Sara" initials="SS" userId="S::Sara.Stenberg@naturvardsverket.se::bec2c3ad-4940-4ecb-926a-84b03910a24b" providerId="AD"/>
  <p188:author id="{21354DDF-2550-6583-D71C-A138A11F3B4C}" name="Bredberg, Anna" initials="AB" userId="S::anna.bredberg@naturvardsverket.se::62eeacf1-5636-402a-9732-e04bc2164f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ADE"/>
    <a:srgbClr val="C2E5D6"/>
    <a:srgbClr val="DCCCAE"/>
    <a:srgbClr val="003366"/>
    <a:srgbClr val="B5CEC8"/>
    <a:srgbClr val="F4DBA1"/>
    <a:srgbClr val="005643"/>
    <a:srgbClr val="B38F4F"/>
    <a:srgbClr val="3B6289"/>
    <a:srgbClr val="A64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783" autoAdjust="0"/>
  </p:normalViewPr>
  <p:slideViewPr>
    <p:cSldViewPr snapToGrid="0">
      <p:cViewPr varScale="1">
        <p:scale>
          <a:sx n="79" d="100"/>
          <a:sy n="79" d="100"/>
        </p:scale>
        <p:origin x="11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1234E0A3-C325-0435-48FC-A268A1646E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8E701BE-5404-BCF5-1925-4694287A48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162AA-4BB1-4DFE-AC0A-14CAE4D49638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EC491C9-A109-B2B0-CEDC-C1D60D3589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3570A18-F7A1-F092-D3C5-92668B5FAF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0E7C4-CB51-471E-A528-7EDE65980A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2452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mes New Roman" panose="02020603050405020304" pitchFamily="18" charset="0"/>
              </a:defRPr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95C1DA4F-C733-4485-BCAA-ED66A1937FEB}" type="datetimeFigureOut">
              <a:rPr lang="sv-SE" smtClean="0"/>
              <a:pPr/>
              <a:t>2024-05-13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mes New Roman" panose="02020603050405020304" pitchFamily="18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97AE7156-62F3-4CA3-9C03-D68BF7374B4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727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b="0" i="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eringen.se/contentassets/7a9546a657b2486f8ab1c73adae770b1/regionalstodskarta-20222027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4131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latin typeface="Times New Roman"/>
                <a:cs typeface="Times New Roman"/>
              </a:rPr>
              <a:t>10,8 miljarder kr är hämtat från regleringsbrev och budgetproposition 2024: 2024 års anslag minus administrationsmedel plus bemyndigande (4 900 000-70 000+6 000 000=10 830 000)</a:t>
            </a:r>
          </a:p>
          <a:p>
            <a:r>
              <a:rPr lang="sv-SE">
                <a:latin typeface="Times New Roman"/>
                <a:cs typeface="Times New Roman"/>
              </a:rPr>
              <a:t>ELLER 2024 års anslag minus administrationsmedel plus aviserade anslag 2025 och 2026: 4 900 000-70 000+2 995 000+2 990 000=10 815 000)</a:t>
            </a:r>
          </a:p>
          <a:p>
            <a:endParaRPr lang="sv-SE">
              <a:latin typeface="Times New Roman"/>
              <a:cs typeface="Times New Roman"/>
            </a:endParaRPr>
          </a:p>
          <a:p>
            <a:r>
              <a:rPr lang="sv-SE">
                <a:latin typeface="Times New Roman"/>
                <a:cs typeface="Times New Roman"/>
              </a:rPr>
              <a:t>Till ovanstående tillkommer medel för åren 2027-2028. Dessa anslagsnivåer är ännu inte aviserade.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317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4,5 miljarder under 2022</a:t>
            </a:r>
          </a:p>
          <a:p>
            <a:r>
              <a:rPr lang="sv-SE" dirty="0"/>
              <a:t>Störst stöd 210 miljoner kr, minst 4015 kr.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3A372-7843-40F4-988A-E82C20F38D7C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798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Hur investeringsstöd kan stötta den gröna omställningen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Dela risk för projekt som andra kanske inte vågar satsa på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Fungera som en ”stämpel” om att vi/”staten” tror på ett projekt, vilket kan få fler att tro på det och våga investera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Skynda på omställning i områden som annars hade gått långsammare/mognat långsammare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Orosmoln på vätgashimlen 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Risk för </a:t>
            </a:r>
            <a:r>
              <a:rPr lang="sv-SE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osynk</a:t>
            </a: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mellan de olika leden i vätgaskedjan. Exempelvis efterfrågan och utbudet på förnybar (grön) vätgas, till exempel fler tankstationer än vad det finns vätgas för.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Kopplat till ovan, finns det ett ointresse från stora vätgasproducenter (stålproducenter osv.) att dela med sig av vätgas till transportsektorn? Hur minskar gapet och får vätgas i alla sektorer som behöver ställa om? Blir det en osund konkurrens om el och kapacitet sektorer emellan?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Kommer </a:t>
            </a:r>
            <a:r>
              <a:rPr lang="sv-SE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ubyggnaden</a:t>
            </a: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av förnybar el hinna med efterfrågan på produktion av förnybar vätgas?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Nya och komplicerade regelverk och tillståndsprövningar, som tar tid och energi. Bra att det finns standardiseringar (TSA för tankstationer) och samverkan mellan myndigheter (exempelvis för tolkning av </a:t>
            </a:r>
            <a:r>
              <a:rPr lang="sv-SE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EU-regelverk</a:t>
            </a:r>
            <a:r>
              <a:rPr lang="sv-SE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 för att minska störningarna så mycket som möjligt</a:t>
            </a:r>
            <a:r>
              <a:rPr lang="sv-S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8731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600" dirty="0"/>
              <a:t>i stöd (+20/30 procentenheter för medelstora/små företag, +5 procentenheter för åtgärder i </a:t>
            </a:r>
            <a:r>
              <a:rPr lang="sv-SE" sz="1600" dirty="0">
                <a:hlinkClick r:id="rId3"/>
              </a:rPr>
              <a:t>stödområden</a:t>
            </a:r>
            <a:r>
              <a:rPr lang="sv-SE" sz="1600" dirty="0"/>
              <a:t>).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pPr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185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latin typeface="Times New Roman"/>
                <a:cs typeface="Times New Roman"/>
              </a:rPr>
              <a:t>10,8 miljarder kr är hämtat från regleringsbrev och budgetproposition 2024: 2024 års anslag minus administrationsmedel plus bemyndigande (4 900 000-70 000+6 000 000=10 830 000)</a:t>
            </a:r>
          </a:p>
          <a:p>
            <a:r>
              <a:rPr lang="sv-SE">
                <a:latin typeface="Times New Roman"/>
                <a:cs typeface="Times New Roman"/>
              </a:rPr>
              <a:t>ELLER 2024 års anslag minus administrationsmedel plus aviserade anslag 2025 och 2026: 4 900 000-70 000+2 995 000+2 990 000=10 815 000)</a:t>
            </a:r>
          </a:p>
          <a:p>
            <a:endParaRPr lang="sv-SE">
              <a:latin typeface="Times New Roman"/>
              <a:cs typeface="Times New Roman"/>
            </a:endParaRPr>
          </a:p>
          <a:p>
            <a:r>
              <a:rPr lang="sv-SE">
                <a:latin typeface="Times New Roman"/>
                <a:cs typeface="Times New Roman"/>
              </a:rPr>
              <a:t>Till ovanstående tillkommer medel för åren 2027-2028. Dessa anslagsnivåer är ännu inte aviserade.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pPr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2520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2.svg"/><Relationship Id="rId5" Type="http://schemas.openxmlformats.org/officeDocument/2006/relationships/image" Target="../media/image29.png"/><Relationship Id="rId4" Type="http://schemas.openxmlformats.org/officeDocument/2006/relationships/image" Target="../media/image51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4.png"/><Relationship Id="rId5" Type="http://schemas.openxmlformats.org/officeDocument/2006/relationships/image" Target="../media/image52.svg"/><Relationship Id="rId4" Type="http://schemas.openxmlformats.org/officeDocument/2006/relationships/image" Target="../media/image2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70F8331-40B4-6AE3-FE0B-CF0CCFD7BE49}"/>
              </a:ext>
            </a:extLst>
          </p:cNvPr>
          <p:cNvSpPr/>
          <p:nvPr userDrawn="1"/>
        </p:nvSpPr>
        <p:spPr>
          <a:xfrm>
            <a:off x="0" y="1"/>
            <a:ext cx="12192000" cy="56112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pic>
        <p:nvPicPr>
          <p:cNvPr id="20" name="Bildobjekt 19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F9C03466-0AB9-EF52-118D-BA856F065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4"/>
            <a:ext cx="1169520" cy="690757"/>
          </a:xfrm>
          <a:prstGeom prst="rect">
            <a:avLst/>
          </a:prstGeom>
        </p:spPr>
      </p:pic>
      <p:pic>
        <p:nvPicPr>
          <p:cNvPr id="22" name="Bildobjekt 21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F6F99A48-9C4C-EEB6-0C47-6FAFAA5048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7" y="5915202"/>
            <a:ext cx="2338620" cy="58768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F938A9C-8407-F230-3E7C-F7AC154674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7125" y="836712"/>
            <a:ext cx="6457751" cy="38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464618" y="1"/>
            <a:ext cx="3740260" cy="6492873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C1EFB670-92EA-E580-7081-9E9AB5731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BB5CD302-EA79-8EA5-C09D-02123EEB3367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A3C34CB9-6A4B-E30B-9CFC-300030E5A4C5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D4F2CDDF-A608-69D3-388D-760DA42BFB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02965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_2 bil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464618" y="3282192"/>
            <a:ext cx="3740260" cy="3210683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ADC18FB0-7F60-0C04-5FE1-65534C8C04E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464618" y="0"/>
            <a:ext cx="3740260" cy="3210683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A7DB722-DBE4-F7D5-E29D-D9439095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2B3F3369-0ECC-C3FF-9811-B43803B98A9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EFD57297-DA24-2AD1-F2CC-0F7BCAF444E6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C525BD26-2A39-1BD9-2EE9-EC3A39CF0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716446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_ligg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233314" y="2084853"/>
            <a:ext cx="4463193" cy="3253148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A7DB722-DBE4-F7D5-E29D-D9439095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63222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2B3F3369-0ECC-C3FF-9811-B43803B98A9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EFD57297-DA24-2AD1-F2CC-0F7BCAF444E6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618C4D92-9447-8B5B-1024-BE3AE1A4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A6742CF3-8247-1523-F02C-E9E4C0BE19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6322215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28146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yte till fossilfritt bräns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CF3C28C-0844-805B-5642-A9AFE1D8A16F}"/>
              </a:ext>
            </a:extLst>
          </p:cNvPr>
          <p:cNvSpPr/>
          <p:nvPr userDrawn="1"/>
        </p:nvSpPr>
        <p:spPr>
          <a:xfrm>
            <a:off x="8464621" y="1"/>
            <a:ext cx="3740259" cy="6492873"/>
          </a:xfrm>
          <a:prstGeom prst="rect">
            <a:avLst/>
          </a:prstGeom>
          <a:solidFill>
            <a:srgbClr val="D0E4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3E6E934-B889-4FC7-8996-4092CCC95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751" y="1796819"/>
            <a:ext cx="3072000" cy="3072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D8B3C3-FEF1-D85C-F187-30DF0E85F913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3A06CB3-BE72-1FF5-89C2-5D878F27C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14AEEB2B-4FD4-B686-28E2-27DD893F11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886237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ogas och biodrivmed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CF3C28C-0844-805B-5642-A9AFE1D8A16F}"/>
              </a:ext>
            </a:extLst>
          </p:cNvPr>
          <p:cNvSpPr/>
          <p:nvPr userDrawn="1"/>
        </p:nvSpPr>
        <p:spPr>
          <a:xfrm>
            <a:off x="8464621" y="1"/>
            <a:ext cx="3740259" cy="6492873"/>
          </a:xfrm>
          <a:prstGeom prst="rect">
            <a:avLst/>
          </a:prstGeom>
          <a:solidFill>
            <a:srgbClr val="97C3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F6313E7-92B8-41FF-595B-69A01B616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751" y="1796819"/>
            <a:ext cx="3072000" cy="3072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3A06CB3-BE72-1FF5-89C2-5D878F27C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C7DDC57-A6A0-1C4D-C4FD-C92DCEB70ECB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014906C0-A2EA-A9FB-C55E-2888FE584E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367746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tga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CF3C28C-0844-805B-5642-A9AFE1D8A16F}"/>
              </a:ext>
            </a:extLst>
          </p:cNvPr>
          <p:cNvSpPr/>
          <p:nvPr userDrawn="1"/>
        </p:nvSpPr>
        <p:spPr>
          <a:xfrm>
            <a:off x="8464621" y="1"/>
            <a:ext cx="3740259" cy="6492873"/>
          </a:xfrm>
          <a:prstGeom prst="rect">
            <a:avLst/>
          </a:prstGeom>
          <a:solidFill>
            <a:srgbClr val="F4DB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3A06CB3-BE72-1FF5-89C2-5D878F27C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751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F395D136-789D-A5B3-4DFC-6005BF57F2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771012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Överskottsvärme och energieffektivis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CF3C28C-0844-805B-5642-A9AFE1D8A16F}"/>
              </a:ext>
            </a:extLst>
          </p:cNvPr>
          <p:cNvSpPr/>
          <p:nvPr userDrawn="1"/>
        </p:nvSpPr>
        <p:spPr>
          <a:xfrm>
            <a:off x="8464621" y="1"/>
            <a:ext cx="3740259" cy="6492873"/>
          </a:xfrm>
          <a:prstGeom prst="rect">
            <a:avLst/>
          </a:prstGeom>
          <a:solidFill>
            <a:srgbClr val="DCCC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3A06CB3-BE72-1FF5-89C2-5D878F27C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751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FD79D473-D555-88F7-824D-091CB8CDC5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77626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ddstationer för personbilar, lastbilar och bus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CF3C28C-0844-805B-5642-A9AFE1D8A16F}"/>
              </a:ext>
            </a:extLst>
          </p:cNvPr>
          <p:cNvSpPr/>
          <p:nvPr userDrawn="1"/>
        </p:nvSpPr>
        <p:spPr>
          <a:xfrm>
            <a:off x="8464621" y="1"/>
            <a:ext cx="3740259" cy="6492873"/>
          </a:xfrm>
          <a:prstGeom prst="rect">
            <a:avLst/>
          </a:prstGeom>
          <a:solidFill>
            <a:srgbClr val="98C4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3A06CB3-BE72-1FF5-89C2-5D878F27C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751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FA2756E9-8EC1-522F-BA19-8BC95FA615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280010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ssilfria lösningar sjöfart, flyg och tunga trans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CF3C28C-0844-805B-5642-A9AFE1D8A16F}"/>
              </a:ext>
            </a:extLst>
          </p:cNvPr>
          <p:cNvSpPr/>
          <p:nvPr userDrawn="1"/>
        </p:nvSpPr>
        <p:spPr>
          <a:xfrm>
            <a:off x="8464621" y="1"/>
            <a:ext cx="3740259" cy="6492873"/>
          </a:xfrm>
          <a:prstGeom prst="rect">
            <a:avLst/>
          </a:prstGeom>
          <a:solidFill>
            <a:srgbClr val="F4DB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EA442B8-7CD8-CB2A-1B96-EF4B37007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5460" y="1250577"/>
            <a:ext cx="4162553" cy="416255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3A06CB3-BE72-1FF5-89C2-5D878F27C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650F4C9C-2913-D9F7-BA73-613C6E8217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063994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kulära flö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CF3C28C-0844-805B-5642-A9AFE1D8A16F}"/>
              </a:ext>
            </a:extLst>
          </p:cNvPr>
          <p:cNvSpPr/>
          <p:nvPr userDrawn="1"/>
        </p:nvSpPr>
        <p:spPr>
          <a:xfrm>
            <a:off x="8464621" y="1"/>
            <a:ext cx="3740259" cy="6492873"/>
          </a:xfrm>
          <a:prstGeom prst="rect">
            <a:avLst/>
          </a:prstGeom>
          <a:solidFill>
            <a:srgbClr val="A6BA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3A06CB3-BE72-1FF5-89C2-5D878F27C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751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D41A0D36-C689-6B26-B734-E6B0C3359F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71761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komstbild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3DD33540-989B-E613-58B3-6A553E916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182" y="5816873"/>
            <a:ext cx="1905476" cy="923272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70F8331-40B4-6AE3-FE0B-CF0CCFD7BE49}"/>
              </a:ext>
            </a:extLst>
          </p:cNvPr>
          <p:cNvSpPr/>
          <p:nvPr userDrawn="1"/>
        </p:nvSpPr>
        <p:spPr>
          <a:xfrm>
            <a:off x="0" y="1"/>
            <a:ext cx="12192000" cy="56112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787AD2F2-495D-4B45-ABB8-C2A8341096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13475"/>
            <a:ext cx="9144000" cy="123168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Information om </a:t>
            </a:r>
            <a:br>
              <a:rPr lang="en-GB" noProof="0"/>
            </a:br>
            <a:r>
              <a:rPr lang="en-GB" noProof="0" err="1"/>
              <a:t>klimatklivet</a:t>
            </a:r>
            <a:r>
              <a:rPr lang="en-GB" noProof="0"/>
              <a:t> 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65A273CB-D517-E48D-16A7-9A56A4275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F05E0FB8-24B3-6C5B-7C64-E86EA8D5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622916"/>
            <a:ext cx="9144000" cy="579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400"/>
              </a:spcBef>
              <a:spcAft>
                <a:spcPts val="8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2pPr>
            <a:lvl3pPr marL="914377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3pPr>
            <a:lvl4pPr marL="1371566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4pPr>
            <a:lvl5pPr marL="1828754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5pPr>
          </a:lstStyle>
          <a:p>
            <a:pPr lvl="0"/>
            <a:r>
              <a:rPr lang="sv-SE" noProof="0"/>
              <a:t>Underrubrik</a:t>
            </a:r>
          </a:p>
        </p:txBody>
      </p:sp>
      <p:pic>
        <p:nvPicPr>
          <p:cNvPr id="20" name="Bildobjekt 19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F9C03466-0AB9-EF52-118D-BA856F065C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4"/>
            <a:ext cx="1169520" cy="690757"/>
          </a:xfrm>
          <a:prstGeom prst="rect">
            <a:avLst/>
          </a:prstGeom>
        </p:spPr>
      </p:pic>
      <p:pic>
        <p:nvPicPr>
          <p:cNvPr id="22" name="Bildobjekt 21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F6F99A48-9C4C-EEB6-0C47-6FAFAA5048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4" y="5915202"/>
            <a:ext cx="2338620" cy="587684"/>
          </a:xfrm>
          <a:prstGeom prst="rect">
            <a:avLst/>
          </a:prstGeom>
        </p:spPr>
      </p:pic>
      <p:pic>
        <p:nvPicPr>
          <p:cNvPr id="25" name="Bildobjekt 24" descr="En bild som visar text&#10;&#10;Automatiskt genererad beskrivning">
            <a:extLst>
              <a:ext uri="{FF2B5EF4-FFF2-40B4-BE49-F238E27FC236}">
                <a16:creationId xmlns:a16="http://schemas.microsoft.com/office/drawing/2014/main" id="{CCAC2010-523C-0CF7-650F-5FEE9CF4370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926926"/>
            <a:ext cx="533275" cy="59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0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inskade utsläpp inom jordbru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CF3C28C-0844-805B-5642-A9AFE1D8A16F}"/>
              </a:ext>
            </a:extLst>
          </p:cNvPr>
          <p:cNvSpPr/>
          <p:nvPr userDrawn="1"/>
        </p:nvSpPr>
        <p:spPr>
          <a:xfrm>
            <a:off x="8464621" y="1"/>
            <a:ext cx="3740259" cy="6492873"/>
          </a:xfrm>
          <a:prstGeom prst="rect">
            <a:avLst/>
          </a:prstGeom>
          <a:solidFill>
            <a:srgbClr val="C2E5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3A06CB3-BE72-1FF5-89C2-5D878F27C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751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FF1790EB-4B15-FD19-F2F6-66E5246A31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653268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negativa utsläpp resul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2F09FECD-2736-AE43-A923-7447B22F1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7" r="253"/>
          <a:stretch/>
        </p:blipFill>
        <p:spPr>
          <a:xfrm>
            <a:off x="1" y="5377787"/>
            <a:ext cx="12192001" cy="1480214"/>
          </a:xfrm>
          <a:prstGeom prst="rect">
            <a:avLst/>
          </a:prstGeom>
        </p:spPr>
      </p:pic>
      <p:sp>
        <p:nvSpPr>
          <p:cNvPr id="5" name="Rubrik 7">
            <a:extLst>
              <a:ext uri="{FF2B5EF4-FFF2-40B4-BE49-F238E27FC236}">
                <a16:creationId xmlns:a16="http://schemas.microsoft.com/office/drawing/2014/main" id="{AB6D7B4F-41DF-8F47-9E31-FDB0D585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080001"/>
            <a:ext cx="9755083" cy="94565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78472BB5-E49F-A74A-8966-CA3949FD1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001" y="2341564"/>
            <a:ext cx="5584732" cy="184386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pic>
        <p:nvPicPr>
          <p:cNvPr id="9" name="Platshållare för bild 7" descr="En bild som visar berg, foto, sitter, täckt&#10;&#10;Automatiskt genererad beskrivning">
            <a:extLst>
              <a:ext uri="{FF2B5EF4-FFF2-40B4-BE49-F238E27FC236}">
                <a16:creationId xmlns:a16="http://schemas.microsoft.com/office/drawing/2014/main" id="{F02CB8D7-21EA-2947-A9F1-CDA9F80B1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3" b="-299"/>
          <a:stretch/>
        </p:blipFill>
        <p:spPr>
          <a:xfrm>
            <a:off x="6941930" y="1537251"/>
            <a:ext cx="4798679" cy="3531707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BB350D38-79FC-8A47-8B16-EE7CD39F10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" y="0"/>
            <a:ext cx="12216935" cy="9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1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text_fylld dekor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3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600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600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005B111B-2E01-E175-C903-477A9A959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2"/>
            <a:ext cx="5437981" cy="1231687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51647EBE-7C10-61E5-8F28-3FA68BFC0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5" y="644692"/>
            <a:ext cx="76094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2" name="Platshållare för text 10">
            <a:extLst>
              <a:ext uri="{FF2B5EF4-FFF2-40B4-BE49-F238E27FC236}">
                <a16:creationId xmlns:a16="http://schemas.microsoft.com/office/drawing/2014/main" id="{1170F4F1-0F6E-E956-FC0B-77A11CD3CD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5" y="2084851"/>
            <a:ext cx="7609415" cy="326436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b="0"/>
            </a:lvl1pPr>
            <a:lvl2pPr marL="36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200"/>
            </a:lvl2pPr>
            <a:lvl3pPr marL="54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  <p:pic>
        <p:nvPicPr>
          <p:cNvPr id="5" name="Bildobjekt 4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79536850-BA17-5FFB-9FDD-1D814F5F7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5"/>
            <a:ext cx="1169520" cy="690757"/>
          </a:xfrm>
          <a:prstGeom prst="rect">
            <a:avLst/>
          </a:prstGeom>
        </p:spPr>
      </p:pic>
      <p:pic>
        <p:nvPicPr>
          <p:cNvPr id="7" name="Bildobjekt 6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C432BA25-B403-61CA-BF1A-AEDE25854F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8" y="5915202"/>
            <a:ext cx="2338620" cy="587684"/>
          </a:xfrm>
          <a:prstGeom prst="rect">
            <a:avLst/>
          </a:prstGeom>
        </p:spPr>
      </p:pic>
      <p:cxnSp>
        <p:nvCxnSpPr>
          <p:cNvPr id="9" name="Rak 9">
            <a:extLst>
              <a:ext uri="{FF2B5EF4-FFF2-40B4-BE49-F238E27FC236}">
                <a16:creationId xmlns:a16="http://schemas.microsoft.com/office/drawing/2014/main" id="{C5D276ED-A4C8-6A4A-C7F7-A9BF6A2CFC42}"/>
              </a:ext>
            </a:extLst>
          </p:cNvPr>
          <p:cNvCxnSpPr>
            <a:cxnSpLocks/>
          </p:cNvCxnSpPr>
          <p:nvPr userDrawn="1"/>
        </p:nvCxnSpPr>
        <p:spPr>
          <a:xfrm>
            <a:off x="0" y="5611284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137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sida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464618" y="1"/>
            <a:ext cx="3740260" cy="6492873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C1EFB670-92EA-E580-7081-9E9AB5731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BB5CD302-EA79-8EA5-C09D-02123EEB3367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A3C34CB9-6A4B-E30B-9CFC-300030E5A4C5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D4F2CDDF-A608-69D3-388D-760DA42BFB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45397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sida_ligg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233314" y="2084853"/>
            <a:ext cx="4463193" cy="3253148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A7DB722-DBE4-F7D5-E29D-D9439095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63222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2B3F3369-0ECC-C3FF-9811-B43803B98A9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EFD57297-DA24-2AD1-F2CC-0F7BCAF444E6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618C4D92-9447-8B5B-1024-BE3AE1A4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A6742CF3-8247-1523-F02C-E9E4C0BE19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6322215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484652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Byte till fossilfritt bräns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3E6E934-B889-4FC7-8996-4092CCC95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09" y="1796819"/>
            <a:ext cx="3072000" cy="3072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D8B3C3-FEF1-D85C-F187-30DF0E85F913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B582DE1E-4C62-5C58-FA05-055F1AB600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47618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Biogas och biodrivmed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F6313E7-92B8-41FF-595B-69A01B616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09" y="1796819"/>
            <a:ext cx="3072000" cy="3072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BC7DDC57-A6A0-1C4D-C4FD-C92DCEB70ECB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C2A9EB6E-F70F-0F3E-A9B4-846C46439B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877611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Vätga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09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9FCDD085-CBA2-9D93-738A-8227C037B0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561242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Överskottsvärme och energieffektivis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09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5FEC80DF-26A2-0180-21E1-676DBB148D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646206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Laddstationer för personbilar, lastbilar och bus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09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28BD8C70-8596-D782-23D8-BCCD97B3B9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37693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komstbild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3DD33540-989B-E613-58B3-6A553E916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8182" y="5816873"/>
            <a:ext cx="1905476" cy="923272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87AD2F2-495D-4B45-ABB8-C2A8341096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13475"/>
            <a:ext cx="9144000" cy="123168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Information om </a:t>
            </a:r>
            <a:br>
              <a:rPr lang="en-GB" noProof="0"/>
            </a:br>
            <a:r>
              <a:rPr lang="en-GB" noProof="0" err="1"/>
              <a:t>klimatklivet</a:t>
            </a:r>
            <a:r>
              <a:rPr lang="en-GB" noProof="0"/>
              <a:t> </a:t>
            </a:r>
          </a:p>
        </p:txBody>
      </p:sp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F05E0FB8-24B3-6C5B-7C64-E86EA8D5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622916"/>
            <a:ext cx="9144000" cy="579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400"/>
              </a:spcBef>
              <a:spcAft>
                <a:spcPts val="800"/>
              </a:spcAft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2pPr>
            <a:lvl3pPr marL="914377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3pPr>
            <a:lvl4pPr marL="1371566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4pPr>
            <a:lvl5pPr marL="1828754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5pPr>
          </a:lstStyle>
          <a:p>
            <a:pPr lvl="0"/>
            <a:r>
              <a:rPr lang="sv-SE" noProof="0"/>
              <a:t>Underrubrik</a:t>
            </a:r>
          </a:p>
        </p:txBody>
      </p:sp>
      <p:pic>
        <p:nvPicPr>
          <p:cNvPr id="20" name="Bildobjekt 19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F9C03466-0AB9-EF52-118D-BA856F065C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4"/>
            <a:ext cx="1169520" cy="690757"/>
          </a:xfrm>
          <a:prstGeom prst="rect">
            <a:avLst/>
          </a:prstGeom>
        </p:spPr>
      </p:pic>
      <p:pic>
        <p:nvPicPr>
          <p:cNvPr id="22" name="Bildobjekt 21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F6F99A48-9C4C-EEB6-0C47-6FAFAA5048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4" y="5915202"/>
            <a:ext cx="2338620" cy="587684"/>
          </a:xfrm>
          <a:prstGeom prst="rect">
            <a:avLst/>
          </a:prstGeom>
        </p:spPr>
      </p:pic>
      <p:pic>
        <p:nvPicPr>
          <p:cNvPr id="25" name="Bildobjekt 24" descr="En bild som visar text&#10;&#10;Automatiskt genererad beskrivning">
            <a:extLst>
              <a:ext uri="{FF2B5EF4-FFF2-40B4-BE49-F238E27FC236}">
                <a16:creationId xmlns:a16="http://schemas.microsoft.com/office/drawing/2014/main" id="{CCAC2010-523C-0CF7-650F-5FEE9CF437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926926"/>
            <a:ext cx="533275" cy="598101"/>
          </a:xfrm>
          <a:prstGeom prst="rect">
            <a:avLst/>
          </a:prstGeom>
        </p:spPr>
      </p:pic>
      <p:cxnSp>
        <p:nvCxnSpPr>
          <p:cNvPr id="3" name="Rak 9">
            <a:extLst>
              <a:ext uri="{FF2B5EF4-FFF2-40B4-BE49-F238E27FC236}">
                <a16:creationId xmlns:a16="http://schemas.microsoft.com/office/drawing/2014/main" id="{FBB3F131-3C9D-F3AA-484A-B15E697CEFFD}"/>
              </a:ext>
            </a:extLst>
          </p:cNvPr>
          <p:cNvCxnSpPr>
            <a:cxnSpLocks/>
          </p:cNvCxnSpPr>
          <p:nvPr userDrawn="1"/>
        </p:nvCxnSpPr>
        <p:spPr>
          <a:xfrm>
            <a:off x="0" y="5611284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 4">
            <a:extLst>
              <a:ext uri="{FF2B5EF4-FFF2-40B4-BE49-F238E27FC236}">
                <a16:creationId xmlns:a16="http://schemas.microsoft.com/office/drawing/2014/main" id="{1F87E133-BF91-E379-1A61-84411CDE7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1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Fossilfria lösningar sjöfart, flyg och tunga trans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9BDC8C2-9BF4-D78A-BC24-D332B8C102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4025" y="1261339"/>
            <a:ext cx="4140787" cy="41407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F6C6B7E3-A9B4-86D8-A7DD-5B85024FB0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739636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Cirkulära flö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09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A8955023-63EC-EDD5-DBDE-23EBB3654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40261245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Minskade utsläpp inom jordbru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09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20C0737F-737E-921D-C9D0-9DA1E11B19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406514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005B111B-2E01-E175-C903-477A9A959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51647EBE-7C10-61E5-8F28-3FA68BFC0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B379AD54-947C-5D36-C4CE-4F837F2D40A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E0875CDC-E13B-536D-1229-980A0B0C835E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EAB25064-48A3-4F2F-D8D5-FEBFA64D3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6937" y="2084851"/>
            <a:ext cx="11323260" cy="3936437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7107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A8107857-DDB1-4B1A-BFC8-8E08FB930B38}"/>
              </a:ext>
            </a:extLst>
          </p:cNvPr>
          <p:cNvSpPr/>
          <p:nvPr userDrawn="1"/>
        </p:nvSpPr>
        <p:spPr>
          <a:xfrm>
            <a:off x="0" y="0"/>
            <a:ext cx="12192000" cy="6491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63EFF9CB-BC4F-D94E-BCB7-BBEE9FC9F8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44824"/>
            <a:ext cx="9144000" cy="2387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Plats för kortare text, exempelvis </a:t>
            </a:r>
            <a:br>
              <a:rPr lang="sv-SE"/>
            </a:br>
            <a:r>
              <a:rPr lang="sv-SE"/>
              <a:t>avsnittsavdelare, citat eller </a:t>
            </a:r>
            <a:br>
              <a:rPr lang="sv-SE"/>
            </a:br>
            <a:r>
              <a:rPr lang="sv-SE"/>
              <a:t>en kortare faktatext.</a:t>
            </a:r>
          </a:p>
        </p:txBody>
      </p:sp>
      <p:sp>
        <p:nvSpPr>
          <p:cNvPr id="4" name="Platshållare för bildnummer 9">
            <a:extLst>
              <a:ext uri="{FF2B5EF4-FFF2-40B4-BE49-F238E27FC236}">
                <a16:creationId xmlns:a16="http://schemas.microsoft.com/office/drawing/2014/main" id="{A9168A3D-49D7-1FD7-DDA4-7FCD69488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7000" y="6491818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AB78191-C0C5-4AD5-A958-898C712A3E18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9A85DD6E-2446-1010-3D88-5C69FE2DB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95F4B0B-510D-F1BA-AB88-1D168FD26205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</p:spTree>
    <p:extLst>
      <p:ext uri="{BB962C8B-B14F-4D97-AF65-F5344CB8AC3E}">
        <p14:creationId xmlns:p14="http://schemas.microsoft.com/office/powerpoint/2010/main" val="1136030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70F8331-40B4-6AE3-FE0B-CF0CCFD7BE49}"/>
              </a:ext>
            </a:extLst>
          </p:cNvPr>
          <p:cNvSpPr/>
          <p:nvPr userDrawn="1"/>
        </p:nvSpPr>
        <p:spPr>
          <a:xfrm>
            <a:off x="0" y="0"/>
            <a:ext cx="12192000" cy="5611284"/>
          </a:xfrm>
          <a:prstGeom prst="rect">
            <a:avLst/>
          </a:prstGeom>
          <a:solidFill>
            <a:srgbClr val="FFC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787AD2F2-495D-4B45-ABB8-C2A8341096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6819"/>
            <a:ext cx="9144000" cy="11483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000" b="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Rubrik 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65A273CB-D517-E48D-16A7-9A56A4275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F05E0FB8-24B3-6C5B-7C64-E86EA8D5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945162"/>
            <a:ext cx="9144000" cy="579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1pPr>
            <a:lvl2pPr marL="457189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2pPr>
            <a:lvl3pPr marL="914377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3pPr>
            <a:lvl4pPr marL="1371566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4pPr>
            <a:lvl5pPr marL="1828754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5pPr>
          </a:lstStyle>
          <a:p>
            <a:pPr lvl="0"/>
            <a:r>
              <a:rPr lang="sv-SE" noProof="0"/>
              <a:t>Underrubrik</a:t>
            </a:r>
          </a:p>
        </p:txBody>
      </p:sp>
      <p:pic>
        <p:nvPicPr>
          <p:cNvPr id="20" name="Bildobjekt 19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F9C03466-0AB9-EF52-118D-BA856F065C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4"/>
            <a:ext cx="1169520" cy="690757"/>
          </a:xfrm>
          <a:prstGeom prst="rect">
            <a:avLst/>
          </a:prstGeom>
        </p:spPr>
      </p:pic>
      <p:pic>
        <p:nvPicPr>
          <p:cNvPr id="22" name="Bildobjekt 21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F6F99A48-9C4C-EEB6-0C47-6FAFAA5048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7" y="5915202"/>
            <a:ext cx="2338620" cy="58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0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15182F07-8467-CD4E-959D-6A253214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8C10EDAE-ECD7-7F43-A787-A8EC3501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97289809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6CCDF21-B597-B945-A72B-46E72B4D6F3E}"/>
              </a:ext>
            </a:extLst>
          </p:cNvPr>
          <p:cNvSpPr/>
          <p:nvPr userDrawn="1"/>
        </p:nvSpPr>
        <p:spPr>
          <a:xfrm>
            <a:off x="0" y="1"/>
            <a:ext cx="12192000" cy="5636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5854E5BC-CA27-D145-8A2B-6FA60CE1E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F0FAF18-C455-D641-82BD-50018949D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3847406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Startbild med Ort och Datum eller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69B7BD-7ACA-EE47-896C-362A29D1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126336"/>
            <a:ext cx="6048672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371" y="6492969"/>
            <a:ext cx="4114800" cy="365125"/>
          </a:xfrm>
        </p:spPr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00B8995-1EF5-594F-958F-AD6CBAB2DA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371" y="548402"/>
            <a:ext cx="6048672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dirty="0"/>
              <a:t>ORT DATUM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860E40F6-29B5-0C46-AEED-E11B80F80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371" y="4849807"/>
            <a:ext cx="6048672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dirty="0" err="1"/>
              <a:t>Namn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föredragshållare</a:t>
            </a:r>
            <a:endParaRPr lang="en-GB" noProof="0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E2D66C-1F6E-484E-A175-C42857A314E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CB84941-F94C-7744-B948-057B2DD91E5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3328" y="105"/>
            <a:ext cx="5058673" cy="6492769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4467457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Startbild med Ort och Datum /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371" y="6492969"/>
            <a:ext cx="4114800" cy="365125"/>
          </a:xfrm>
        </p:spPr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B2DC4444-650E-4344-A426-BB834140CC1F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E1DE45AD-7CFA-A64F-9DB1-60C8B18B89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1"/>
            <a:ext cx="5058684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749583E7-C92C-6349-9BE4-CDB75574CE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15947" y="548402"/>
            <a:ext cx="6048672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dirty="0"/>
              <a:t>ORT DATUM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578F5D6D-56D4-0544-83BB-465316C832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15947" y="4849807"/>
            <a:ext cx="6048672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dirty="0" err="1"/>
              <a:t>Namn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föredragshållare</a:t>
            </a:r>
            <a:endParaRPr lang="en-GB" noProof="0" dirty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2A6D63D-33B8-764D-B0FF-A518DB4D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437" y="1126336"/>
            <a:ext cx="6048672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210391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komstbil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8">
            <a:extLst>
              <a:ext uri="{FF2B5EF4-FFF2-40B4-BE49-F238E27FC236}">
                <a16:creationId xmlns:a16="http://schemas.microsoft.com/office/drawing/2014/main" id="{B281CB6A-5C9F-4465-E696-FCA4BFCF85E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-1"/>
            <a:ext cx="12198019" cy="5611285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6472B8C-B6F4-3A45-A789-B5338F1E8A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13475"/>
            <a:ext cx="9144000" cy="9474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Rubrik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föreläsningen</a:t>
            </a:r>
            <a:endParaRPr lang="en-GB" noProof="0"/>
          </a:p>
        </p:txBody>
      </p:sp>
      <p:pic>
        <p:nvPicPr>
          <p:cNvPr id="4" name="Bildobjekt 3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784D393E-574E-55F1-64DE-DC7562803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4"/>
            <a:ext cx="1169520" cy="690757"/>
          </a:xfrm>
          <a:prstGeom prst="rect">
            <a:avLst/>
          </a:prstGeom>
        </p:spPr>
      </p:pic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3ED49B5D-47BD-FF13-7D38-A722CAFE3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926926"/>
            <a:ext cx="533275" cy="598101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2C5664E-12D8-9713-A668-FCD0CDFCA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622916"/>
            <a:ext cx="9144000" cy="579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400"/>
              </a:spcBef>
              <a:spcAft>
                <a:spcPts val="800"/>
              </a:spcAft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2pPr>
            <a:lvl3pPr marL="914377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3pPr>
            <a:lvl4pPr marL="1371566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4pPr>
            <a:lvl5pPr marL="1828754" indent="0" algn="ctr">
              <a:spcBef>
                <a:spcPts val="400"/>
              </a:spcBef>
              <a:spcAft>
                <a:spcPts val="800"/>
              </a:spcAft>
              <a:buNone/>
              <a:defRPr sz="2400"/>
            </a:lvl5pPr>
          </a:lstStyle>
          <a:p>
            <a:pPr lvl="0"/>
            <a:r>
              <a:rPr lang="sv-SE" noProof="0"/>
              <a:t>Namn på föreläsare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0231C0EF-83E2-B124-272F-A0FD0F4287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182" y="5816873"/>
            <a:ext cx="1905476" cy="923272"/>
          </a:xfrm>
          <a:prstGeom prst="rect">
            <a:avLst/>
          </a:prstGeom>
        </p:spPr>
      </p:pic>
      <p:pic>
        <p:nvPicPr>
          <p:cNvPr id="11" name="Bildobjekt 10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380A23AC-7285-46F1-FED8-35BEA63D54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4" y="5915202"/>
            <a:ext cx="2338620" cy="58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61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Brödtext eller Punktlista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5423925" y="2084851"/>
            <a:ext cx="6432715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0A06245-C507-C54E-A4C3-AC9771B3BD7B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>
            <a:extLst>
              <a:ext uri="{FF2B5EF4-FFF2-40B4-BE49-F238E27FC236}">
                <a16:creationId xmlns:a16="http://schemas.microsoft.com/office/drawing/2014/main" id="{793C7E1B-A51B-A54F-B426-7BCBD4CEE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3925" y="356660"/>
            <a:ext cx="6432715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Brödtext eller punktlista med bild till vänster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6E7D4C7C-1476-4342-9B39-B769E50728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1"/>
            <a:ext cx="5058684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386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Brödtext eller punktlista med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31371" y="6492969"/>
            <a:ext cx="4114800" cy="365125"/>
          </a:xfrm>
        </p:spPr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926E6B28-EF83-F241-9A49-D010F2035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371" y="2084851"/>
            <a:ext cx="6240693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001DDE13-6366-8E4C-AA5E-D0F663E1BB70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ubrik 1">
            <a:extLst>
              <a:ext uri="{FF2B5EF4-FFF2-40B4-BE49-F238E27FC236}">
                <a16:creationId xmlns:a16="http://schemas.microsoft.com/office/drawing/2014/main" id="{DDEBF18F-91AC-3C4F-B4A6-2C881757F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6240693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Brödtext eller punktlista med bild till höger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BFEB0758-1612-914C-BC2D-F423C6B74EC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3317" y="1"/>
            <a:ext cx="5058684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4063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Brödtext eller punktlista med två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31371" y="6492969"/>
            <a:ext cx="4114800" cy="365125"/>
          </a:xfrm>
        </p:spPr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CC058478-6F88-474C-AA2C-5B47A915B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370" y="2084851"/>
            <a:ext cx="6432715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AA7FD089-7BB1-0048-B2A7-739201C9253A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98C39911-F992-5440-A967-E56CB7436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0" y="356660"/>
            <a:ext cx="6432715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Brödtext eller punktlista med två bilder till höger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577001C9-5CAB-E145-83DC-1476843919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8128" y="-1"/>
            <a:ext cx="4944128" cy="309790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EB58EDE-19E3-3243-A064-6EF1E8987B2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270208" y="3408875"/>
            <a:ext cx="4921792" cy="3083908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03936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Text och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31371" y="6492969"/>
            <a:ext cx="4114800" cy="365125"/>
          </a:xfrm>
        </p:spPr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35817855-8625-104D-97BB-CB130A7A8159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">
            <a:extLst>
              <a:ext uri="{FF2B5EF4-FFF2-40B4-BE49-F238E27FC236}">
                <a16:creationId xmlns:a16="http://schemas.microsoft.com/office/drawing/2014/main" id="{7CE31AD6-A4AB-6440-9A99-0C621183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11425269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dirty="0" err="1"/>
              <a:t>Helsida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grafik</a:t>
            </a:r>
            <a:r>
              <a:rPr lang="sv-SE" dirty="0"/>
              <a:t>, med eller utan rubrik</a:t>
            </a:r>
            <a:endParaRPr lang="en-GB" noProof="0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F55A5AC-779B-9743-B3ED-AE175EE044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21" y="1604752"/>
            <a:ext cx="5568619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önskad</a:t>
            </a:r>
            <a:r>
              <a:rPr lang="en-GB" noProof="0" dirty="0"/>
              <a:t> ikon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lägga</a:t>
            </a:r>
            <a:r>
              <a:rPr lang="en-GB" noProof="0" dirty="0"/>
              <a:t> till </a:t>
            </a:r>
            <a:r>
              <a:rPr lang="en-GB" noProof="0" dirty="0" err="1"/>
              <a:t>grafik</a:t>
            </a:r>
            <a:endParaRPr lang="en-GB" noProof="0" dirty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F1CF3662-3B2D-124E-B9CB-F2FF964F2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372" y="1588191"/>
            <a:ext cx="5472609" cy="452910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3842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Grafik helsida, med eller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11425269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dirty="0" err="1"/>
              <a:t>Helsida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grafik</a:t>
            </a:r>
            <a:r>
              <a:rPr lang="sv-SE" dirty="0"/>
              <a:t>, med eller utan rubrik</a:t>
            </a:r>
            <a:endParaRPr lang="en-GB" noProof="0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31371" y="6492969"/>
            <a:ext cx="4114800" cy="365125"/>
          </a:xfrm>
        </p:spPr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60CF941-D676-3246-9C7A-223A3DF4D2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21" y="1604752"/>
            <a:ext cx="5568619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önskad</a:t>
            </a:r>
            <a:r>
              <a:rPr lang="en-GB" noProof="0" dirty="0"/>
              <a:t> ikon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lägga</a:t>
            </a:r>
            <a:r>
              <a:rPr lang="en-GB" noProof="0" dirty="0"/>
              <a:t> till </a:t>
            </a:r>
            <a:r>
              <a:rPr lang="en-GB" noProof="0" dirty="0" err="1"/>
              <a:t>grafik</a:t>
            </a:r>
            <a:endParaRPr lang="en-GB" noProof="0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A7A4B12-4010-A448-9383-DD103295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1371" y="1604752"/>
            <a:ext cx="5568619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önskad</a:t>
            </a:r>
            <a:r>
              <a:rPr lang="en-GB" noProof="0" dirty="0"/>
              <a:t> ikon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lägga</a:t>
            </a:r>
            <a:r>
              <a:rPr lang="en-GB" noProof="0" dirty="0"/>
              <a:t> till </a:t>
            </a:r>
            <a:r>
              <a:rPr lang="en-GB" noProof="0" dirty="0" err="1"/>
              <a:t>grafik</a:t>
            </a:r>
            <a:endParaRPr lang="en-GB" noProof="0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A278BD17-F1BC-974A-B38D-F7BF41120D32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406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ödtext eller punktlista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31371" y="6492969"/>
            <a:ext cx="4114800" cy="365125"/>
          </a:xfrm>
        </p:spPr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E5672027-33F8-A74E-8829-1B8EBCC270B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ubrik 1">
            <a:extLst>
              <a:ext uri="{FF2B5EF4-FFF2-40B4-BE49-F238E27FC236}">
                <a16:creationId xmlns:a16="http://schemas.microsoft.com/office/drawing/2014/main" id="{1642D465-5DDA-544E-A4E0-D36DB149C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356660"/>
            <a:ext cx="11425269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dirty="0" err="1"/>
              <a:t>Brödtext</a:t>
            </a:r>
            <a:r>
              <a:rPr lang="en-GB" noProof="0" dirty="0"/>
              <a:t> </a:t>
            </a:r>
            <a:r>
              <a:rPr lang="en-GB" noProof="0" dirty="0" err="1"/>
              <a:t>eller</a:t>
            </a:r>
            <a:r>
              <a:rPr lang="en-GB" noProof="0" dirty="0"/>
              <a:t> </a:t>
            </a:r>
            <a:r>
              <a:rPr lang="en-GB" noProof="0" dirty="0" err="1"/>
              <a:t>punktlista</a:t>
            </a:r>
            <a:r>
              <a:rPr lang="en-GB" noProof="0" dirty="0"/>
              <a:t> </a:t>
            </a:r>
            <a:r>
              <a:rPr lang="en-GB" noProof="0" dirty="0" err="1"/>
              <a:t>helsida</a:t>
            </a:r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7B52CEE2-0EEE-7642-8BCF-3FBFF107B52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1371" y="1604752"/>
            <a:ext cx="9120000" cy="4529109"/>
          </a:xfrm>
        </p:spPr>
        <p:txBody>
          <a:bodyPr>
            <a:noAutofit/>
          </a:bodyPr>
          <a:lstStyle>
            <a:lvl1pPr>
              <a:lnSpc>
                <a:spcPts val="2060"/>
              </a:lnSpc>
              <a:spcBef>
                <a:spcPts val="600"/>
              </a:spcBef>
              <a:buFontTx/>
              <a:buNone/>
              <a:defRPr sz="1800"/>
            </a:lvl1pPr>
            <a:lvl2pPr>
              <a:lnSpc>
                <a:spcPts val="2060"/>
              </a:lnSpc>
              <a:spcBef>
                <a:spcPts val="600"/>
              </a:spcBef>
              <a:defRPr sz="1800"/>
            </a:lvl2pPr>
            <a:lvl3pPr>
              <a:lnSpc>
                <a:spcPts val="2060"/>
              </a:lnSpc>
              <a:spcBef>
                <a:spcPts val="600"/>
              </a:spcBef>
              <a:defRPr sz="1800"/>
            </a:lvl3pPr>
            <a:lvl4pPr>
              <a:lnSpc>
                <a:spcPts val="2060"/>
              </a:lnSpc>
              <a:spcBef>
                <a:spcPts val="600"/>
              </a:spcBef>
              <a:defRPr sz="1800"/>
            </a:lvl4pPr>
            <a:lvl5pPr>
              <a:lnSpc>
                <a:spcPts val="206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8493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Kort faktatext/citat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1"/>
            <a:ext cx="12192000" cy="64928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9B2F0133-BB06-2C4B-9EEA-1D9323D05238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">
            <a:extLst>
              <a:ext uri="{FF2B5EF4-FFF2-40B4-BE49-F238E27FC236}">
                <a16:creationId xmlns:a16="http://schemas.microsoft.com/office/drawing/2014/main" id="{63EFF9CB-BC4F-D94E-BCB7-BBEE9FC9F8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19536" y="2204864"/>
            <a:ext cx="8352928" cy="1955552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 dirty="0"/>
              <a:t>Plats för kortare text, exempelvis </a:t>
            </a:r>
            <a:br>
              <a:rPr lang="sv-SE" dirty="0"/>
            </a:br>
            <a:r>
              <a:rPr lang="sv-SE" dirty="0"/>
              <a:t>en ingress, ett citat eller en kortare faktatext</a:t>
            </a:r>
          </a:p>
        </p:txBody>
      </p:sp>
    </p:spTree>
    <p:extLst>
      <p:ext uri="{BB962C8B-B14F-4D97-AF65-F5344CB8AC3E}">
        <p14:creationId xmlns:p14="http://schemas.microsoft.com/office/powerpoint/2010/main" val="3208628811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1"/>
            <a:ext cx="12192000" cy="649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3F783A6-9824-094F-8C7F-7304AF15C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9787" y="2310334"/>
            <a:ext cx="8412427" cy="1872209"/>
          </a:xfrm>
        </p:spPr>
        <p:txBody>
          <a:bodyPr anchor="t" anchorCtr="0">
            <a:noAutofit/>
          </a:bodyPr>
          <a:lstStyle>
            <a:lvl1pPr algn="ctr">
              <a:defRPr sz="6300">
                <a:solidFill>
                  <a:schemeClr val="accent2"/>
                </a:solidFill>
              </a:defRPr>
            </a:lvl1pPr>
          </a:lstStyle>
          <a:p>
            <a:r>
              <a:rPr lang="sv-SE" dirty="0"/>
              <a:t>Eventuell avsnittsskiljare</a:t>
            </a:r>
            <a:endParaRPr lang="en-GB" noProof="0" dirty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13E36C7E-31EC-EA42-8093-3A5CC9BBD5CF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698964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ausbild eller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C9434CA2-1575-E846-91F6-667586C1AA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872885" y="96"/>
            <a:ext cx="15849600" cy="6492686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1371" y="6492969"/>
            <a:ext cx="4114800" cy="365125"/>
          </a:xfrm>
        </p:spPr>
        <p:txBody>
          <a:bodyPr/>
          <a:lstStyle/>
          <a:p>
            <a:pPr algn="l"/>
            <a:r>
              <a:rPr lang="sv-SE" dirty="0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5D6E5099-FD98-1849-A259-F4D2687F2C8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004650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Avslutsbild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4"/>
            <a:ext cx="12192000" cy="6857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74D76E40-4B9D-E841-BB9F-F7BCA98DE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74" y="1920256"/>
            <a:ext cx="3587252" cy="30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78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sida_ligg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233316" y="2084853"/>
            <a:ext cx="4463193" cy="3253148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4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600" smtClean="0"/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600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A7DB722-DBE4-F7D5-E29D-D9439095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5" y="644692"/>
            <a:ext cx="63222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2B3F3369-0ECC-C3FF-9811-B43803B98A9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EFD57297-DA24-2AD1-F2CC-0F7BCAF444E6}"/>
              </a:ext>
            </a:extLst>
          </p:cNvPr>
          <p:cNvSpPr txBox="1"/>
          <p:nvPr userDrawn="1"/>
        </p:nvSpPr>
        <p:spPr>
          <a:xfrm>
            <a:off x="431800" y="6492877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00" b="1" cap="all" baseline="0" dirty="0"/>
              <a:t>Klimatklivet</a:t>
            </a:r>
            <a:r>
              <a:rPr lang="sv-SE" sz="600" cap="all" baseline="0" dirty="0"/>
              <a:t> – Klimatinvesteringar med mätbara resultat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618C4D92-9447-8B5B-1024-BE3AE1A4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20" y="3"/>
            <a:ext cx="5437981" cy="1231687"/>
          </a:xfrm>
          <a:prstGeom prst="rect">
            <a:avLst/>
          </a:prstGeom>
        </p:spPr>
      </p:pic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A6742CF3-8247-1523-F02C-E9E4C0BE19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5" y="2084851"/>
            <a:ext cx="6322215" cy="4032448"/>
          </a:xfrm>
          <a:prstGeom prst="rect">
            <a:avLst/>
          </a:prstGeom>
        </p:spPr>
        <p:txBody>
          <a:bodyPr>
            <a:noAutofit/>
          </a:bodyPr>
          <a:lstStyle>
            <a:lvl1pPr marL="179996" indent="-179996">
              <a:lnSpc>
                <a:spcPct val="100000"/>
              </a:lnSpc>
              <a:spcBef>
                <a:spcPts val="3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b="0"/>
            </a:lvl1pPr>
            <a:lvl2pPr marL="359991" indent="-17999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200"/>
            </a:lvl2pPr>
            <a:lvl3pPr marL="539987" indent="-17999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505566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626315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E4DF4423-250C-9A48-B751-F6D582913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A84FD29-DC6C-5C4F-9E54-D865886CFA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9734661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0C46A704-595B-B041-96D2-C1BE8076D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BB1EAB2-5BF2-7F4D-A458-D48D8DC49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76672001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C16F9458-AE62-C54E-8B73-7DF932D55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C66C596-9601-7D43-8788-D4F4785A21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64922707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07E0FA2D-9E16-794D-A3B2-25493AFD9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E52C0F1-2414-4641-BE07-F3D586E778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57003695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59" y="2"/>
            <a:ext cx="12196859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DB134BD-D244-184B-BF01-AE6C41591C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4CC6778-5794-4C48-BA0B-E51F6F217A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22544464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F72F1D89-8CC0-494E-9CDD-4DE6AC141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7AEF230-4F26-AE41-8EFC-243D3BCE82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1727362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92000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800451-4E19-F146-951A-2CEEFAF9D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41C595C-A43C-3C43-BE14-703F9D494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60196764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204CA00E-814A-FC4E-B2A5-5671E97554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8F19C04-FE5F-A944-A906-B9E7B52C3C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1820935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739E10-B527-C543-B94E-882ACF9E94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DDE3616-984A-D741-A31B-0828D4B1BB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51998083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7B2B519-9231-194D-88B5-FACAF1F8D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86B01AC-D669-D749-BC8D-CB3EA0211D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7427989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på foto sv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gräs, utomhus, tåg, väg&#10;&#10;Automatiskt genererad beskrivning">
            <a:extLst>
              <a:ext uri="{FF2B5EF4-FFF2-40B4-BE49-F238E27FC236}">
                <a16:creationId xmlns:a16="http://schemas.microsoft.com/office/drawing/2014/main" id="{49678D5B-C0D1-914D-81C7-B59B5C1509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0"/>
            <a:ext cx="12192005" cy="685800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40E801CB-7A39-7049-871E-BDB8AF1043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683"/>
            <a:ext cx="12184536" cy="998455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2F09FECD-2736-AE43-A923-7447B22F1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7" r="253"/>
          <a:stretch/>
        </p:blipFill>
        <p:spPr>
          <a:xfrm>
            <a:off x="1" y="5377787"/>
            <a:ext cx="12192001" cy="1480214"/>
          </a:xfrm>
          <a:prstGeom prst="rect">
            <a:avLst/>
          </a:prstGeom>
        </p:spPr>
      </p:pic>
      <p:sp>
        <p:nvSpPr>
          <p:cNvPr id="5" name="Rubrik 7">
            <a:extLst>
              <a:ext uri="{FF2B5EF4-FFF2-40B4-BE49-F238E27FC236}">
                <a16:creationId xmlns:a16="http://schemas.microsoft.com/office/drawing/2014/main" id="{AB6D7B4F-41DF-8F47-9E31-FDB0D585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080001"/>
            <a:ext cx="9755083" cy="109077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78472BB5-E49F-A74A-8966-CA3949FD1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001" y="2341562"/>
            <a:ext cx="9360867" cy="3096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41309575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2"/>
            <a:ext cx="12192000" cy="5664619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6B707184-4550-994C-BF23-CD8EA2D351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C5A55EF-C467-A14B-B5C2-99AF24C764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46174803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1371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4CA9530C-3E0A-AB40-87F0-76B07D63B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B6B08E9-4CA8-004D-874C-EF308A5753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87381663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F5F7275-F24F-4A41-A143-097C579387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9B54086-3AA9-FE4C-8F3E-3A9D6A1363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1233497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DB83851E-EE91-0C45-A077-C550566E67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CF2869-5238-3441-866E-1AA9C5ACC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43433976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"/>
            <a:ext cx="12192000" cy="5637237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2D107943-7964-4942-B518-4EF882E0A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12" y="5877273"/>
            <a:ext cx="894328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2BC00038-D9A1-3147-B1B7-358727301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5798" y="1810506"/>
            <a:ext cx="8220405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Välkomstbild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 err="1"/>
              <a:t>en</a:t>
            </a:r>
            <a:r>
              <a:rPr lang="en-GB" noProof="0" dirty="0"/>
              <a:t> till </a:t>
            </a:r>
            <a:r>
              <a:rPr lang="en-GB" noProof="0" dirty="0" err="1"/>
              <a:t>två</a:t>
            </a:r>
            <a:r>
              <a:rPr lang="en-GB" noProof="0" dirty="0"/>
              <a:t> </a:t>
            </a:r>
            <a:r>
              <a:rPr lang="en-GB" noProof="0" dirty="0" err="1"/>
              <a:t>rader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02935788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på foto sva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gräs, utomhus, tåg, väg&#10;&#10;Automatiskt genererad beskrivning">
            <a:extLst>
              <a:ext uri="{FF2B5EF4-FFF2-40B4-BE49-F238E27FC236}">
                <a16:creationId xmlns:a16="http://schemas.microsoft.com/office/drawing/2014/main" id="{49678D5B-C0D1-914D-81C7-B59B5C1509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" y="0"/>
            <a:ext cx="12192005" cy="6858000"/>
          </a:xfrm>
          <a:prstGeom prst="rect">
            <a:avLst/>
          </a:prstGeom>
        </p:spPr>
      </p:pic>
      <p:pic>
        <p:nvPicPr>
          <p:cNvPr id="18" name="Bild 17">
            <a:extLst>
              <a:ext uri="{FF2B5EF4-FFF2-40B4-BE49-F238E27FC236}">
                <a16:creationId xmlns:a16="http://schemas.microsoft.com/office/drawing/2014/main" id="{40E801CB-7A39-7049-871E-BDB8AF1043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683"/>
            <a:ext cx="12184536" cy="998455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2F09FECD-2736-AE43-A923-7447B22F1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7" r="253"/>
          <a:stretch/>
        </p:blipFill>
        <p:spPr>
          <a:xfrm>
            <a:off x="1" y="5377787"/>
            <a:ext cx="12192001" cy="1480214"/>
          </a:xfrm>
          <a:prstGeom prst="rect">
            <a:avLst/>
          </a:prstGeom>
        </p:spPr>
      </p:pic>
      <p:sp>
        <p:nvSpPr>
          <p:cNvPr id="5" name="Rubrik 7">
            <a:extLst>
              <a:ext uri="{FF2B5EF4-FFF2-40B4-BE49-F238E27FC236}">
                <a16:creationId xmlns:a16="http://schemas.microsoft.com/office/drawing/2014/main" id="{AB6D7B4F-41DF-8F47-9E31-FDB0D585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080001"/>
            <a:ext cx="9755083" cy="1090771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78472BB5-E49F-A74A-8966-CA3949FD1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001" y="2341562"/>
            <a:ext cx="9360867" cy="3096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8225444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3164D5-2902-0426-9379-703B40AD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A679D3-D43B-A620-8136-CB6AD8F28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4DA96B-448C-5DC6-8907-6D7A89DF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E20DC-CFEC-4487-BBED-B1C19D160CAD}" type="datetimeFigureOut">
              <a:rPr lang="sv-SE" smtClean="0"/>
              <a:t>2024-05-13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E2DF83-023E-7B06-519C-F4F2380E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E0AFCF7-74E4-2D90-BBE2-EAA6F6C2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3E9F5-77E3-4302-BBFA-56DE447771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85685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transport resul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2F09FECD-2736-AE43-A923-7447B22F1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7" r="253"/>
          <a:stretch/>
        </p:blipFill>
        <p:spPr>
          <a:xfrm>
            <a:off x="2" y="5377787"/>
            <a:ext cx="12192001" cy="1480214"/>
          </a:xfrm>
          <a:prstGeom prst="rect">
            <a:avLst/>
          </a:prstGeom>
        </p:spPr>
      </p:pic>
      <p:sp>
        <p:nvSpPr>
          <p:cNvPr id="5" name="Rubrik 7">
            <a:extLst>
              <a:ext uri="{FF2B5EF4-FFF2-40B4-BE49-F238E27FC236}">
                <a16:creationId xmlns:a16="http://schemas.microsoft.com/office/drawing/2014/main" id="{AB6D7B4F-41DF-8F47-9E31-FDB0D585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1" y="1080001"/>
            <a:ext cx="9755083" cy="94565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78472BB5-E49F-A74A-8966-CA3949FD1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002" y="2341566"/>
            <a:ext cx="5584732" cy="184386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881B6BD1-27B8-C74F-8646-D01B2662D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2" b="-157"/>
          <a:stretch/>
        </p:blipFill>
        <p:spPr>
          <a:xfrm>
            <a:off x="6819592" y="1577703"/>
            <a:ext cx="4975685" cy="3605776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7A499F90-C241-B34E-8FF6-927ECEC20D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" y="0"/>
            <a:ext cx="12216935" cy="984142"/>
          </a:xfrm>
          <a:prstGeom prst="rect">
            <a:avLst/>
          </a:prstGeom>
        </p:spPr>
      </p:pic>
      <p:pic>
        <p:nvPicPr>
          <p:cNvPr id="2" name="Picture 2" descr="Informera om din åtgärd">
            <a:extLst>
              <a:ext uri="{FF2B5EF4-FFF2-40B4-BE49-F238E27FC236}">
                <a16:creationId xmlns:a16="http://schemas.microsoft.com/office/drawing/2014/main" id="{BD5CD896-A7EE-C547-87A0-E9B0EA5C1C4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" t="5808" r="7055"/>
          <a:stretch/>
        </p:blipFill>
        <p:spPr bwMode="auto">
          <a:xfrm>
            <a:off x="3996425" y="6428769"/>
            <a:ext cx="1778657" cy="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61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2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text_linjedek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2CD8B3C3-FEF1-D85C-F187-30DF0E85F913}"/>
              </a:ext>
            </a:extLst>
          </p:cNvPr>
          <p:cNvSpPr txBox="1"/>
          <p:nvPr userDrawn="1"/>
        </p:nvSpPr>
        <p:spPr>
          <a:xfrm>
            <a:off x="431800" y="6492876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00" b="1" cap="all" baseline="0" dirty="0"/>
              <a:t>Klimatklivet</a:t>
            </a:r>
            <a:r>
              <a:rPr lang="sv-SE" sz="600" cap="all" baseline="0" dirty="0"/>
              <a:t> – lokala klimatinvesteringar. Mätbara resultat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3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600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600" dirty="0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005B111B-2E01-E175-C903-477A9A959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2"/>
            <a:ext cx="5437981" cy="1231687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51647EBE-7C10-61E5-8F28-3FA68BFC0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5" y="644692"/>
            <a:ext cx="76094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2" name="Platshållare för text 10">
            <a:extLst>
              <a:ext uri="{FF2B5EF4-FFF2-40B4-BE49-F238E27FC236}">
                <a16:creationId xmlns:a16="http://schemas.microsoft.com/office/drawing/2014/main" id="{1170F4F1-0F6E-E956-FC0B-77A11CD3CD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5" y="2084851"/>
            <a:ext cx="7609415" cy="4032448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b="0"/>
            </a:lvl1pPr>
            <a:lvl2pPr marL="36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200"/>
            </a:lvl2pPr>
            <a:lvl3pPr marL="54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FC821CCA-DB3E-342B-1EF5-118B888A3B3F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2253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håll 1-spalt vit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2F09FECD-2736-AE43-A923-7447B22F1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7" r="253"/>
          <a:stretch/>
        </p:blipFill>
        <p:spPr>
          <a:xfrm>
            <a:off x="2" y="5377787"/>
            <a:ext cx="12192001" cy="1480214"/>
          </a:xfrm>
          <a:prstGeom prst="rect">
            <a:avLst/>
          </a:prstGeom>
        </p:spPr>
      </p:pic>
      <p:sp>
        <p:nvSpPr>
          <p:cNvPr id="5" name="Rubrik 7">
            <a:extLst>
              <a:ext uri="{FF2B5EF4-FFF2-40B4-BE49-F238E27FC236}">
                <a16:creationId xmlns:a16="http://schemas.microsoft.com/office/drawing/2014/main" id="{AB6D7B4F-41DF-8F47-9E31-FDB0D585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1" y="1080001"/>
            <a:ext cx="9755083" cy="94565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78472BB5-E49F-A74A-8966-CA3949FD1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002" y="2341566"/>
            <a:ext cx="9783233" cy="184386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0E79CCF3-9774-5A44-ACE6-7A356ED3F2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" y="0"/>
            <a:ext cx="12216935" cy="9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sida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464618" y="1"/>
            <a:ext cx="3740260" cy="6492873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8" y="1"/>
            <a:ext cx="1675607" cy="1231687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C1EFB670-92EA-E580-7081-9E9AB5731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BB5CD302-EA79-8EA5-C09D-02123EEB3367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A3C34CB9-6A4B-E30B-9CFC-300030E5A4C5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D4F2CDDF-A608-69D3-388D-760DA42BFB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11400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komstbil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8">
            <a:extLst>
              <a:ext uri="{FF2B5EF4-FFF2-40B4-BE49-F238E27FC236}">
                <a16:creationId xmlns:a16="http://schemas.microsoft.com/office/drawing/2014/main" id="{B281CB6A-5C9F-4465-E696-FCA4BFCF85E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-1"/>
            <a:ext cx="12198019" cy="5611285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66472B8C-B6F4-3A45-A789-B5338F1E8A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13475"/>
            <a:ext cx="9144000" cy="9474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Rubrik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föreläsningen</a:t>
            </a:r>
            <a:endParaRPr lang="en-GB" noProof="0"/>
          </a:p>
        </p:txBody>
      </p:sp>
      <p:pic>
        <p:nvPicPr>
          <p:cNvPr id="4" name="Bildobjekt 3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784D393E-574E-55F1-64DE-DC75628034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5"/>
            <a:ext cx="1169520" cy="690757"/>
          </a:xfrm>
          <a:prstGeom prst="rect">
            <a:avLst/>
          </a:prstGeom>
        </p:spPr>
      </p:pic>
      <p:pic>
        <p:nvPicPr>
          <p:cNvPr id="8" name="Bildobjekt 7" descr="En bild som visar text&#10;&#10;Automatiskt genererad beskrivning">
            <a:extLst>
              <a:ext uri="{FF2B5EF4-FFF2-40B4-BE49-F238E27FC236}">
                <a16:creationId xmlns:a16="http://schemas.microsoft.com/office/drawing/2014/main" id="{3ED49B5D-47BD-FF13-7D38-A722CAFE3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926927"/>
            <a:ext cx="533275" cy="598101"/>
          </a:xfrm>
          <a:prstGeom prst="rect">
            <a:avLst/>
          </a:prstGeom>
        </p:spPr>
      </p:pic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D2C5664E-12D8-9713-A668-FCD0CDFCA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3622917"/>
            <a:ext cx="9144000" cy="579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30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2pPr>
            <a:lvl3pPr marL="685800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3pPr>
            <a:lvl4pPr marL="1028700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4pPr>
            <a:lvl5pPr marL="1371600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sv-SE" noProof="0"/>
              <a:t>Namn på föreläsare</a:t>
            </a: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0231C0EF-83E2-B124-272F-A0FD0F4287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183" y="5816873"/>
            <a:ext cx="1905476" cy="923272"/>
          </a:xfrm>
          <a:prstGeom prst="rect">
            <a:avLst/>
          </a:prstGeom>
        </p:spPr>
      </p:pic>
      <p:pic>
        <p:nvPicPr>
          <p:cNvPr id="11" name="Bildobjekt 10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380A23AC-7285-46F1-FED8-35BEA63D54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5" y="5915202"/>
            <a:ext cx="2338620" cy="58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431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text_fylld dekor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3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600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600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005B111B-2E01-E175-C903-477A9A959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2"/>
            <a:ext cx="5437981" cy="1231687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51647EBE-7C10-61E5-8F28-3FA68BFC0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5" y="644692"/>
            <a:ext cx="76094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2" name="Platshållare för text 10">
            <a:extLst>
              <a:ext uri="{FF2B5EF4-FFF2-40B4-BE49-F238E27FC236}">
                <a16:creationId xmlns:a16="http://schemas.microsoft.com/office/drawing/2014/main" id="{1170F4F1-0F6E-E956-FC0B-77A11CD3CD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5" y="2084851"/>
            <a:ext cx="7609415" cy="326436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b="0"/>
            </a:lvl1pPr>
            <a:lvl2pPr marL="36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200"/>
            </a:lvl2pPr>
            <a:lvl3pPr marL="54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  <p:pic>
        <p:nvPicPr>
          <p:cNvPr id="5" name="Bildobjekt 4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79536850-BA17-5FFB-9FDD-1D814F5F7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5"/>
            <a:ext cx="1169520" cy="690757"/>
          </a:xfrm>
          <a:prstGeom prst="rect">
            <a:avLst/>
          </a:prstGeom>
        </p:spPr>
      </p:pic>
      <p:pic>
        <p:nvPicPr>
          <p:cNvPr id="7" name="Bildobjekt 6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C432BA25-B403-61CA-BF1A-AEDE25854F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8" y="5915202"/>
            <a:ext cx="2338620" cy="587684"/>
          </a:xfrm>
          <a:prstGeom prst="rect">
            <a:avLst/>
          </a:prstGeom>
        </p:spPr>
      </p:pic>
      <p:cxnSp>
        <p:nvCxnSpPr>
          <p:cNvPr id="9" name="Rak 9">
            <a:extLst>
              <a:ext uri="{FF2B5EF4-FFF2-40B4-BE49-F238E27FC236}">
                <a16:creationId xmlns:a16="http://schemas.microsoft.com/office/drawing/2014/main" id="{C5D276ED-A4C8-6A4A-C7F7-A9BF6A2CFC42}"/>
              </a:ext>
            </a:extLst>
          </p:cNvPr>
          <p:cNvCxnSpPr>
            <a:cxnSpLocks/>
          </p:cNvCxnSpPr>
          <p:nvPr userDrawn="1"/>
        </p:nvCxnSpPr>
        <p:spPr>
          <a:xfrm>
            <a:off x="0" y="5611284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3992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sida_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464619" y="2"/>
            <a:ext cx="3740260" cy="6492873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D8B3C3-FEF1-D85C-F187-30DF0E85F913}"/>
              </a:ext>
            </a:extLst>
          </p:cNvPr>
          <p:cNvSpPr txBox="1"/>
          <p:nvPr userDrawn="1"/>
        </p:nvSpPr>
        <p:spPr>
          <a:xfrm>
            <a:off x="431800" y="6492876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00" b="1" cap="all" baseline="0"/>
              <a:t>Klimatklivet</a:t>
            </a:r>
            <a:r>
              <a:rPr lang="sv-SE" sz="600" cap="all" baseline="0"/>
              <a:t> – lokala klimatinvesteringar. Mätbara resultat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3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600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60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9" y="2"/>
            <a:ext cx="1675607" cy="1231687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C1EFB670-92EA-E580-7081-9E9AB5731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BB5CD302-EA79-8EA5-C09D-02123EEB3367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ext 10">
            <a:extLst>
              <a:ext uri="{FF2B5EF4-FFF2-40B4-BE49-F238E27FC236}">
                <a16:creationId xmlns:a16="http://schemas.microsoft.com/office/drawing/2014/main" id="{D3AC430C-D3C2-DD3C-FE77-12BBCFC652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300" b="0"/>
            </a:lvl1pPr>
            <a:lvl2pPr marL="36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200"/>
            </a:lvl2pPr>
            <a:lvl3pPr marL="540000" indent="-1800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752947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sida_2 bil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464619" y="3282194"/>
            <a:ext cx="3740260" cy="3210683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4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600" smtClean="0"/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600" dirty="0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8A8F2A5A-56BD-D175-95C4-A140118B7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86248" b="-1"/>
          <a:stretch/>
        </p:blipFill>
        <p:spPr>
          <a:xfrm>
            <a:off x="6754019" y="3"/>
            <a:ext cx="1675607" cy="1231687"/>
          </a:xfrm>
          <a:prstGeom prst="rect">
            <a:avLst/>
          </a:prstGeom>
        </p:spPr>
      </p:pic>
      <p:sp>
        <p:nvSpPr>
          <p:cNvPr id="7" name="Platshållare för bild 8">
            <a:extLst>
              <a:ext uri="{FF2B5EF4-FFF2-40B4-BE49-F238E27FC236}">
                <a16:creationId xmlns:a16="http://schemas.microsoft.com/office/drawing/2014/main" id="{ADC18FB0-7F60-0C04-5FE1-65534C8C04E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464619" y="2"/>
            <a:ext cx="3740260" cy="3210683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A7DB722-DBE4-F7D5-E29D-D9439095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2B3F3369-0ECC-C3FF-9811-B43803B98A9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EFD57297-DA24-2AD1-F2CC-0F7BCAF444E6}"/>
              </a:ext>
            </a:extLst>
          </p:cNvPr>
          <p:cNvSpPr txBox="1"/>
          <p:nvPr userDrawn="1"/>
        </p:nvSpPr>
        <p:spPr>
          <a:xfrm>
            <a:off x="431800" y="6492877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00" b="1" cap="all" baseline="0" dirty="0"/>
              <a:t>Klimatklivet</a:t>
            </a:r>
            <a:r>
              <a:rPr lang="sv-SE" sz="600" cap="all" baseline="0" dirty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C525BD26-2A39-1BD9-2EE9-EC3A39CF05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179996" indent="-179996">
              <a:lnSpc>
                <a:spcPct val="100000"/>
              </a:lnSpc>
              <a:spcBef>
                <a:spcPts val="3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b="0"/>
            </a:lvl1pPr>
            <a:lvl2pPr marL="359991" indent="-17999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200"/>
            </a:lvl2pPr>
            <a:lvl3pPr marL="539987" indent="-17999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921386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sida_ligg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63519E8E-DF82-AC09-CF82-EDD4FA80192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233316" y="2084853"/>
            <a:ext cx="4463193" cy="3253148"/>
          </a:xfrm>
          <a:prstGeom prst="rect">
            <a:avLst/>
          </a:prstGeo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4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600" smtClean="0"/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600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7A7DB722-DBE4-F7D5-E29D-D9439095A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5" y="644692"/>
            <a:ext cx="63222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2B3F3369-0ECC-C3FF-9811-B43803B98A9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>
            <a:extLst>
              <a:ext uri="{FF2B5EF4-FFF2-40B4-BE49-F238E27FC236}">
                <a16:creationId xmlns:a16="http://schemas.microsoft.com/office/drawing/2014/main" id="{EFD57297-DA24-2AD1-F2CC-0F7BCAF444E6}"/>
              </a:ext>
            </a:extLst>
          </p:cNvPr>
          <p:cNvSpPr txBox="1"/>
          <p:nvPr userDrawn="1"/>
        </p:nvSpPr>
        <p:spPr>
          <a:xfrm>
            <a:off x="431800" y="6492877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00" b="1" cap="all" baseline="0" dirty="0"/>
              <a:t>Klimatklivet</a:t>
            </a:r>
            <a:r>
              <a:rPr lang="sv-SE" sz="600" cap="all" baseline="0" dirty="0"/>
              <a:t> – Klimatinvesteringar med mätbara resultat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618C4D92-9447-8B5B-1024-BE3AE1A46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20" y="3"/>
            <a:ext cx="5437981" cy="1231687"/>
          </a:xfrm>
          <a:prstGeom prst="rect">
            <a:avLst/>
          </a:prstGeom>
        </p:spPr>
      </p:pic>
      <p:sp>
        <p:nvSpPr>
          <p:cNvPr id="7" name="Platshållare för text 10">
            <a:extLst>
              <a:ext uri="{FF2B5EF4-FFF2-40B4-BE49-F238E27FC236}">
                <a16:creationId xmlns:a16="http://schemas.microsoft.com/office/drawing/2014/main" id="{A6742CF3-8247-1523-F02C-E9E4C0BE19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5" y="2084851"/>
            <a:ext cx="6322215" cy="4032448"/>
          </a:xfrm>
          <a:prstGeom prst="rect">
            <a:avLst/>
          </a:prstGeom>
        </p:spPr>
        <p:txBody>
          <a:bodyPr>
            <a:noAutofit/>
          </a:bodyPr>
          <a:lstStyle>
            <a:lvl1pPr marL="179996" indent="-179996">
              <a:lnSpc>
                <a:spcPct val="100000"/>
              </a:lnSpc>
              <a:spcBef>
                <a:spcPts val="3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b="0"/>
            </a:lvl1pPr>
            <a:lvl2pPr marL="359991" indent="-17999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200"/>
            </a:lvl2pPr>
            <a:lvl3pPr marL="539987" indent="-17999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 dirty="0"/>
              <a:t>Klicka här för att ändra format på bakgrundstexten</a:t>
            </a:r>
          </a:p>
          <a:p>
            <a:pPr lvl="1"/>
            <a:r>
              <a:rPr lang="sv-SE" noProof="0" dirty="0"/>
              <a:t>Nivå två</a:t>
            </a:r>
          </a:p>
          <a:p>
            <a:pPr lvl="2"/>
            <a:r>
              <a:rPr lang="sv-SE" noProof="0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8397883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lutningssi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70F8331-40B4-6AE3-FE0B-CF0CCFD7BE49}"/>
              </a:ext>
            </a:extLst>
          </p:cNvPr>
          <p:cNvSpPr/>
          <p:nvPr userDrawn="1"/>
        </p:nvSpPr>
        <p:spPr>
          <a:xfrm>
            <a:off x="0" y="0"/>
            <a:ext cx="12192000" cy="5611284"/>
          </a:xfrm>
          <a:prstGeom prst="rect">
            <a:avLst/>
          </a:prstGeom>
          <a:solidFill>
            <a:srgbClr val="FFC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787AD2F2-495D-4B45-ABB8-C2A8341096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6821"/>
            <a:ext cx="9144000" cy="11483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500" b="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Rubrik 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65A273CB-D517-E48D-16A7-9A56A4275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20" y="3"/>
            <a:ext cx="5437981" cy="1231687"/>
          </a:xfrm>
          <a:prstGeom prst="rect">
            <a:avLst/>
          </a:prstGeom>
        </p:spPr>
      </p:pic>
      <p:sp>
        <p:nvSpPr>
          <p:cNvPr id="18" name="Platshållare för text 10">
            <a:extLst>
              <a:ext uri="{FF2B5EF4-FFF2-40B4-BE49-F238E27FC236}">
                <a16:creationId xmlns:a16="http://schemas.microsoft.com/office/drawing/2014/main" id="{F05E0FB8-24B3-6C5B-7C64-E86EA8D5B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945164"/>
            <a:ext cx="9144000" cy="579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1pPr>
            <a:lvl2pPr marL="342892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2pPr>
            <a:lvl3pPr marL="685783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3pPr>
            <a:lvl4pPr marL="1028675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4pPr>
            <a:lvl5pPr marL="1371566" indent="0" algn="ctr">
              <a:spcBef>
                <a:spcPts val="3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sv-SE" noProof="0" dirty="0"/>
              <a:t>Underrubrik</a:t>
            </a:r>
          </a:p>
        </p:txBody>
      </p:sp>
      <p:pic>
        <p:nvPicPr>
          <p:cNvPr id="20" name="Bildobjekt 19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F9C03466-0AB9-EF52-118D-BA856F065C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6"/>
            <a:ext cx="1169520" cy="690757"/>
          </a:xfrm>
          <a:prstGeom prst="rect">
            <a:avLst/>
          </a:prstGeom>
        </p:spPr>
      </p:pic>
      <p:pic>
        <p:nvPicPr>
          <p:cNvPr id="22" name="Bildobjekt 21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F6F99A48-9C4C-EEB6-0C47-6FAFAA5048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8" y="5915202"/>
            <a:ext cx="2338620" cy="58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44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nfrastruktur laddbi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>
            <a:extLst>
              <a:ext uri="{FF2B5EF4-FFF2-40B4-BE49-F238E27FC236}">
                <a16:creationId xmlns:a16="http://schemas.microsoft.com/office/drawing/2014/main" id="{2F09FECD-2736-AE43-A923-7447B22F1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7" r="253"/>
          <a:stretch/>
        </p:blipFill>
        <p:spPr>
          <a:xfrm>
            <a:off x="1" y="5377787"/>
            <a:ext cx="12192001" cy="1480214"/>
          </a:xfrm>
          <a:prstGeom prst="rect">
            <a:avLst/>
          </a:prstGeom>
        </p:spPr>
      </p:pic>
      <p:sp>
        <p:nvSpPr>
          <p:cNvPr id="5" name="Rubrik 7">
            <a:extLst>
              <a:ext uri="{FF2B5EF4-FFF2-40B4-BE49-F238E27FC236}">
                <a16:creationId xmlns:a16="http://schemas.microsoft.com/office/drawing/2014/main" id="{AB6D7B4F-41DF-8F47-9E31-FDB0D585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1080001"/>
            <a:ext cx="9755083" cy="94565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78472BB5-E49F-A74A-8966-CA3949FD1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0001" y="2341564"/>
            <a:ext cx="5584732" cy="184386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4A50A51E-3A50-4F47-BEF6-1A182ED61C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216935" cy="98414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C14754B-5F94-E14A-AAFC-BC59C484DED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45381" y="2315297"/>
            <a:ext cx="2419465" cy="18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20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_Laddstationer för personbilar, lastbilar och bus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B6B40C-36E9-E4F6-F21E-164CF9389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6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4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600" smtClean="0"/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60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6C5B927-7176-6E9B-5952-F701055FE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0609" y="1796819"/>
            <a:ext cx="3072000" cy="3072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E8DEAEF-D40D-1D44-61DC-40F58A10DC09}"/>
              </a:ext>
            </a:extLst>
          </p:cNvPr>
          <p:cNvSpPr txBox="1"/>
          <p:nvPr userDrawn="1"/>
        </p:nvSpPr>
        <p:spPr>
          <a:xfrm>
            <a:off x="431800" y="6492877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600" b="1" cap="all" baseline="0"/>
              <a:t>Klimatklivet</a:t>
            </a:r>
            <a:r>
              <a:rPr lang="sv-SE" sz="6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28BD8C70-8596-D782-23D8-BCCD97B3B9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179996" indent="-179996">
              <a:lnSpc>
                <a:spcPct val="100000"/>
              </a:lnSpc>
              <a:spcBef>
                <a:spcPts val="3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b="0"/>
            </a:lvl1pPr>
            <a:lvl2pPr marL="359991" indent="-17999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–"/>
              <a:defRPr sz="1200"/>
            </a:lvl2pPr>
            <a:lvl3pPr marL="539987" indent="-179996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2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C9EDECC1-2905-3754-1C05-E44804930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481" r="55369" b="-1"/>
          <a:stretch/>
        </p:blipFill>
        <p:spPr>
          <a:xfrm>
            <a:off x="6754020" y="3"/>
            <a:ext cx="5437981" cy="12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linjedek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DD40C84-5ECE-75B7-3105-7907A47051CE}"/>
              </a:ext>
            </a:extLst>
          </p:cNvPr>
          <p:cNvSpPr txBox="1"/>
          <p:nvPr userDrawn="1"/>
        </p:nvSpPr>
        <p:spPr>
          <a:xfrm>
            <a:off x="8688288" y="6510932"/>
            <a:ext cx="3071912" cy="3470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lang="sv-SE" sz="800" smtClean="0"/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sv-SE" sz="800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005B111B-2E01-E175-C903-477A9A9597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51647EBE-7C10-61E5-8F28-3FA68BFC0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5" name="Rak 9">
            <a:extLst>
              <a:ext uri="{FF2B5EF4-FFF2-40B4-BE49-F238E27FC236}">
                <a16:creationId xmlns:a16="http://schemas.microsoft.com/office/drawing/2014/main" id="{FC821CCA-DB3E-342B-1EF5-118B888A3B3F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EAF1BAC9-BE9C-527F-BBC0-3DCE8FA1AA5A}"/>
              </a:ext>
            </a:extLst>
          </p:cNvPr>
          <p:cNvSpPr txBox="1"/>
          <p:nvPr userDrawn="1"/>
        </p:nvSpPr>
        <p:spPr>
          <a:xfrm>
            <a:off x="431800" y="6492875"/>
            <a:ext cx="5280157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800" b="1" cap="all" baseline="0"/>
              <a:t>Klimatklivet</a:t>
            </a:r>
            <a:r>
              <a:rPr lang="sv-SE" sz="800" cap="all" baseline="0"/>
              <a:t> – Klimatinvesteringar med mätbara resultat</a:t>
            </a:r>
          </a:p>
        </p:txBody>
      </p:sp>
      <p:sp>
        <p:nvSpPr>
          <p:cNvPr id="3" name="Platshållare för text 10">
            <a:extLst>
              <a:ext uri="{FF2B5EF4-FFF2-40B4-BE49-F238E27FC236}">
                <a16:creationId xmlns:a16="http://schemas.microsoft.com/office/drawing/2014/main" id="{9C5DFA63-CB7D-DBF1-6DC9-DE3C77403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80995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">
            <a:extLst>
              <a:ext uri="{FF2B5EF4-FFF2-40B4-BE49-F238E27FC236}">
                <a16:creationId xmlns:a16="http://schemas.microsoft.com/office/drawing/2014/main" id="{51647EBE-7C10-61E5-8F28-3FA68BFC0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3" y="644692"/>
            <a:ext cx="7609415" cy="1325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cxnSp>
        <p:nvCxnSpPr>
          <p:cNvPr id="9" name="Rak 9">
            <a:extLst>
              <a:ext uri="{FF2B5EF4-FFF2-40B4-BE49-F238E27FC236}">
                <a16:creationId xmlns:a16="http://schemas.microsoft.com/office/drawing/2014/main" id="{C5D276ED-A4C8-6A4A-C7F7-A9BF6A2CFC42}"/>
              </a:ext>
            </a:extLst>
          </p:cNvPr>
          <p:cNvCxnSpPr>
            <a:cxnSpLocks/>
          </p:cNvCxnSpPr>
          <p:nvPr userDrawn="1"/>
        </p:nvCxnSpPr>
        <p:spPr>
          <a:xfrm>
            <a:off x="0" y="5611284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 2">
            <a:extLst>
              <a:ext uri="{FF2B5EF4-FFF2-40B4-BE49-F238E27FC236}">
                <a16:creationId xmlns:a16="http://schemas.microsoft.com/office/drawing/2014/main" id="{D09F6397-3EF7-5404-CAA1-E72853414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DEB8E750-D0FF-187B-6E05-E7205CC596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8182" y="5816873"/>
            <a:ext cx="1905476" cy="923272"/>
          </a:xfrm>
          <a:prstGeom prst="rect">
            <a:avLst/>
          </a:prstGeom>
        </p:spPr>
      </p:pic>
      <p:pic>
        <p:nvPicPr>
          <p:cNvPr id="10" name="Bildobjekt 9" descr="En bild som visar Teckensnitt, gul, design, Grafik&#10;&#10;Automatiskt genererad beskrivning">
            <a:extLst>
              <a:ext uri="{FF2B5EF4-FFF2-40B4-BE49-F238E27FC236}">
                <a16:creationId xmlns:a16="http://schemas.microsoft.com/office/drawing/2014/main" id="{63A5108F-EC24-B4BE-A3F6-D61506C030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88" y="5863664"/>
            <a:ext cx="1169520" cy="690757"/>
          </a:xfrm>
          <a:prstGeom prst="rect">
            <a:avLst/>
          </a:prstGeom>
        </p:spPr>
      </p:pic>
      <p:pic>
        <p:nvPicPr>
          <p:cNvPr id="12" name="Bildobjekt 11" descr="En bild som visar text, skärmbild, Teckensnitt, Electric blue&#10;&#10;Automatiskt genererad beskrivning">
            <a:extLst>
              <a:ext uri="{FF2B5EF4-FFF2-40B4-BE49-F238E27FC236}">
                <a16:creationId xmlns:a16="http://schemas.microsoft.com/office/drawing/2014/main" id="{D4253758-1EBD-AE39-F473-B2A3E7A180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14" y="5915202"/>
            <a:ext cx="2338620" cy="587684"/>
          </a:xfrm>
          <a:prstGeom prst="rect">
            <a:avLst/>
          </a:prstGeom>
        </p:spPr>
      </p:pic>
      <p:pic>
        <p:nvPicPr>
          <p:cNvPr id="13" name="Bildobjekt 12" descr="En bild som visar text&#10;&#10;Automatiskt genererad beskrivning">
            <a:extLst>
              <a:ext uri="{FF2B5EF4-FFF2-40B4-BE49-F238E27FC236}">
                <a16:creationId xmlns:a16="http://schemas.microsoft.com/office/drawing/2014/main" id="{C38B1BD7-80BC-E98A-97C8-8AE71002012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5926926"/>
            <a:ext cx="533275" cy="598101"/>
          </a:xfrm>
          <a:prstGeom prst="rect">
            <a:avLst/>
          </a:prstGeom>
        </p:spPr>
      </p:pic>
      <p:sp>
        <p:nvSpPr>
          <p:cNvPr id="4" name="Platshållare för text 10">
            <a:extLst>
              <a:ext uri="{FF2B5EF4-FFF2-40B4-BE49-F238E27FC236}">
                <a16:creationId xmlns:a16="http://schemas.microsoft.com/office/drawing/2014/main" id="{C84B8C05-E5E2-5283-7A30-2947FDD177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084851"/>
            <a:ext cx="7609416" cy="3072341"/>
          </a:xfrm>
          <a:prstGeom prst="rect">
            <a:avLst/>
          </a:prstGeom>
        </p:spPr>
        <p:txBody>
          <a:bodyPr>
            <a:noAutofit/>
          </a:bodyPr>
          <a:lstStyle>
            <a:lvl1pPr marL="239994" indent="-239994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/>
            </a:lvl1pPr>
            <a:lvl2pPr marL="479988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/>
            </a:lvl2pPr>
            <a:lvl3pPr marL="719982" indent="-23999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3pPr>
            <a:lvl4pPr>
              <a:spcBef>
                <a:spcPts val="400"/>
              </a:spcBef>
              <a:spcAft>
                <a:spcPts val="800"/>
              </a:spcAft>
              <a:defRPr sz="2400"/>
            </a:lvl4pPr>
            <a:lvl5pPr>
              <a:spcBef>
                <a:spcPts val="400"/>
              </a:spcBef>
              <a:spcAft>
                <a:spcPts val="800"/>
              </a:spcAft>
              <a:defRPr sz="24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88278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1.sv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72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57" r:id="rId2"/>
    <p:sldLayoutId id="2147483801" r:id="rId3"/>
    <p:sldLayoutId id="2147483743" r:id="rId4"/>
    <p:sldLayoutId id="2147483835" r:id="rId5"/>
    <p:sldLayoutId id="2147483836" r:id="rId6"/>
    <p:sldLayoutId id="2147483890" r:id="rId7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35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74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>
            <a:extLst>
              <a:ext uri="{FF2B5EF4-FFF2-40B4-BE49-F238E27FC236}">
                <a16:creationId xmlns:a16="http://schemas.microsoft.com/office/drawing/2014/main" id="{784540FB-1A81-6688-5040-C416AF90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2"/>
            <a:ext cx="7613428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395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0" r:id="rId2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7408" userDrawn="1">
          <p15:clr>
            <a:srgbClr val="F26B43"/>
          </p15:clr>
        </p15:guide>
        <p15:guide id="4" pos="506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>
            <a:extLst>
              <a:ext uri="{FF2B5EF4-FFF2-40B4-BE49-F238E27FC236}">
                <a16:creationId xmlns:a16="http://schemas.microsoft.com/office/drawing/2014/main" id="{784540FB-1A81-6688-5040-C416AF90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2"/>
            <a:ext cx="7613428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E80C9C6E-1D55-7DBE-7B26-2C8DA9BAE1E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91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7408" userDrawn="1">
          <p15:clr>
            <a:srgbClr val="F26B43"/>
          </p15:clr>
        </p15:guide>
        <p15:guide id="4" pos="506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>
            <a:extLst>
              <a:ext uri="{FF2B5EF4-FFF2-40B4-BE49-F238E27FC236}">
                <a16:creationId xmlns:a16="http://schemas.microsoft.com/office/drawing/2014/main" id="{784540FB-1A81-6688-5040-C416AF90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2"/>
            <a:ext cx="7613428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E80C9C6E-1D55-7DBE-7B26-2C8DA9BAE1E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88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81" r:id="rId2"/>
    <p:sldLayoutId id="2147483782" r:id="rId3"/>
    <p:sldLayoutId id="2147483821" r:id="rId4"/>
    <p:sldLayoutId id="2147483780" r:id="rId5"/>
    <p:sldLayoutId id="2147483824" r:id="rId6"/>
    <p:sldLayoutId id="2147483823" r:id="rId7"/>
    <p:sldLayoutId id="2147483822" r:id="rId8"/>
    <p:sldLayoutId id="2147483840" r:id="rId9"/>
    <p:sldLayoutId id="2147483843" r:id="rId10"/>
    <p:sldLayoutId id="2147483889" r:id="rId11"/>
    <p:sldLayoutId id="2147483891" r:id="rId12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7408" userDrawn="1">
          <p15:clr>
            <a:srgbClr val="F26B43"/>
          </p15:clr>
        </p15:guide>
        <p15:guide id="4" pos="5065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>
            <a:extLst>
              <a:ext uri="{FF2B5EF4-FFF2-40B4-BE49-F238E27FC236}">
                <a16:creationId xmlns:a16="http://schemas.microsoft.com/office/drawing/2014/main" id="{784540FB-1A81-6688-5040-C416AF90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2"/>
            <a:ext cx="7613428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cxnSp>
        <p:nvCxnSpPr>
          <p:cNvPr id="2" name="Rak 9">
            <a:extLst>
              <a:ext uri="{FF2B5EF4-FFF2-40B4-BE49-F238E27FC236}">
                <a16:creationId xmlns:a16="http://schemas.microsoft.com/office/drawing/2014/main" id="{E80C9C6E-1D55-7DBE-7B26-2C8DA9BAE1E5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12192000" cy="0"/>
          </a:xfrm>
          <a:prstGeom prst="line">
            <a:avLst/>
          </a:prstGeom>
          <a:ln w="5080">
            <a:solidFill>
              <a:srgbClr val="FFC7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 2">
            <a:extLst>
              <a:ext uri="{FF2B5EF4-FFF2-40B4-BE49-F238E27FC236}">
                <a16:creationId xmlns:a16="http://schemas.microsoft.com/office/drawing/2014/main" id="{696B2D5B-FCD7-6B91-8073-187CEA98F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7481" r="55369" b="-1"/>
          <a:stretch/>
        </p:blipFill>
        <p:spPr>
          <a:xfrm>
            <a:off x="6754019" y="1"/>
            <a:ext cx="5437981" cy="12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7408" userDrawn="1">
          <p15:clr>
            <a:srgbClr val="F26B43"/>
          </p15:clr>
        </p15:guide>
        <p15:guide id="4" pos="5065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>
            <a:extLst>
              <a:ext uri="{FF2B5EF4-FFF2-40B4-BE49-F238E27FC236}">
                <a16:creationId xmlns:a16="http://schemas.microsoft.com/office/drawing/2014/main" id="{784540FB-1A81-6688-5040-C416AF90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2"/>
            <a:ext cx="7613428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9916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7408" userDrawn="1">
          <p15:clr>
            <a:srgbClr val="F26B43"/>
          </p15:clr>
        </p15:guide>
        <p15:guide id="4" pos="5065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rubrik 6">
            <a:extLst>
              <a:ext uri="{FF2B5EF4-FFF2-40B4-BE49-F238E27FC236}">
                <a16:creationId xmlns:a16="http://schemas.microsoft.com/office/drawing/2014/main" id="{784540FB-1A81-6688-5040-C416AF902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2"/>
            <a:ext cx="7613428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73729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p:hf hdr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4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72" userDrawn="1">
          <p15:clr>
            <a:srgbClr val="F26B43"/>
          </p15:clr>
        </p15:guide>
        <p15:guide id="3" pos="7408" userDrawn="1">
          <p15:clr>
            <a:srgbClr val="F26B43"/>
          </p15:clr>
        </p15:guide>
        <p15:guide id="4" pos="5065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08EA902-3FEC-B444-8305-9D2438D9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365124"/>
            <a:ext cx="11425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809982-C092-9946-8B21-68839CF3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371" y="1796820"/>
            <a:ext cx="11425269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59D353-A655-F641-8905-CE95FF45D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371" y="64929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accent2"/>
                </a:solidFill>
                <a:latin typeface="+mn-lt"/>
              </a:defRPr>
            </a:lvl1pPr>
          </a:lstStyle>
          <a:p>
            <a:pPr algn="l"/>
            <a:r>
              <a:rPr lang="sv-SE"/>
              <a:t>NATURVÅRDSVERKET | SWEDISH ENVIRONMENTAL PROTECTION AGENCY</a:t>
            </a:r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3E0925-3321-1A44-B6CD-64830BD35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440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accent2"/>
                </a:solidFill>
                <a:latin typeface="+mn-lt"/>
              </a:defRPr>
            </a:lvl1pPr>
          </a:lstStyle>
          <a:p>
            <a:fld id="{1844E2AD-2CA4-4022-8F3B-D585D66E2E3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553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  <p:sldLayoutId id="2147483867" r:id="rId23"/>
    <p:sldLayoutId id="2147483868" r:id="rId24"/>
    <p:sldLayoutId id="2147483869" r:id="rId25"/>
    <p:sldLayoutId id="2147483870" r:id="rId26"/>
    <p:sldLayoutId id="2147483871" r:id="rId27"/>
    <p:sldLayoutId id="2147483872" r:id="rId28"/>
    <p:sldLayoutId id="2147483873" r:id="rId29"/>
    <p:sldLayoutId id="2147483874" r:id="rId30"/>
    <p:sldLayoutId id="2147483875" r:id="rId31"/>
    <p:sldLayoutId id="2147483876" r:id="rId32"/>
    <p:sldLayoutId id="2147483877" r:id="rId33"/>
    <p:sldLayoutId id="2147483878" r:id="rId34"/>
    <p:sldLayoutId id="2147483879" r:id="rId35"/>
    <p:sldLayoutId id="2147483880" r:id="rId36"/>
    <p:sldLayoutId id="2147483881" r:id="rId37"/>
    <p:sldLayoutId id="2147483882" r:id="rId38"/>
    <p:sldLayoutId id="2147483883" r:id="rId39"/>
    <p:sldLayoutId id="2147483884" r:id="rId40"/>
    <p:sldLayoutId id="2147483885" r:id="rId41"/>
    <p:sldLayoutId id="2147483886" r:id="rId4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vardsverket.se/klimatklivet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12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C1681E-EFED-FA94-3330-BB89E0A6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99" y="648486"/>
            <a:ext cx="9755083" cy="945650"/>
          </a:xfrm>
        </p:spPr>
        <p:txBody>
          <a:bodyPr/>
          <a:lstStyle/>
          <a:p>
            <a:r>
              <a:rPr lang="sv-SE" dirty="0"/>
              <a:t>Lagar och regler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77D4D32-3C57-7549-43DA-CDAEF1C17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2599" y="1594136"/>
            <a:ext cx="5584732" cy="1843861"/>
          </a:xfrm>
        </p:spPr>
        <p:txBody>
          <a:bodyPr/>
          <a:lstStyle/>
          <a:p>
            <a:r>
              <a:rPr lang="sv-SE" dirty="0"/>
              <a:t>Flertal lagar och regler som avgör möjligheterna till stöd för vätgas</a:t>
            </a:r>
          </a:p>
          <a:p>
            <a:r>
              <a:rPr lang="sv-SE" dirty="0"/>
              <a:t>Vi ger endast stöd till produktion av </a:t>
            </a:r>
            <a:r>
              <a:rPr lang="sv-SE" i="1" dirty="0"/>
              <a:t>förnybar </a:t>
            </a:r>
            <a:r>
              <a:rPr lang="sv-SE" dirty="0"/>
              <a:t>vätgas. </a:t>
            </a:r>
          </a:p>
          <a:p>
            <a:r>
              <a:rPr lang="sv-SE" dirty="0"/>
              <a:t>Tankstationer får endast lagerhålla och sälja </a:t>
            </a:r>
            <a:r>
              <a:rPr lang="sv-SE" i="1" dirty="0"/>
              <a:t>förnybar </a:t>
            </a:r>
            <a:r>
              <a:rPr lang="sv-SE" dirty="0"/>
              <a:t>vätgas from 31 december år 2035. </a:t>
            </a:r>
          </a:p>
          <a:p>
            <a:r>
              <a:rPr lang="sv-SE" dirty="0"/>
              <a:t>Definition av </a:t>
            </a:r>
            <a:r>
              <a:rPr lang="sv-SE" i="1" dirty="0"/>
              <a:t>förnybar </a:t>
            </a:r>
            <a:r>
              <a:rPr lang="sv-SE" dirty="0"/>
              <a:t>vätgas finns i den delegerade akten till Förnybarhetsdirektivet.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703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10" descr="En bild som visar utomhus, himmel, vatten, hav">
            <a:extLst>
              <a:ext uri="{FF2B5EF4-FFF2-40B4-BE49-F238E27FC236}">
                <a16:creationId xmlns:a16="http://schemas.microsoft.com/office/drawing/2014/main" id="{893C04DC-952B-7C4B-CF69-F2F37F8782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6" r="30876"/>
          <a:stretch>
            <a:fillRect/>
          </a:stretch>
        </p:blipFill>
        <p:spPr>
          <a:xfrm>
            <a:off x="8862372" y="0"/>
            <a:ext cx="3740150" cy="6492875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34D7AB1-11A4-2D05-C3B8-4DB17CC6D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45" y="78185"/>
            <a:ext cx="7609416" cy="1325032"/>
          </a:xfrm>
        </p:spPr>
        <p:txBody>
          <a:bodyPr/>
          <a:lstStyle/>
          <a:p>
            <a:r>
              <a:rPr lang="sv-SE" i="1" dirty="0"/>
              <a:t>Förnybar</a:t>
            </a:r>
            <a:r>
              <a:rPr lang="sv-SE" dirty="0"/>
              <a:t> vätgas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F160D5E-2F92-BD33-5016-AC0D95F070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9902" y="1079993"/>
            <a:ext cx="8407155" cy="4332887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sv-SE" sz="1600" i="1" dirty="0"/>
              <a:t>Vätgas får endast produceras </a:t>
            </a:r>
            <a:r>
              <a:rPr lang="sv-SE" sz="1600" i="1" dirty="0" err="1"/>
              <a:t>mha</a:t>
            </a:r>
            <a:r>
              <a:rPr lang="sv-SE" sz="1600" i="1" dirty="0"/>
              <a:t> förnybar el genom ”elektrolys” i en </a:t>
            </a:r>
            <a:r>
              <a:rPr lang="sv-SE" sz="1600" i="1" dirty="0" err="1"/>
              <a:t>elektrolysör</a:t>
            </a:r>
            <a:r>
              <a:rPr lang="sv-SE" sz="1600" i="1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1600" b="1" i="1" u="none" strike="noStrike" dirty="0">
                <a:solidFill>
                  <a:srgbClr val="000000"/>
                </a:solidFill>
                <a:effectLst/>
              </a:rPr>
              <a:t>Direktled</a:t>
            </a:r>
            <a:r>
              <a:rPr lang="sv-SE" sz="1600" b="1" i="1" dirty="0">
                <a:solidFill>
                  <a:srgbClr val="000000"/>
                </a:solidFill>
              </a:rPr>
              <a:t>ning</a:t>
            </a:r>
            <a:r>
              <a:rPr lang="sv-SE" sz="1600" b="0" i="1" dirty="0">
                <a:solidFill>
                  <a:srgbClr val="000000"/>
                </a:solidFill>
                <a:effectLst/>
              </a:rPr>
              <a:t> </a:t>
            </a:r>
            <a:br>
              <a:rPr lang="sv-SE" sz="1600" b="0" i="1" dirty="0">
                <a:solidFill>
                  <a:srgbClr val="000000"/>
                </a:solidFill>
                <a:effectLst/>
              </a:rPr>
            </a:br>
            <a:r>
              <a:rPr lang="sv-SE" sz="1600" b="0" i="1" u="none" strike="noStrike" dirty="0">
                <a:solidFill>
                  <a:srgbClr val="000000"/>
                </a:solidFill>
                <a:effectLst/>
              </a:rPr>
              <a:t>Vätgasproduktionsanläggningen (elektrolysören) har en </a:t>
            </a:r>
            <a:r>
              <a:rPr lang="sv-SE" sz="1600" b="0" i="1" dirty="0">
                <a:solidFill>
                  <a:srgbClr val="000000"/>
                </a:solidFill>
                <a:effectLst/>
              </a:rPr>
              <a:t>direktledning mellan vätgasproduktionsanläggningen och produktionen av förnybar el (exempelvis vindkraft) </a:t>
            </a:r>
          </a:p>
          <a:p>
            <a:pPr rtl="0" fontAlgn="base">
              <a:buFont typeface="+mj-lt"/>
              <a:buAutoNum type="arabicPeriod" startAt="2"/>
            </a:pPr>
            <a:r>
              <a:rPr lang="sv-SE" sz="1600" b="1" i="1" dirty="0">
                <a:solidFill>
                  <a:srgbClr val="000000"/>
                </a:solidFill>
                <a:effectLst/>
              </a:rPr>
              <a:t>El från nätet</a:t>
            </a:r>
            <a:r>
              <a:rPr lang="sv-SE" sz="1600" b="0" i="1" dirty="0">
                <a:solidFill>
                  <a:srgbClr val="000000"/>
                </a:solidFill>
                <a:effectLst/>
              </a:rPr>
              <a:t> </a:t>
            </a:r>
          </a:p>
          <a:p>
            <a:pPr lvl="1" fontAlgn="base">
              <a:buFont typeface="+mj-lt"/>
              <a:buAutoNum type="arabicPeriod"/>
            </a:pPr>
            <a:r>
              <a:rPr lang="sv-SE" b="0" i="1" dirty="0">
                <a:solidFill>
                  <a:srgbClr val="000000"/>
                </a:solidFill>
                <a:effectLst/>
              </a:rPr>
              <a:t>Vätgasproduktionsanläggningen (elektrolysören) befinner sig i </a:t>
            </a:r>
            <a:r>
              <a:rPr lang="sv-SE" b="1" i="1" dirty="0" err="1">
                <a:solidFill>
                  <a:srgbClr val="000000"/>
                </a:solidFill>
                <a:effectLst/>
              </a:rPr>
              <a:t>elområde</a:t>
            </a:r>
            <a:r>
              <a:rPr lang="sv-SE" b="1" i="1" dirty="0">
                <a:solidFill>
                  <a:srgbClr val="000000"/>
                </a:solidFill>
                <a:effectLst/>
              </a:rPr>
              <a:t> 1 eller 2 </a:t>
            </a:r>
            <a:r>
              <a:rPr lang="sv-SE" b="0" i="1" dirty="0">
                <a:solidFill>
                  <a:srgbClr val="000000"/>
                </a:solidFill>
                <a:effectLst/>
              </a:rPr>
              <a:t>och tar el från elnätet i något av dessa </a:t>
            </a:r>
            <a:r>
              <a:rPr lang="sv-SE" b="0" i="1" dirty="0" err="1">
                <a:solidFill>
                  <a:srgbClr val="000000"/>
                </a:solidFill>
                <a:effectLst/>
              </a:rPr>
              <a:t>elområden</a:t>
            </a:r>
            <a:r>
              <a:rPr lang="sv-SE" b="0" i="1" dirty="0">
                <a:solidFill>
                  <a:srgbClr val="000000"/>
                </a:solidFill>
                <a:effectLst/>
              </a:rPr>
              <a:t> </a:t>
            </a:r>
          </a:p>
          <a:p>
            <a:pPr lvl="1" fontAlgn="base">
              <a:buFont typeface="+mj-lt"/>
              <a:buAutoNum type="arabicPeriod"/>
            </a:pPr>
            <a:r>
              <a:rPr lang="sv-SE" b="0" i="1" dirty="0">
                <a:solidFill>
                  <a:srgbClr val="000000"/>
                </a:solidFill>
                <a:effectLst/>
              </a:rPr>
              <a:t>Vätgasproduktionsanläggningen (elektrolysören) befinner sig i </a:t>
            </a:r>
            <a:r>
              <a:rPr lang="sv-SE" b="1" i="1" dirty="0" err="1">
                <a:solidFill>
                  <a:srgbClr val="000000"/>
                </a:solidFill>
                <a:effectLst/>
              </a:rPr>
              <a:t>elområde</a:t>
            </a:r>
            <a:r>
              <a:rPr lang="sv-SE" b="1" i="1" dirty="0">
                <a:solidFill>
                  <a:srgbClr val="000000"/>
                </a:solidFill>
                <a:effectLst/>
              </a:rPr>
              <a:t> 3 eller 4</a:t>
            </a:r>
            <a:r>
              <a:rPr lang="sv-SE" b="0" i="1" dirty="0">
                <a:solidFill>
                  <a:srgbClr val="000000"/>
                </a:solidFill>
                <a:effectLst/>
              </a:rPr>
              <a:t>, och därtill ska även följande erhållas och uppfyllas: </a:t>
            </a:r>
          </a:p>
          <a:p>
            <a:pPr lvl="2" fontAlgn="base"/>
            <a:r>
              <a:rPr lang="sv-SE" b="0" i="1" dirty="0">
                <a:solidFill>
                  <a:srgbClr val="000000"/>
                </a:solidFill>
                <a:effectLst/>
              </a:rPr>
              <a:t>Avtal (Power </a:t>
            </a:r>
            <a:r>
              <a:rPr lang="sv-SE" b="0" i="1" dirty="0" err="1">
                <a:solidFill>
                  <a:srgbClr val="000000"/>
                </a:solidFill>
                <a:effectLst/>
              </a:rPr>
              <a:t>Purchase</a:t>
            </a:r>
            <a:r>
              <a:rPr lang="sv-SE" b="0" i="1" dirty="0">
                <a:solidFill>
                  <a:srgbClr val="000000"/>
                </a:solidFill>
                <a:effectLst/>
              </a:rPr>
              <a:t> </a:t>
            </a:r>
            <a:r>
              <a:rPr lang="sv-SE" b="0" i="1" dirty="0" err="1">
                <a:solidFill>
                  <a:srgbClr val="000000"/>
                </a:solidFill>
                <a:effectLst/>
              </a:rPr>
              <a:t>Agreement</a:t>
            </a:r>
            <a:r>
              <a:rPr lang="sv-SE" b="0" i="1" dirty="0">
                <a:solidFill>
                  <a:srgbClr val="000000"/>
                </a:solidFill>
                <a:effectLst/>
              </a:rPr>
              <a:t>) om köp av förnybar el från elproducent. Grön el-avtal eller u</a:t>
            </a:r>
            <a:r>
              <a:rPr lang="sv-SE" i="1" dirty="0">
                <a:solidFill>
                  <a:srgbClr val="000000"/>
                </a:solidFill>
              </a:rPr>
              <a:t>rsprungsgarantier ej tillräckligt. </a:t>
            </a:r>
            <a:endParaRPr lang="sv-SE" b="0" i="1" dirty="0">
              <a:solidFill>
                <a:srgbClr val="000000"/>
              </a:solidFill>
              <a:effectLst/>
            </a:endParaRPr>
          </a:p>
          <a:p>
            <a:r>
              <a:rPr lang="sv-SE" sz="1600" i="1" dirty="0"/>
              <a:t>NV kommer göra bedömningen i slutändan om elen, tillika vätgasen, i en ansökan ska anses vara förnybar. </a:t>
            </a:r>
          </a:p>
          <a:p>
            <a:pPr marL="239395" indent="-239395"/>
            <a:endParaRPr lang="sv-SE" dirty="0">
              <a:cs typeface="Arial"/>
            </a:endParaRP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D3844346-91AF-5312-03F5-07316482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29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klädsel, person, utomhus, pipa&#10;&#10;Automatiskt genererad beskrivning">
            <a:extLst>
              <a:ext uri="{FF2B5EF4-FFF2-40B4-BE49-F238E27FC236}">
                <a16:creationId xmlns:a16="http://schemas.microsoft.com/office/drawing/2014/main" id="{2C631FF3-8CC8-D3A2-E976-5D2AB8918D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4378"/>
          <a:stretch>
            <a:fillRect/>
          </a:stretch>
        </p:blipFill>
        <p:spPr/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BBD32B4F-58D2-CA92-9947-AF981B89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1"/>
            <a:ext cx="7752429" cy="127214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Anbudsförfarande vätgastankstationer</a:t>
            </a:r>
            <a:endParaRPr lang="sv-SE" sz="2800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8BC6D6C9-3F07-DE15-4910-6C3B01FF78A8}"/>
              </a:ext>
            </a:extLst>
          </p:cNvPr>
          <p:cNvSpPr txBox="1">
            <a:spLocks/>
          </p:cNvSpPr>
          <p:nvPr/>
        </p:nvSpPr>
        <p:spPr>
          <a:xfrm>
            <a:off x="431803" y="2084851"/>
            <a:ext cx="7609416" cy="403244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39994" indent="-239994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23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-23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400" dirty="0">
                <a:latin typeface="+mj-lt"/>
              </a:rPr>
              <a:t>En första anbudsomgång februari 2024</a:t>
            </a:r>
          </a:p>
          <a:p>
            <a:r>
              <a:rPr lang="sv-SE" sz="1400" dirty="0">
                <a:latin typeface="+mj-lt"/>
              </a:rPr>
              <a:t>Totalt 33 anbud</a:t>
            </a:r>
          </a:p>
          <a:p>
            <a:r>
              <a:rPr lang="sv-SE" sz="1400" dirty="0">
                <a:latin typeface="+mj-lt"/>
              </a:rPr>
              <a:t>Konkurrens utifrån uppsatta </a:t>
            </a:r>
            <a:r>
              <a:rPr lang="sv-SE" sz="1400" b="0" i="0" dirty="0">
                <a:solidFill>
                  <a:srgbClr val="000000"/>
                </a:solidFill>
                <a:effectLst/>
                <a:latin typeface="+mj-lt"/>
              </a:rPr>
              <a:t>urvalskriterier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400" b="0" i="0" dirty="0">
                <a:solidFill>
                  <a:srgbClr val="000000"/>
                </a:solidFill>
                <a:effectLst/>
                <a:latin typeface="+mj-lt"/>
              </a:rPr>
              <a:t>Konkurrerar på pris på de platser som vi pekat ut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400" b="0" i="0" dirty="0">
                <a:solidFill>
                  <a:srgbClr val="000000"/>
                </a:solidFill>
                <a:effectLst/>
                <a:latin typeface="+mj-lt"/>
              </a:rPr>
              <a:t>Meriterade kriterier  </a:t>
            </a:r>
            <a:endParaRPr lang="sv-SE" sz="1400" dirty="0">
              <a:latin typeface="+mj-lt"/>
            </a:endParaRPr>
          </a:p>
          <a:p>
            <a:r>
              <a:rPr lang="sv-SE" sz="1400" dirty="0">
                <a:latin typeface="+mj-lt"/>
              </a:rPr>
              <a:t>Utpekade platser längs EU:s TNT-stomnät</a:t>
            </a:r>
          </a:p>
          <a:p>
            <a:r>
              <a:rPr lang="sv-SE" sz="1400" dirty="0">
                <a:latin typeface="+mj-lt"/>
              </a:rPr>
              <a:t>Preliminärt beslut till sommaren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566A59A-8368-B49D-9FD8-D453B873C0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3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1E035BC-872B-D647-BA35-D086A09B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914400"/>
            <a:r>
              <a:rPr lang="sv-SE">
                <a:solidFill>
                  <a:srgbClr val="003366"/>
                </a:solidFill>
                <a:latin typeface="Arial" panose="020B0604020202020204"/>
              </a:rPr>
              <a:t>NATURVÅRDSVERKET | SWEDISH ENVIRONMENTAL PROTECTION AGENCY</a:t>
            </a:r>
            <a:endParaRPr lang="sv-SE" dirty="0">
              <a:solidFill>
                <a:srgbClr val="003366"/>
              </a:solidFill>
              <a:latin typeface="Arial" panose="020B0604020202020204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54E1F1-D422-AF44-AD40-B3793817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1844E2AD-2CA4-4022-8F3B-D585D66E2E30}" type="slidenum">
              <a:rPr lang="sv-SE">
                <a:solidFill>
                  <a:srgbClr val="003366"/>
                </a:solidFill>
                <a:latin typeface="Arial" panose="020B0604020202020204"/>
              </a:rPr>
              <a:pPr defTabSz="914400"/>
              <a:t>13</a:t>
            </a:fld>
            <a:endParaRPr lang="sv-SE" dirty="0">
              <a:solidFill>
                <a:srgbClr val="003366"/>
              </a:solidFill>
              <a:latin typeface="Arial" panose="020B0604020202020204"/>
            </a:endParaRP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EE883ED1-74EB-634A-AA68-2DF7B8E8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960" y="764705"/>
            <a:ext cx="4530872" cy="3960440"/>
          </a:xfrm>
        </p:spPr>
        <p:txBody>
          <a:bodyPr/>
          <a:lstStyle/>
          <a:p>
            <a:r>
              <a:rPr lang="sv-SE" sz="2000" dirty="0"/>
              <a:t>Flytande fartygsbränsle i Örnsköldsvik </a:t>
            </a:r>
            <a:br>
              <a:rPr lang="sv-SE" sz="2000" dirty="0"/>
            </a:br>
            <a:b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1800" dirty="0">
                <a:solidFill>
                  <a:srgbClr val="000000"/>
                </a:solidFill>
                <a:latin typeface="Helvetica Neue"/>
                <a:ea typeface="Calibri" panose="020F0502020204030204" pitchFamily="34" charset="0"/>
              </a:rPr>
              <a:t> </a:t>
            </a:r>
            <a:b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Svenska råvaror:</a:t>
            </a:r>
            <a:r>
              <a:rPr lang="sv-S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sv-SE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FlagshipONE</a:t>
            </a:r>
            <a:r>
              <a:rPr lang="sv-S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kommer ha en årlig produktionskapacitet på 50 000 ton e-metanol baserad enbart på svenska råvaror, grön el och biogen koldioxid.</a:t>
            </a:r>
            <a:br>
              <a:rPr lang="sv-S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sv-S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Ökad försörjningstrygghet:</a:t>
            </a:r>
            <a:r>
              <a:rPr lang="sv-S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Det svenskproducerade bränslet bidrar till ökad försörjningstrygghet genom ett minskat behov av importerat bränsle och kan användas för grön drift av fartyg som ex. containerfartyg, färjor, krigsfartyg och Isbrytare. </a:t>
            </a:r>
            <a:b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Systemtjänster: </a:t>
            </a:r>
            <a:r>
              <a:rPr lang="sv-SE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Anläggningens produktion av e-metanol kan bidra med systemtjänsten frekvensstabilisering i elnätet och på så sätt bidra till minskad risk för störningar i elnätet </a:t>
            </a:r>
            <a:br>
              <a:rPr lang="sv-SE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sv-SE" sz="6000" dirty="0"/>
            </a:br>
            <a:endParaRPr lang="sv-SE" dirty="0"/>
          </a:p>
        </p:txBody>
      </p:sp>
      <p:pic>
        <p:nvPicPr>
          <p:cNvPr id="9" name="Platshållare för bild 8" descr="En bild som visar utomhus, mark, bana, flygbaserad&#10;&#10;Automatiskt genererad beskrivning">
            <a:extLst>
              <a:ext uri="{FF2B5EF4-FFF2-40B4-BE49-F238E27FC236}">
                <a16:creationId xmlns:a16="http://schemas.microsoft.com/office/drawing/2014/main" id="{0573103D-4841-39D2-F112-A757F9397A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r="33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6211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B29F8A-3B37-E846-83F0-63D93DD4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>
                <a:cs typeface="Arial"/>
              </a:rPr>
              <a:t>Ovako Bar ersätter gasol med vätgas, Smedjebacken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324F68-5396-0FB4-37D6-1E87224709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179705" indent="-179705"/>
            <a:r>
              <a:rPr lang="sv-SE" sz="1400" dirty="0">
                <a:cs typeface="Arial"/>
              </a:rPr>
              <a:t>Ovako Bar i Smedjebacken – ersätter gasol och syrgas med vätgas och syrgas från </a:t>
            </a:r>
            <a:r>
              <a:rPr lang="sv-SE" sz="1400" dirty="0" err="1">
                <a:cs typeface="Arial"/>
              </a:rPr>
              <a:t>elektrolysör</a:t>
            </a:r>
            <a:endParaRPr lang="sv-SE" sz="1400" dirty="0">
              <a:cs typeface="Arial"/>
            </a:endParaRPr>
          </a:p>
          <a:p>
            <a:pPr marL="179705" indent="-179705"/>
            <a:r>
              <a:rPr lang="sv-SE" sz="1400" dirty="0">
                <a:cs typeface="Arial"/>
              </a:rPr>
              <a:t>Minskar beroende av importerade fossila bränslen</a:t>
            </a:r>
            <a:endParaRPr lang="en-US" sz="1400" dirty="0">
              <a:cs typeface="Arial"/>
            </a:endParaRPr>
          </a:p>
          <a:p>
            <a:pPr marL="179705" indent="-179705"/>
            <a:r>
              <a:rPr lang="sv-SE" sz="1400" dirty="0">
                <a:cs typeface="Arial"/>
              </a:rPr>
              <a:t>Minskar transportbehovet genom att gasolen inte körs med lastbil</a:t>
            </a:r>
            <a:endParaRPr lang="en-US" sz="1400" dirty="0">
              <a:cs typeface="Arial"/>
            </a:endParaRPr>
          </a:p>
          <a:p>
            <a:pPr marL="179705" indent="-179705"/>
            <a:r>
              <a:rPr lang="sv-SE" sz="1400" dirty="0">
                <a:cs typeface="Arial"/>
              </a:rPr>
              <a:t>Överskottsvärme levereras till Smedjebacken energi, ersätter all el och olja samt hälften av träpelletsen för fjärrvärmen.</a:t>
            </a:r>
            <a:endParaRPr lang="en-US" sz="1400" dirty="0">
              <a:cs typeface="Arial"/>
            </a:endParaRPr>
          </a:p>
          <a:p>
            <a:pPr marL="179705" indent="-179705"/>
            <a:r>
              <a:rPr lang="sv-SE" sz="1400" dirty="0">
                <a:cs typeface="Arial"/>
              </a:rPr>
              <a:t>90 mkr i bidrag från Klimatklivet</a:t>
            </a:r>
            <a:endParaRPr lang="sv-SE" dirty="0"/>
          </a:p>
        </p:txBody>
      </p:sp>
      <p:pic>
        <p:nvPicPr>
          <p:cNvPr id="4" name="Bildobjekt 3" descr="Anl&amp;auml;ggning f&amp;ouml;r framst&amp;auml;llning av v&amp;auml;tgas">
            <a:extLst>
              <a:ext uri="{FF2B5EF4-FFF2-40B4-BE49-F238E27FC236}">
                <a16:creationId xmlns:a16="http://schemas.microsoft.com/office/drawing/2014/main" id="{E2884D29-BBE2-A3FC-C073-42FB93C1A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319" y="1115559"/>
            <a:ext cx="2232932" cy="3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9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50D075F-8DA8-0EC6-2C92-5D724C807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Naturvårdsverkets webb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EECB168-E913-D0A8-71B0-BB11F943FE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493" y="1827997"/>
            <a:ext cx="6322215" cy="40324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sv-SE" sz="2400" dirty="0"/>
              <a:t>Här finns information om:</a:t>
            </a:r>
          </a:p>
          <a:p>
            <a:r>
              <a:rPr lang="sv-SE" dirty="0"/>
              <a:t>Vem som kan söka bidrag</a:t>
            </a:r>
          </a:p>
          <a:p>
            <a:r>
              <a:rPr lang="sv-SE" dirty="0"/>
              <a:t>Tillvägagångssätt</a:t>
            </a:r>
          </a:p>
          <a:p>
            <a:r>
              <a:rPr lang="sv-SE" dirty="0"/>
              <a:t>Mallar och beräkningsexempel</a:t>
            </a:r>
          </a:p>
          <a:p>
            <a:r>
              <a:rPr lang="sv-SE" dirty="0"/>
              <a:t>Särskild sida om vätgas</a:t>
            </a:r>
          </a:p>
          <a:p>
            <a:r>
              <a:rPr lang="sv-SE" dirty="0"/>
              <a:t>Inspirationsfilmer</a:t>
            </a:r>
          </a:p>
          <a:p>
            <a:pPr algn="l" latinLnBrk="0"/>
            <a:r>
              <a:rPr lang="sv-SE" b="0" i="0" dirty="0" err="1">
                <a:solidFill>
                  <a:srgbClr val="003366"/>
                </a:solidFill>
                <a:effectLst/>
                <a:latin typeface="Tiempos Fine"/>
              </a:rPr>
              <a:t>Klimatklivets</a:t>
            </a:r>
            <a:r>
              <a:rPr lang="sv-SE" b="0" i="0" dirty="0">
                <a:solidFill>
                  <a:srgbClr val="003366"/>
                </a:solidFill>
                <a:effectLst/>
                <a:latin typeface="Tiempos Fine"/>
              </a:rPr>
              <a:t> ansökningsperioder 2024</a:t>
            </a:r>
          </a:p>
          <a:p>
            <a:pPr marL="0" indent="0" algn="l">
              <a:buNone/>
            </a:pPr>
            <a:r>
              <a:rPr lang="sv-SE" b="1" i="0" dirty="0">
                <a:solidFill>
                  <a:srgbClr val="2A2A2D"/>
                </a:solidFill>
                <a:effectLst/>
                <a:latin typeface="Tiempos Text"/>
              </a:rPr>
              <a:t>3–11 juni</a:t>
            </a:r>
            <a:endParaRPr lang="sv-SE" dirty="0">
              <a:solidFill>
                <a:srgbClr val="2A2A2D"/>
              </a:solidFill>
              <a:latin typeface="Tiempos Text"/>
            </a:endParaRPr>
          </a:p>
          <a:p>
            <a:pPr marL="0" indent="0" algn="l">
              <a:buNone/>
            </a:pPr>
            <a:r>
              <a:rPr lang="sv-SE" b="1" i="0" dirty="0">
                <a:solidFill>
                  <a:srgbClr val="2A2A2D"/>
                </a:solidFill>
                <a:effectLst/>
                <a:latin typeface="Tiempos Text"/>
              </a:rPr>
              <a:t>1–8 november</a:t>
            </a:r>
            <a:endParaRPr lang="sv-SE" b="0" i="0" dirty="0">
              <a:solidFill>
                <a:srgbClr val="2A2A2D"/>
              </a:solidFill>
              <a:effectLst/>
              <a:latin typeface="Tiempos Text"/>
            </a:endParaRP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3" name="Platshållare för bild 12" descr="En bild som visar text, skärmbild, Webbplats, Webbsida&#10;&#10;Automatiskt genererad beskrivning">
            <a:extLst>
              <a:ext uri="{FF2B5EF4-FFF2-40B4-BE49-F238E27FC236}">
                <a16:creationId xmlns:a16="http://schemas.microsoft.com/office/drawing/2014/main" id="{5979BB0F-F7F4-D57F-737B-8A766219CA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791"/>
          <a:stretch>
            <a:fillRect/>
          </a:stretch>
        </p:blipFill>
        <p:spPr>
          <a:xfrm>
            <a:off x="5674760" y="1758468"/>
            <a:ext cx="6249135" cy="4554892"/>
          </a:xfrm>
        </p:spPr>
      </p:pic>
    </p:spTree>
    <p:extLst>
      <p:ext uri="{BB962C8B-B14F-4D97-AF65-F5344CB8AC3E}">
        <p14:creationId xmlns:p14="http://schemas.microsoft.com/office/powerpoint/2010/main" val="127340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D73A41-E261-B44D-909A-051960B66C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solidFill>
                  <a:schemeClr val="tx1"/>
                </a:solidFill>
              </a:rPr>
              <a:t>Tack!</a:t>
            </a:r>
            <a:endParaRPr lang="sv-SE" sz="3200" dirty="0">
              <a:latin typeface="+mn-lt"/>
            </a:endParaRP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84C945-1A96-BE86-9171-4BD4B35C6B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 sz="1867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naturvardsverket.se/klimatklivet</a:t>
            </a:r>
            <a:endParaRPr lang="sv-SE" sz="1867">
              <a:solidFill>
                <a:schemeClr val="tx2"/>
              </a:solidFill>
            </a:endParaRP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285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8" descr="En bild som visar utomhus, vatten, himmel, gräs&#10;&#10;Automatiskt genererad beskrivning">
            <a:extLst>
              <a:ext uri="{FF2B5EF4-FFF2-40B4-BE49-F238E27FC236}">
                <a16:creationId xmlns:a16="http://schemas.microsoft.com/office/drawing/2014/main" id="{B0BFA666-9DE1-BE7F-F22A-3FC5440F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 b="15478"/>
          <a:stretch>
            <a:fillRect/>
          </a:stretch>
        </p:blipFill>
        <p:spPr/>
      </p:pic>
      <p:sp>
        <p:nvSpPr>
          <p:cNvPr id="14" name="Rubrik 13">
            <a:extLst>
              <a:ext uri="{FF2B5EF4-FFF2-40B4-BE49-F238E27FC236}">
                <a16:creationId xmlns:a16="http://schemas.microsoft.com/office/drawing/2014/main" id="{60C3F263-233F-03EF-150B-8ACF87FC0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	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51B57A12-2CAE-5A8E-AED1-F44E7E0577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Carl Mikael Strauss </a:t>
            </a:r>
          </a:p>
          <a:p>
            <a:r>
              <a:rPr lang="sv-SE"/>
              <a:t>Enhetschef </a:t>
            </a:r>
            <a:r>
              <a:rPr lang="sv-SE" dirty="0"/>
              <a:t>Klimatklivet för industri</a:t>
            </a:r>
            <a:endParaRPr lang="sv-SE" dirty="0">
              <a:cs typeface="Arial"/>
            </a:endParaRPr>
          </a:p>
        </p:txBody>
      </p:sp>
      <p:pic>
        <p:nvPicPr>
          <p:cNvPr id="16" name="Bild 15">
            <a:extLst>
              <a:ext uri="{FF2B5EF4-FFF2-40B4-BE49-F238E27FC236}">
                <a16:creationId xmlns:a16="http://schemas.microsoft.com/office/drawing/2014/main" id="{FEDCE1E1-D808-90E2-9C92-0B67652504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481" r="55369" b="-1"/>
          <a:stretch/>
        </p:blipFill>
        <p:spPr>
          <a:xfrm>
            <a:off x="6589515" y="857252"/>
            <a:ext cx="4078486" cy="9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bild 10" descr="En bild som visar utomhus, himmel, vatten, hav">
            <a:extLst>
              <a:ext uri="{FF2B5EF4-FFF2-40B4-BE49-F238E27FC236}">
                <a16:creationId xmlns:a16="http://schemas.microsoft.com/office/drawing/2014/main" id="{893C04DC-952B-7C4B-CF69-F2F37F8782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6" r="30876"/>
          <a:stretch>
            <a:fillRect/>
          </a:stretch>
        </p:blipFill>
        <p:spPr>
          <a:xfrm>
            <a:off x="8464550" y="0"/>
            <a:ext cx="3740150" cy="6492875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34D7AB1-11A4-2D05-C3B8-4DB17CC6D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01" y="193312"/>
            <a:ext cx="7609416" cy="1325032"/>
          </a:xfrm>
        </p:spPr>
        <p:txBody>
          <a:bodyPr/>
          <a:lstStyle/>
          <a:p>
            <a:r>
              <a:rPr lang="sv-SE" dirty="0"/>
              <a:t>Klimatklivet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F160D5E-2F92-BD33-5016-AC0D95F070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676" y="1002408"/>
            <a:ext cx="7609416" cy="4032448"/>
          </a:xfrm>
        </p:spPr>
        <p:txBody>
          <a:bodyPr lIns="91440" tIns="45720" rIns="91440" bIns="45720" anchor="t">
            <a:noAutofit/>
          </a:bodyPr>
          <a:lstStyle/>
          <a:p>
            <a:pPr marL="371475" indent="-285750">
              <a:spcBef>
                <a:spcPts val="1200"/>
              </a:spcBef>
              <a:buClr>
                <a:schemeClr val="bg1"/>
              </a:buClr>
              <a:buSzPct val="140000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Bred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teknikoberoende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satsning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med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fokus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på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klimatnytta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L="371475" indent="-285750">
              <a:spcBef>
                <a:spcPts val="1200"/>
              </a:spcBef>
              <a:buClr>
                <a:schemeClr val="bg1"/>
              </a:buClr>
              <a:buSzPct val="140000"/>
            </a:pPr>
            <a:r>
              <a:rPr lang="en-US" sz="1600" dirty="0" err="1"/>
              <a:t>Grön</a:t>
            </a:r>
            <a:r>
              <a:rPr lang="en-US" sz="1600" dirty="0"/>
              <a:t> </a:t>
            </a:r>
            <a:r>
              <a:rPr lang="en-US" sz="1600" dirty="0" err="1"/>
              <a:t>omställning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praktiken</a:t>
            </a:r>
            <a:r>
              <a:rPr lang="en-US" sz="1600" dirty="0"/>
              <a:t> och </a:t>
            </a:r>
            <a:r>
              <a:rPr lang="en-US" sz="1600" dirty="0" err="1"/>
              <a:t>en</a:t>
            </a:r>
            <a:r>
              <a:rPr lang="en-US" sz="1600" dirty="0"/>
              <a:t> del </a:t>
            </a:r>
            <a:r>
              <a:rPr lang="en-US" sz="1600" dirty="0" err="1"/>
              <a:t>i</a:t>
            </a:r>
            <a:r>
              <a:rPr lang="en-US" sz="1600" dirty="0"/>
              <a:t> EU:s </a:t>
            </a:r>
            <a:r>
              <a:rPr lang="en-US" sz="1600" dirty="0" err="1"/>
              <a:t>gröna</a:t>
            </a:r>
            <a:r>
              <a:rPr lang="en-US" sz="1600" dirty="0"/>
              <a:t> </a:t>
            </a:r>
            <a:r>
              <a:rPr lang="en-US" sz="1600" dirty="0" err="1"/>
              <a:t>giv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  <a:p>
            <a:pPr marL="371475" indent="-285750">
              <a:spcBef>
                <a:spcPts val="1200"/>
              </a:spcBef>
              <a:buClr>
                <a:schemeClr val="bg1"/>
              </a:buClr>
              <a:buSzPct val="140000"/>
            </a:pPr>
            <a:r>
              <a:rPr lang="en-US" sz="1600" dirty="0" err="1">
                <a:solidFill>
                  <a:schemeClr val="tx1"/>
                </a:solidFill>
                <a:latin typeface="+mn-lt"/>
              </a:rPr>
              <a:t>Delad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risk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mellan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näringsliv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och stat för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att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komma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över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investeringströsklar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371475" indent="-285750">
              <a:spcBef>
                <a:spcPts val="1200"/>
              </a:spcBef>
              <a:buClr>
                <a:schemeClr val="bg1"/>
              </a:buClr>
              <a:buSzPct val="140000"/>
            </a:pPr>
            <a:r>
              <a:rPr lang="en-US" sz="1600" dirty="0" err="1">
                <a:solidFill>
                  <a:schemeClr val="tx1"/>
                </a:solidFill>
                <a:latin typeface="+mn-lt"/>
              </a:rPr>
              <a:t>Stöd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till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relativt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mogen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teknik och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kompletterar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andra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stöd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och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styrmedel.där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inte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räcker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till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eller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saknas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239395" indent="-239395"/>
            <a:r>
              <a:rPr lang="sv-SE" sz="1600" dirty="0"/>
              <a:t>Stöd går till klimatinvesteringar i företag, kommuner, regioner, och organisationer</a:t>
            </a:r>
            <a:endParaRPr lang="sv-SE" sz="1600" dirty="0">
              <a:cs typeface="Arial"/>
            </a:endParaRPr>
          </a:p>
          <a:p>
            <a:pPr marL="239395" indent="-239395"/>
            <a:r>
              <a:rPr lang="sv-SE" sz="1600" dirty="0"/>
              <a:t>Satsningen ska leda till maximal klimatnytta (på regional och lokal nivå)</a:t>
            </a:r>
            <a:endParaRPr lang="sv-SE" sz="1600" dirty="0">
              <a:cs typeface="Arial"/>
            </a:endParaRPr>
          </a:p>
          <a:p>
            <a:pPr marL="239395" indent="-239395"/>
            <a:r>
              <a:rPr lang="sv-SE" sz="1600" dirty="0"/>
              <a:t>Syfte:</a:t>
            </a:r>
            <a:endParaRPr lang="sv-SE" sz="1600" dirty="0">
              <a:cs typeface="Arial"/>
            </a:endParaRPr>
          </a:p>
          <a:p>
            <a:pPr marL="479425" lvl="1" indent="-239395"/>
            <a:r>
              <a:rPr lang="sv-SE" sz="1400" dirty="0"/>
              <a:t>i första hand minska utsläpp av växthusgaser</a:t>
            </a:r>
            <a:endParaRPr lang="sv-SE" sz="1400" dirty="0">
              <a:cs typeface="Arial"/>
            </a:endParaRPr>
          </a:p>
          <a:p>
            <a:pPr marL="479425" lvl="1" indent="-239395"/>
            <a:r>
              <a:rPr lang="sv-SE" sz="1400" dirty="0"/>
              <a:t>bidra till spridning av teknik och marknadsintroduktion</a:t>
            </a:r>
            <a:endParaRPr lang="sv-SE" sz="1400" dirty="0">
              <a:cs typeface="Arial"/>
            </a:endParaRPr>
          </a:p>
          <a:p>
            <a:pPr marL="479425" lvl="1" indent="-239395"/>
            <a:r>
              <a:rPr lang="sv-SE" sz="1400" dirty="0"/>
              <a:t>ha effekter på andra miljökvalitetsmål, hälsa och sysselsättning</a:t>
            </a:r>
          </a:p>
          <a:p>
            <a:pPr marL="479425" lvl="1" indent="-239395"/>
            <a:r>
              <a:rPr lang="sv-SE" sz="1400" dirty="0">
                <a:cs typeface="Arial"/>
              </a:rPr>
              <a:t>minska utsläpp inom jordbruket</a:t>
            </a:r>
          </a:p>
          <a:p>
            <a:pPr marL="239395" indent="-239395"/>
            <a:r>
              <a:rPr lang="sv-SE" sz="1600" dirty="0"/>
              <a:t>Finansieras delvis av EU:s återhämtningsfond </a:t>
            </a:r>
            <a:r>
              <a:rPr lang="sv-SE" sz="1600" dirty="0" err="1"/>
              <a:t>NextGenerationEU</a:t>
            </a:r>
            <a:r>
              <a:rPr lang="sv-SE" sz="1600" dirty="0"/>
              <a:t> </a:t>
            </a:r>
          </a:p>
          <a:p>
            <a:r>
              <a:rPr lang="sv-SE" sz="1600" dirty="0">
                <a:cs typeface="Arial"/>
              </a:rPr>
              <a:t>Tillämpning av GBER, De </a:t>
            </a:r>
            <a:r>
              <a:rPr lang="sv-SE" sz="1600" dirty="0" err="1">
                <a:cs typeface="Arial"/>
              </a:rPr>
              <a:t>minimis</a:t>
            </a:r>
            <a:r>
              <a:rPr lang="sv-SE" sz="1600" dirty="0">
                <a:cs typeface="Arial"/>
              </a:rPr>
              <a:t>, </a:t>
            </a:r>
            <a:r>
              <a:rPr lang="sv-SE" sz="1600" dirty="0" err="1">
                <a:cs typeface="Arial"/>
              </a:rPr>
              <a:t>Förnybartdirektiv</a:t>
            </a:r>
            <a:r>
              <a:rPr lang="sv-SE" sz="1600" dirty="0">
                <a:cs typeface="Arial"/>
              </a:rPr>
              <a:t> mm.</a:t>
            </a:r>
            <a:endParaRPr lang="sv-SE" sz="1600" dirty="0"/>
          </a:p>
          <a:p>
            <a:pPr marL="85725" indent="0">
              <a:spcBef>
                <a:spcPts val="1200"/>
              </a:spcBef>
              <a:buClr>
                <a:schemeClr val="bg1"/>
              </a:buClr>
              <a:buSzPct val="140000"/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239395" indent="-239395"/>
            <a:endParaRPr lang="sv-SE" dirty="0">
              <a:cs typeface="Arial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D3844346-91AF-5312-03F5-07316482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50D075F-8DA8-0EC6-2C92-5D724C80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54" y="644692"/>
            <a:ext cx="6120355" cy="1325032"/>
          </a:xfrm>
        </p:spPr>
        <p:txBody>
          <a:bodyPr/>
          <a:lstStyle/>
          <a:p>
            <a:r>
              <a:rPr lang="sv-SE" dirty="0"/>
              <a:t>Trender och utveckling sedan 2015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EECB168-E913-D0A8-71B0-BB11F943FE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91545" y="1916832"/>
            <a:ext cx="4741661" cy="403244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900"/>
              </a:spcBef>
              <a:buClr>
                <a:prstClr val="white"/>
              </a:buClr>
              <a:buSzPct val="140000"/>
              <a:buNone/>
            </a:pPr>
            <a:r>
              <a:rPr lang="sv-SE" dirty="0">
                <a:solidFill>
                  <a:prstClr val="black"/>
                </a:solidFill>
                <a:latin typeface="Gill Sans MT" charset="0"/>
                <a:ea typeface="Gill Sans MT" charset="0"/>
                <a:cs typeface="Gill Sans MT" charset="0"/>
              </a:rPr>
              <a:t>- Djupare strukturella förändringar i svenska värdekedjor – parallellt med mer av allt, tex energikonverteringar. </a:t>
            </a:r>
          </a:p>
          <a:p>
            <a:pPr marL="0" indent="0">
              <a:spcBef>
                <a:spcPts val="900"/>
              </a:spcBef>
              <a:buClr>
                <a:prstClr val="white"/>
              </a:buClr>
              <a:buSzPct val="140000"/>
              <a:buNone/>
            </a:pPr>
            <a:r>
              <a:rPr lang="sv-SE" dirty="0">
                <a:solidFill>
                  <a:prstClr val="black"/>
                </a:solidFill>
                <a:latin typeface="Gill Sans MT" charset="0"/>
                <a:ea typeface="Gill Sans MT" charset="0"/>
                <a:cs typeface="Gill Sans MT" charset="0"/>
              </a:rPr>
              <a:t>- Ny produktionsteknik inom tex tillverkningsindustrin</a:t>
            </a:r>
          </a:p>
          <a:p>
            <a:pPr marL="0" indent="0">
              <a:spcBef>
                <a:spcPts val="900"/>
              </a:spcBef>
              <a:buClr>
                <a:prstClr val="white"/>
              </a:buClr>
              <a:buSzPct val="140000"/>
              <a:buNone/>
            </a:pPr>
            <a:r>
              <a:rPr lang="sv-SE" dirty="0">
                <a:solidFill>
                  <a:prstClr val="black"/>
                </a:solidFill>
                <a:latin typeface="Gill Sans MT" charset="0"/>
                <a:ea typeface="Gill Sans MT" charset="0"/>
                <a:cs typeface="Gill Sans MT" charset="0"/>
              </a:rPr>
              <a:t>- Allt tydligare att klimatåtgärder är en del i affärsstrategin, fossilfria fordon.</a:t>
            </a:r>
          </a:p>
          <a:p>
            <a:pPr marL="0" indent="0">
              <a:spcBef>
                <a:spcPts val="900"/>
              </a:spcBef>
              <a:buClr>
                <a:prstClr val="white"/>
              </a:buClr>
              <a:buSzPct val="140000"/>
              <a:buNone/>
            </a:pPr>
            <a:r>
              <a:rPr lang="sv-SE" dirty="0">
                <a:solidFill>
                  <a:prstClr val="black"/>
                </a:solidFill>
                <a:latin typeface="Gill Sans MT" charset="0"/>
                <a:ea typeface="Gill Sans MT" charset="0"/>
                <a:cs typeface="Gill Sans MT" charset="0"/>
              </a:rPr>
              <a:t>- Stort intresse för gröna etableringar i Sverige</a:t>
            </a:r>
          </a:p>
          <a:p>
            <a:pPr>
              <a:spcBef>
                <a:spcPts val="900"/>
              </a:spcBef>
              <a:buClr>
                <a:prstClr val="white"/>
              </a:buClr>
              <a:buSzPct val="140000"/>
              <a:buFontTx/>
              <a:buChar char="-"/>
            </a:pPr>
            <a:r>
              <a:rPr lang="sv-SE" dirty="0">
                <a:solidFill>
                  <a:prstClr val="black"/>
                </a:solidFill>
                <a:latin typeface="Gill Sans MT" charset="0"/>
                <a:ea typeface="Gill Sans MT" charset="0"/>
                <a:cs typeface="Gill Sans MT" charset="0"/>
              </a:rPr>
              <a:t>Investeringar bort från fossila råvaror</a:t>
            </a:r>
          </a:p>
          <a:p>
            <a:pPr>
              <a:spcBef>
                <a:spcPts val="900"/>
              </a:spcBef>
              <a:buClr>
                <a:prstClr val="white"/>
              </a:buClr>
              <a:buSzPct val="140000"/>
              <a:buFontTx/>
              <a:buChar char="-"/>
            </a:pPr>
            <a:r>
              <a:rPr lang="sv-SE" dirty="0">
                <a:solidFill>
                  <a:prstClr val="black"/>
                </a:solidFill>
                <a:latin typeface="Gill Sans MT" charset="0"/>
                <a:ea typeface="Gill Sans MT" charset="0"/>
                <a:cs typeface="Gill Sans MT" charset="0"/>
              </a:rPr>
              <a:t>Stort intresse för vätgasen</a:t>
            </a:r>
          </a:p>
        </p:txBody>
      </p:sp>
      <p:pic>
        <p:nvPicPr>
          <p:cNvPr id="16" name="Platshållare för bild 15" descr="En bild som visar klädsel, person, Människoansikte, arbetskläder&#10;&#10;Automatiskt genererad beskrivning">
            <a:extLst>
              <a:ext uri="{FF2B5EF4-FFF2-40B4-BE49-F238E27FC236}">
                <a16:creationId xmlns:a16="http://schemas.microsoft.com/office/drawing/2014/main" id="{B436E141-0D46-B867-468D-EA6028C221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4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029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7B6FE39-93B3-494E-9491-2FDA99ECD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Klimatklivet i siffror 2015-2023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D0DBDA9-17C4-BEFE-2A04-BBC7EEDDA1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5128" y="2007196"/>
            <a:ext cx="1544734" cy="47846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sv-SE" sz="12000" dirty="0"/>
              <a:t>20212</a:t>
            </a:r>
            <a:br>
              <a:rPr lang="sv-SE" sz="12000" dirty="0"/>
            </a:br>
            <a:r>
              <a:rPr lang="sv-SE" sz="4800" dirty="0"/>
              <a:t>(15018 laddning för boende och anställda)</a:t>
            </a:r>
            <a:r>
              <a:rPr lang="sv-SE" sz="12000" dirty="0"/>
              <a:t> </a:t>
            </a:r>
          </a:p>
          <a:p>
            <a:pPr marL="0" indent="0" algn="ctr">
              <a:buNone/>
            </a:pPr>
            <a:r>
              <a:rPr lang="sv-SE" sz="4800" dirty="0"/>
              <a:t>beviljade ansökningar</a:t>
            </a:r>
            <a:endParaRPr lang="sv-SE" dirty="0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3F97B89B-D3A2-727E-BFA8-11CEEE2CE255}"/>
              </a:ext>
            </a:extLst>
          </p:cNvPr>
          <p:cNvSpPr txBox="1">
            <a:spLocks/>
          </p:cNvSpPr>
          <p:nvPr/>
        </p:nvSpPr>
        <p:spPr>
          <a:xfrm>
            <a:off x="4652714" y="2007196"/>
            <a:ext cx="1544734" cy="478465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ts val="1900"/>
              </a:lnSpc>
              <a:spcBef>
                <a:spcPts val="6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0" indent="-216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SzPct val="17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3000" dirty="0"/>
              <a:t>2,6 </a:t>
            </a:r>
            <a:br>
              <a:rPr lang="sv-SE" sz="3000" dirty="0"/>
            </a:br>
            <a:r>
              <a:rPr lang="sv-SE" sz="1200" dirty="0"/>
              <a:t>miljoner ton CO2/år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15B66FFF-C198-7E2C-6FDC-EDBCA17162CC}"/>
              </a:ext>
            </a:extLst>
          </p:cNvPr>
          <p:cNvSpPr txBox="1">
            <a:spLocks/>
          </p:cNvSpPr>
          <p:nvPr/>
        </p:nvSpPr>
        <p:spPr>
          <a:xfrm>
            <a:off x="6278346" y="2017998"/>
            <a:ext cx="1625273" cy="478465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ts val="1900"/>
              </a:lnSpc>
              <a:spcBef>
                <a:spcPts val="6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0" indent="-216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SzPct val="17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3000" dirty="0"/>
              <a:t>14,8 </a:t>
            </a:r>
            <a:br>
              <a:rPr lang="sv-SE" sz="3000" dirty="0"/>
            </a:br>
            <a:r>
              <a:rPr lang="sv-SE" sz="1200" dirty="0"/>
              <a:t>miljarder kr i stöd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DDF236AD-8DB5-AA9C-D9F9-943DDA47B37C}"/>
              </a:ext>
            </a:extLst>
          </p:cNvPr>
          <p:cNvSpPr txBox="1">
            <a:spLocks/>
          </p:cNvSpPr>
          <p:nvPr/>
        </p:nvSpPr>
        <p:spPr>
          <a:xfrm>
            <a:off x="4338019" y="3147137"/>
            <a:ext cx="2032088" cy="478465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ts val="1900"/>
              </a:lnSpc>
              <a:spcBef>
                <a:spcPts val="6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0" indent="-216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SzPct val="17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3000" dirty="0"/>
              <a:t>41% </a:t>
            </a:r>
          </a:p>
          <a:p>
            <a:pPr marL="0" indent="0" algn="ctr">
              <a:buNone/>
            </a:pPr>
            <a:r>
              <a:rPr lang="sv-SE" sz="1200" dirty="0"/>
              <a:t>Stöd av investeringskostnaden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33235C4-537E-7856-9035-29C272C4E806}"/>
              </a:ext>
            </a:extLst>
          </p:cNvPr>
          <p:cNvSpPr txBox="1">
            <a:spLocks/>
          </p:cNvSpPr>
          <p:nvPr/>
        </p:nvSpPr>
        <p:spPr>
          <a:xfrm>
            <a:off x="6197448" y="3167674"/>
            <a:ext cx="1787071" cy="612227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ts val="1900"/>
              </a:lnSpc>
              <a:spcBef>
                <a:spcPts val="6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0" indent="-216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SzPct val="17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3000" dirty="0"/>
              <a:t>16 </a:t>
            </a:r>
            <a:br>
              <a:rPr lang="sv-SE" sz="3000" dirty="0"/>
            </a:br>
            <a:r>
              <a:rPr lang="sv-SE" sz="1200" dirty="0"/>
              <a:t>år i genomsnittlig </a:t>
            </a:r>
            <a:br>
              <a:rPr lang="sv-SE" sz="1200" dirty="0"/>
            </a:br>
            <a:r>
              <a:rPr lang="sv-SE" sz="1200" dirty="0"/>
              <a:t>livslängd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34252577-44A0-E846-2114-F609DF8FF6D6}"/>
              </a:ext>
            </a:extLst>
          </p:cNvPr>
          <p:cNvSpPr txBox="1">
            <a:spLocks/>
          </p:cNvSpPr>
          <p:nvPr/>
        </p:nvSpPr>
        <p:spPr>
          <a:xfrm>
            <a:off x="2453724" y="3145416"/>
            <a:ext cx="2032088" cy="478465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ts val="2000"/>
              </a:lnSpc>
              <a:spcBef>
                <a:spcPts val="8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6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3pPr>
            <a:lvl4pPr marL="252000" indent="-252000" algn="l" defTabSz="914400" rtl="0" eaLnBrk="1" latinLnBrk="0" hangingPunct="1">
              <a:lnSpc>
                <a:spcPts val="1900"/>
              </a:lnSpc>
              <a:spcBef>
                <a:spcPts val="6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4pPr>
            <a:lvl5pPr marL="0" indent="-216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SzPct val="170000"/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Avenir Light" panose="020B04020202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3000" dirty="0"/>
              <a:t>83% </a:t>
            </a:r>
          </a:p>
          <a:p>
            <a:pPr marL="0" indent="0" algn="ctr">
              <a:buNone/>
            </a:pPr>
            <a:r>
              <a:rPr lang="sv-SE" sz="1200" dirty="0"/>
              <a:t>Till företag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07ABBB6-0CF0-7667-F61D-88202295E171}"/>
              </a:ext>
            </a:extLst>
          </p:cNvPr>
          <p:cNvSpPr txBox="1"/>
          <p:nvPr/>
        </p:nvSpPr>
        <p:spPr>
          <a:xfrm>
            <a:off x="1255388" y="3398196"/>
            <a:ext cx="1544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35,7 </a:t>
            </a:r>
            <a:br>
              <a:rPr lang="sv-SE" dirty="0"/>
            </a:br>
            <a:r>
              <a:rPr lang="sv-SE" sz="1200" dirty="0"/>
              <a:t>miljarder i total investeringskostnad</a:t>
            </a:r>
          </a:p>
          <a:p>
            <a:endParaRPr lang="sv-SE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5F997C15-00AA-F2D6-CDC5-3CCB5D907948}"/>
              </a:ext>
            </a:extLst>
          </p:cNvPr>
          <p:cNvSpPr txBox="1"/>
          <p:nvPr/>
        </p:nvSpPr>
        <p:spPr>
          <a:xfrm>
            <a:off x="2706838" y="1906953"/>
            <a:ext cx="1876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dirty="0"/>
              <a:t>31581</a:t>
            </a:r>
          </a:p>
          <a:p>
            <a:r>
              <a:rPr lang="sv-SE" sz="1200" dirty="0"/>
              <a:t>Inkomna ansökningar</a:t>
            </a:r>
          </a:p>
        </p:txBody>
      </p:sp>
    </p:spTree>
    <p:extLst>
      <p:ext uri="{BB962C8B-B14F-4D97-AF65-F5344CB8AC3E}">
        <p14:creationId xmlns:p14="http://schemas.microsoft.com/office/powerpoint/2010/main" val="2468531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tshållare för bild 14" descr="En bild som visar natur, moln, utomhus, dagstid&#10;&#10;Automatiskt genererad beskrivning">
            <a:extLst>
              <a:ext uri="{FF2B5EF4-FFF2-40B4-BE49-F238E27FC236}">
                <a16:creationId xmlns:a16="http://schemas.microsoft.com/office/drawing/2014/main" id="{FF1AEE79-0BAA-9AF7-694A-ACA96DBC9B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9" r="30799"/>
          <a:stretch>
            <a:fillRect/>
          </a:stretch>
        </p:blipFill>
        <p:spPr/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BBD32B4F-58D2-CA92-9947-AF981B89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1"/>
            <a:ext cx="7752429" cy="21362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sv-SE" sz="2800" dirty="0"/>
            </a:br>
            <a:endParaRPr lang="sv-SE" sz="2800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A387C23-DA03-EF73-E6D4-1C201234A7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3" y="2780927"/>
            <a:ext cx="7609416" cy="3336371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Slutår: 2028 (slutdatum för åtgärder 30 april 2028)</a:t>
            </a:r>
            <a:endParaRPr lang="sv-SE" sz="2000" dirty="0">
              <a:cs typeface="Arial"/>
            </a:endParaRPr>
          </a:p>
          <a:p>
            <a:pPr marL="0" indent="0">
              <a:buNone/>
            </a:pPr>
            <a:endParaRPr lang="sv-SE" sz="2000" b="1" dirty="0">
              <a:cs typeface="Arial"/>
            </a:endParaRPr>
          </a:p>
          <a:p>
            <a:r>
              <a:rPr lang="sv-SE" sz="2000" b="1" dirty="0">
                <a:cs typeface="Arial"/>
              </a:rPr>
              <a:t>Nytt i </a:t>
            </a:r>
            <a:r>
              <a:rPr lang="sv-SE" sz="2000" b="1" dirty="0" err="1">
                <a:cs typeface="Arial"/>
              </a:rPr>
              <a:t>vårändringsbudgeten</a:t>
            </a:r>
            <a:r>
              <a:rPr lang="sv-SE" sz="2000" dirty="0">
                <a:cs typeface="Arial"/>
              </a:rPr>
              <a:t>: </a:t>
            </a:r>
            <a:endParaRPr lang="sv-SE" sz="3200" dirty="0">
              <a:cs typeface="Arial"/>
            </a:endParaRPr>
          </a:p>
          <a:p>
            <a:r>
              <a:rPr lang="sv-SE" sz="2000" dirty="0">
                <a:cs typeface="Arial"/>
              </a:rPr>
              <a:t>Långtidsbudget ökning med 500 000 000 kr till totalt 6,5 miljarder kr</a:t>
            </a:r>
          </a:p>
          <a:p>
            <a:r>
              <a:rPr lang="sv-SE" sz="2000" dirty="0">
                <a:cs typeface="Arial"/>
              </a:rPr>
              <a:t>Årsbudget ökas med 100 000 000 kr</a:t>
            </a:r>
            <a:endParaRPr lang="sv-SE" sz="2000" dirty="0"/>
          </a:p>
          <a:p>
            <a:r>
              <a:rPr lang="sv-SE" sz="2000" dirty="0">
                <a:cs typeface="Arial"/>
              </a:rPr>
              <a:t>Beslutas juni 2024.</a:t>
            </a:r>
            <a:endParaRPr lang="sv-SE" dirty="0"/>
          </a:p>
          <a:p>
            <a:pPr marL="0" indent="0">
              <a:buNone/>
            </a:pPr>
            <a:endParaRPr lang="sv-SE" sz="2400" dirty="0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19D7574-DC23-F0E6-0210-32CD73E59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24C26978-0489-817C-44B4-59FB947F57AB}"/>
              </a:ext>
            </a:extLst>
          </p:cNvPr>
          <p:cNvSpPr txBox="1">
            <a:spLocks/>
          </p:cNvSpPr>
          <p:nvPr/>
        </p:nvSpPr>
        <p:spPr>
          <a:xfrm>
            <a:off x="606857" y="397557"/>
            <a:ext cx="7609415" cy="13250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/>
              <a:t>Årsbudget och långtidsbudget</a:t>
            </a:r>
            <a:endParaRPr lang="sv-SE" dirty="0">
              <a:cs typeface="Arial"/>
            </a:endParaRPr>
          </a:p>
        </p:txBody>
      </p:sp>
      <p:graphicFrame>
        <p:nvGraphicFramePr>
          <p:cNvPr id="5" name="Platshållare för innehåll 8">
            <a:extLst>
              <a:ext uri="{FF2B5EF4-FFF2-40B4-BE49-F238E27FC236}">
                <a16:creationId xmlns:a16="http://schemas.microsoft.com/office/drawing/2014/main" id="{4E246B3D-A42E-D1C1-850F-4FA3D7FD1E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983741"/>
              </p:ext>
            </p:extLst>
          </p:nvPr>
        </p:nvGraphicFramePr>
        <p:xfrm>
          <a:off x="537625" y="1231688"/>
          <a:ext cx="6379516" cy="159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4879">
                  <a:extLst>
                    <a:ext uri="{9D8B030D-6E8A-4147-A177-3AD203B41FA5}">
                      <a16:colId xmlns:a16="http://schemas.microsoft.com/office/drawing/2014/main" val="3913327094"/>
                    </a:ext>
                  </a:extLst>
                </a:gridCol>
                <a:gridCol w="1594879">
                  <a:extLst>
                    <a:ext uri="{9D8B030D-6E8A-4147-A177-3AD203B41FA5}">
                      <a16:colId xmlns:a16="http://schemas.microsoft.com/office/drawing/2014/main" val="1866924118"/>
                    </a:ext>
                  </a:extLst>
                </a:gridCol>
                <a:gridCol w="1594879">
                  <a:extLst>
                    <a:ext uri="{9D8B030D-6E8A-4147-A177-3AD203B41FA5}">
                      <a16:colId xmlns:a16="http://schemas.microsoft.com/office/drawing/2014/main" val="3096260362"/>
                    </a:ext>
                  </a:extLst>
                </a:gridCol>
                <a:gridCol w="1594879">
                  <a:extLst>
                    <a:ext uri="{9D8B030D-6E8A-4147-A177-3AD203B41FA5}">
                      <a16:colId xmlns:a16="http://schemas.microsoft.com/office/drawing/2014/main" val="3385356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/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199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3,055 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5,05* mdr kr (varav 500 mkr satsning på  </a:t>
                      </a:r>
                      <a:r>
                        <a:rPr lang="sv-SE" sz="1400" b="0" i="0" u="none" strike="noStrike" noProof="0" dirty="0" err="1">
                          <a:solidFill>
                            <a:srgbClr val="000000"/>
                          </a:solidFill>
                          <a:latin typeface="Arial"/>
                        </a:rPr>
                        <a:t>laddinfra</a:t>
                      </a:r>
                      <a:r>
                        <a:rPr lang="sv-SE" sz="14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sv-SE" dirty="0"/>
                    </a:p>
                    <a:p>
                      <a:pPr lvl="0">
                        <a:buNone/>
                      </a:pP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v-SE" sz="14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2,995 mdr kr (varav 500 mkr satsning på  </a:t>
                      </a:r>
                      <a:r>
                        <a:rPr lang="sv-SE" sz="1400" b="0" i="0" u="none" strike="noStrike" noProof="0" dirty="0" err="1">
                          <a:solidFill>
                            <a:srgbClr val="000000"/>
                          </a:solidFill>
                          <a:latin typeface="Arial"/>
                        </a:rPr>
                        <a:t>laddinfra</a:t>
                      </a:r>
                      <a:r>
                        <a:rPr lang="sv-SE" sz="1400" b="0" i="0" u="none" strike="noStrike" noProof="0" dirty="0">
                          <a:solidFill>
                            <a:srgbClr val="000000"/>
                          </a:solidFill>
                          <a:latin typeface="Arial"/>
                        </a:rPr>
                        <a:t>)</a:t>
                      </a:r>
                      <a:endParaRPr lang="sv-SE" dirty="0"/>
                    </a:p>
                    <a:p>
                      <a:pPr lvl="0">
                        <a:buNone/>
                      </a:pP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2,99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248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597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BCB16FE-331C-D809-5B39-269678DC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Stödet går till olika typer av åtgärder: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F4DBDE8-F6E7-F8A7-1F43-4345B6F52F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Laddinfrastruktur (publik och icke-publik)</a:t>
            </a:r>
          </a:p>
          <a:p>
            <a:r>
              <a:rPr lang="sv-SE" dirty="0"/>
              <a:t>Elektrifiering av jordbruk</a:t>
            </a:r>
          </a:p>
          <a:p>
            <a:r>
              <a:rPr lang="sv-SE" dirty="0"/>
              <a:t>Biogasproduktion</a:t>
            </a:r>
          </a:p>
          <a:p>
            <a:r>
              <a:rPr lang="sv-SE" dirty="0"/>
              <a:t>Produktion av biobränslen och elektrobränslen</a:t>
            </a:r>
          </a:p>
          <a:p>
            <a:r>
              <a:rPr lang="sv-SE" dirty="0"/>
              <a:t>Byte till fossilfria bränslen</a:t>
            </a:r>
          </a:p>
          <a:p>
            <a:r>
              <a:rPr lang="sv-SE" dirty="0"/>
              <a:t>Infrastruktur av fossilfria bränslen</a:t>
            </a:r>
          </a:p>
          <a:p>
            <a:r>
              <a:rPr lang="sv-SE" dirty="0"/>
              <a:t>Cirkulära flöden</a:t>
            </a:r>
          </a:p>
          <a:p>
            <a:r>
              <a:rPr lang="sv-SE" b="1" dirty="0"/>
              <a:t>Vätgasproduktion</a:t>
            </a:r>
          </a:p>
          <a:p>
            <a:r>
              <a:rPr lang="sv-SE" b="1" dirty="0"/>
              <a:t>Vätgasinfrastruktur</a:t>
            </a:r>
          </a:p>
          <a:p>
            <a:r>
              <a:rPr lang="sv-SE" b="1" dirty="0"/>
              <a:t>Konvertering till vätgas inom industrin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9968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klädsel, person, utomhus, pipa&#10;&#10;Automatiskt genererad beskrivning">
            <a:extLst>
              <a:ext uri="{FF2B5EF4-FFF2-40B4-BE49-F238E27FC236}">
                <a16:creationId xmlns:a16="http://schemas.microsoft.com/office/drawing/2014/main" id="{2C631FF3-8CC8-D3A2-E976-5D2AB8918D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4378"/>
          <a:stretch>
            <a:fillRect/>
          </a:stretch>
        </p:blipFill>
        <p:spPr/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BBD32B4F-58D2-CA92-9947-AF981B89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2" y="644691"/>
            <a:ext cx="7752429" cy="127214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Vätgas</a:t>
            </a:r>
            <a:endParaRPr lang="sv-SE" sz="2800" dirty="0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8BC6D6C9-3F07-DE15-4910-6C3B01FF78A8}"/>
              </a:ext>
            </a:extLst>
          </p:cNvPr>
          <p:cNvSpPr txBox="1">
            <a:spLocks/>
          </p:cNvSpPr>
          <p:nvPr/>
        </p:nvSpPr>
        <p:spPr>
          <a:xfrm>
            <a:off x="431802" y="1916832"/>
            <a:ext cx="7609416" cy="403244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39994" indent="-239994" algn="l" defTabSz="914377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9988" indent="-23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-23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400" dirty="0"/>
              <a:t>Resultat 2015 – 2 januari 2024</a:t>
            </a:r>
          </a:p>
          <a:p>
            <a:pPr marL="239395" indent="-239395"/>
            <a:r>
              <a:rPr lang="sv-SE" dirty="0"/>
              <a:t>Kraftig ökning i antal ansökningar sedan 2020 – ca 790 mkr i beviljat stöd.</a:t>
            </a:r>
            <a:endParaRPr lang="sv-SE" dirty="0">
              <a:cs typeface="Arial"/>
            </a:endParaRPr>
          </a:p>
          <a:p>
            <a:pPr marL="239395" indent="-239395"/>
            <a:r>
              <a:rPr lang="sv-SE" dirty="0"/>
              <a:t>33 beviljade tankstationer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 beviljade produktionsanläggningar.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 handfull produktionsansökningar under handläggning från 2022 och 2023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sv-S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 produktionsansökningar inkomna i mars 2024 som ska handläggas </a:t>
            </a:r>
          </a:p>
          <a:p>
            <a:pPr marL="239395" indent="-239395"/>
            <a:r>
              <a:rPr lang="sv-SE" dirty="0"/>
              <a:t>Tillsammans förväntas utsläppen minska med 58 000 ton CO2ekv per år från olika vätgasåtgärder</a:t>
            </a:r>
            <a:endParaRPr lang="sv-SE" dirty="0">
              <a:cs typeface="Arial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566A59A-8368-B49D-9FD8-D453B873C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934" t="7481" r="55369" b="-1"/>
          <a:stretch/>
        </p:blipFill>
        <p:spPr>
          <a:xfrm>
            <a:off x="8451742" y="1"/>
            <a:ext cx="3740257" cy="12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093DDBE-1103-1AC4-1E53-D62DDD54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39" y="0"/>
            <a:ext cx="7609416" cy="1325032"/>
          </a:xfrm>
        </p:spPr>
        <p:txBody>
          <a:bodyPr/>
          <a:lstStyle/>
          <a:p>
            <a:r>
              <a:rPr lang="sv-SE" dirty="0"/>
              <a:t>Vätgas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1768E88-AEF2-BAB9-DD17-23BE6B12D8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076218"/>
            <a:ext cx="8383712" cy="505488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sv-SE" dirty="0"/>
              <a:t>Vätgas-åtgärder behöver stöd i flera led, vi vill bidra!</a:t>
            </a:r>
          </a:p>
          <a:p>
            <a:r>
              <a:rPr lang="sv-SE" dirty="0"/>
              <a:t>Vätgas innebär potential att byta ut fossila drivmedel för tyngre transporter</a:t>
            </a:r>
          </a:p>
          <a:p>
            <a:r>
              <a:rPr lang="sv-SE" dirty="0"/>
              <a:t>Klimatklivet har möjlighet att bevilja till nästan alla led:</a:t>
            </a:r>
          </a:p>
          <a:p>
            <a:pPr lvl="1"/>
            <a:r>
              <a:rPr lang="sv-SE" sz="1800" dirty="0"/>
              <a:t>Produktion av förnybar vätgas</a:t>
            </a:r>
          </a:p>
          <a:p>
            <a:pPr lvl="1"/>
            <a:r>
              <a:rPr lang="sv-SE" sz="1800" dirty="0"/>
              <a:t>Lagerhållning och distribution, inklusive tankstationer för vätgas </a:t>
            </a:r>
          </a:p>
          <a:p>
            <a:pPr lvl="2"/>
            <a:r>
              <a:rPr lang="sv-SE" sz="1800" dirty="0"/>
              <a:t>Tankstationer genom konkurrensutsatt anbudsförfarande på utvalda platser och sträckor </a:t>
            </a:r>
            <a:r>
              <a:rPr lang="sv-SE" sz="1800" dirty="0">
                <a:sym typeface="Wingdings" panose="05000000000000000000" pitchFamily="2" charset="2"/>
              </a:rPr>
              <a:t> </a:t>
            </a:r>
            <a:r>
              <a:rPr lang="sv-SE" sz="1800" dirty="0"/>
              <a:t>upp till 70 % av stödberättigade kostnader i stöd</a:t>
            </a:r>
          </a:p>
          <a:p>
            <a:pPr lvl="2"/>
            <a:r>
              <a:rPr lang="sv-SE" sz="1800" dirty="0"/>
              <a:t>Tankstationer </a:t>
            </a:r>
            <a:r>
              <a:rPr lang="sv-SE" sz="1800" i="1" dirty="0"/>
              <a:t>ej </a:t>
            </a:r>
            <a:r>
              <a:rPr lang="sv-SE" sz="1800" dirty="0"/>
              <a:t>genom konkurrensutsatt anbudsförfarande på övriga platser </a:t>
            </a:r>
            <a:r>
              <a:rPr lang="sv-SE" sz="1800" dirty="0">
                <a:sym typeface="Wingdings" panose="05000000000000000000" pitchFamily="2" charset="2"/>
              </a:rPr>
              <a:t> </a:t>
            </a:r>
            <a:r>
              <a:rPr lang="sv-SE" sz="1800" dirty="0"/>
              <a:t>20 % av stödberättigade kostnader som grundnivå</a:t>
            </a:r>
          </a:p>
          <a:p>
            <a:pPr lvl="1"/>
            <a:r>
              <a:rPr lang="sv-SE" sz="1800" dirty="0"/>
              <a:t>Kan även få för en kombination av punkterna ovan (dock ej för tankstationer genom anbudsförfarande)</a:t>
            </a:r>
          </a:p>
          <a:p>
            <a:pPr lvl="1"/>
            <a:r>
              <a:rPr lang="sv-SE" sz="1800" dirty="0"/>
              <a:t>Kan även bevilja till konvertering till förnybar vätgas inom industriprocesser</a:t>
            </a:r>
          </a:p>
          <a:p>
            <a:pPr lvl="1"/>
            <a:r>
              <a:rPr lang="sv-SE" sz="1800" dirty="0"/>
              <a:t>Vätgas som en del i processen för elektrobränslen</a:t>
            </a:r>
          </a:p>
          <a:p>
            <a:pPr marL="0" indent="0">
              <a:buNone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535925926"/>
      </p:ext>
    </p:extLst>
  </p:cSld>
  <p:clrMapOvr>
    <a:masterClrMapping/>
  </p:clrMapOvr>
</p:sld>
</file>

<file path=ppt/theme/theme1.xml><?xml version="1.0" encoding="utf-8"?>
<a:theme xmlns:a="http://schemas.openxmlformats.org/drawingml/2006/main" name="Rubriksidor">
  <a:themeElements>
    <a:clrScheme name="KLIMATKLIVET NY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D0E4EA"/>
      </a:accent1>
      <a:accent2>
        <a:srgbClr val="003366"/>
      </a:accent2>
      <a:accent3>
        <a:srgbClr val="9B6C17"/>
      </a:accent3>
      <a:accent4>
        <a:srgbClr val="FFC931"/>
      </a:accent4>
      <a:accent5>
        <a:srgbClr val="34A775"/>
      </a:accent5>
      <a:accent6>
        <a:srgbClr val="98C49F"/>
      </a:accent6>
      <a:hlink>
        <a:srgbClr val="0A84FF"/>
      </a:hlink>
      <a:folHlink>
        <a:srgbClr val="0A84FF"/>
      </a:folHlink>
    </a:clrScheme>
    <a:fontScheme name="Anpassat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7F921F-7BB0-477F-A864-B36C2CF10E3D}" vid="{F2304775-93A5-4A6D-A72C-0F65ACB3FB85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sidor">
  <a:themeElements>
    <a:clrScheme name="KLIMATKLIVET NY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D0E4EA"/>
      </a:accent1>
      <a:accent2>
        <a:srgbClr val="003366"/>
      </a:accent2>
      <a:accent3>
        <a:srgbClr val="9B6C17"/>
      </a:accent3>
      <a:accent4>
        <a:srgbClr val="FFC931"/>
      </a:accent4>
      <a:accent5>
        <a:srgbClr val="34A775"/>
      </a:accent5>
      <a:accent6>
        <a:srgbClr val="98C49F"/>
      </a:accent6>
      <a:hlink>
        <a:srgbClr val="0A84FF"/>
      </a:hlink>
      <a:folHlink>
        <a:srgbClr val="0A84FF"/>
      </a:folHlink>
    </a:clrScheme>
    <a:fontScheme name="Anpassat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7F921F-7BB0-477F-A864-B36C2CF10E3D}" vid="{F2304775-93A5-4A6D-A72C-0F65ACB3FB85}"/>
    </a:ext>
  </a:extLst>
</a:theme>
</file>

<file path=ppt/theme/theme3.xml><?xml version="1.0" encoding="utf-8"?>
<a:theme xmlns:a="http://schemas.openxmlformats.org/drawingml/2006/main" name="Bildsidor">
  <a:themeElements>
    <a:clrScheme name="KLIMATKLIVET NY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D0E4EA"/>
      </a:accent1>
      <a:accent2>
        <a:srgbClr val="003366"/>
      </a:accent2>
      <a:accent3>
        <a:srgbClr val="9B6C17"/>
      </a:accent3>
      <a:accent4>
        <a:srgbClr val="FFC931"/>
      </a:accent4>
      <a:accent5>
        <a:srgbClr val="34A775"/>
      </a:accent5>
      <a:accent6>
        <a:srgbClr val="98C49F"/>
      </a:accent6>
      <a:hlink>
        <a:srgbClr val="0A84FF"/>
      </a:hlink>
      <a:folHlink>
        <a:srgbClr val="0A84FF"/>
      </a:folHlink>
    </a:clrScheme>
    <a:fontScheme name="Anpassat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7F921F-7BB0-477F-A864-B36C2CF10E3D}" vid="{F2304775-93A5-4A6D-A72C-0F65ACB3FB85}"/>
    </a:ext>
  </a:extLst>
</a:theme>
</file>

<file path=ppt/theme/theme4.xml><?xml version="1.0" encoding="utf-8"?>
<a:theme xmlns:a="http://schemas.openxmlformats.org/drawingml/2006/main" name="Ikonsidor förslag 1">
  <a:themeElements>
    <a:clrScheme name="KLIMATKLIVET NY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D0E4EA"/>
      </a:accent1>
      <a:accent2>
        <a:srgbClr val="003366"/>
      </a:accent2>
      <a:accent3>
        <a:srgbClr val="9B6C17"/>
      </a:accent3>
      <a:accent4>
        <a:srgbClr val="FFC931"/>
      </a:accent4>
      <a:accent5>
        <a:srgbClr val="34A775"/>
      </a:accent5>
      <a:accent6>
        <a:srgbClr val="98C49F"/>
      </a:accent6>
      <a:hlink>
        <a:srgbClr val="0A84FF"/>
      </a:hlink>
      <a:folHlink>
        <a:srgbClr val="0A84FF"/>
      </a:folHlink>
    </a:clrScheme>
    <a:fontScheme name="Anpassat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7F921F-7BB0-477F-A864-B36C2CF10E3D}" vid="{F2304775-93A5-4A6D-A72C-0F65ACB3FB85}"/>
    </a:ext>
  </a:extLst>
</a:theme>
</file>

<file path=ppt/theme/theme5.xml><?xml version="1.0" encoding="utf-8"?>
<a:theme xmlns:a="http://schemas.openxmlformats.org/drawingml/2006/main" name="Ikonsidor förslag 2">
  <a:themeElements>
    <a:clrScheme name="KLIMATKLIVET NY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D0E4EA"/>
      </a:accent1>
      <a:accent2>
        <a:srgbClr val="003366"/>
      </a:accent2>
      <a:accent3>
        <a:srgbClr val="9B6C17"/>
      </a:accent3>
      <a:accent4>
        <a:srgbClr val="FFC931"/>
      </a:accent4>
      <a:accent5>
        <a:srgbClr val="34A775"/>
      </a:accent5>
      <a:accent6>
        <a:srgbClr val="98C49F"/>
      </a:accent6>
      <a:hlink>
        <a:srgbClr val="0A84FF"/>
      </a:hlink>
      <a:folHlink>
        <a:srgbClr val="0A84FF"/>
      </a:folHlink>
    </a:clrScheme>
    <a:fontScheme name="Anpassat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7F921F-7BB0-477F-A864-B36C2CF10E3D}" vid="{F2304775-93A5-4A6D-A72C-0F65ACB3FB85}"/>
    </a:ext>
  </a:extLst>
</a:theme>
</file>

<file path=ppt/theme/theme6.xml><?xml version="1.0" encoding="utf-8"?>
<a:theme xmlns:a="http://schemas.openxmlformats.org/drawingml/2006/main" name="Diagramsida">
  <a:themeElements>
    <a:clrScheme name="Klimatklivet_TEST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FFC931"/>
      </a:accent1>
      <a:accent2>
        <a:srgbClr val="34A775"/>
      </a:accent2>
      <a:accent3>
        <a:srgbClr val="98C49F"/>
      </a:accent3>
      <a:accent4>
        <a:srgbClr val="9B6C17"/>
      </a:accent4>
      <a:accent5>
        <a:srgbClr val="D0E4EA"/>
      </a:accent5>
      <a:accent6>
        <a:srgbClr val="003366"/>
      </a:accent6>
      <a:hlink>
        <a:srgbClr val="0A84FF"/>
      </a:hlink>
      <a:folHlink>
        <a:srgbClr val="0A84FF"/>
      </a:folHlink>
    </a:clrScheme>
    <a:fontScheme name="Anpassat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7F921F-7BB0-477F-A864-B36C2CF10E3D}" vid="{F2304775-93A5-4A6D-A72C-0F65ACB3FB85}"/>
    </a:ext>
  </a:extLst>
</a:theme>
</file>

<file path=ppt/theme/theme7.xml><?xml version="1.0" encoding="utf-8"?>
<a:theme xmlns:a="http://schemas.openxmlformats.org/drawingml/2006/main" name="Övriga sidor">
  <a:themeElements>
    <a:clrScheme name="KLIMATKLIVET NY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D0E4EA"/>
      </a:accent1>
      <a:accent2>
        <a:srgbClr val="003366"/>
      </a:accent2>
      <a:accent3>
        <a:srgbClr val="9B6C17"/>
      </a:accent3>
      <a:accent4>
        <a:srgbClr val="FFC931"/>
      </a:accent4>
      <a:accent5>
        <a:srgbClr val="34A775"/>
      </a:accent5>
      <a:accent6>
        <a:srgbClr val="98C49F"/>
      </a:accent6>
      <a:hlink>
        <a:srgbClr val="0A84FF"/>
      </a:hlink>
      <a:folHlink>
        <a:srgbClr val="0A84FF"/>
      </a:folHlink>
    </a:clrScheme>
    <a:fontScheme name="Anpassat 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07F921F-7BB0-477F-A864-B36C2CF10E3D}" vid="{F2304775-93A5-4A6D-A72C-0F65ACB3FB85}"/>
    </a:ext>
  </a:extLst>
</a:theme>
</file>

<file path=ppt/theme/theme8.xml><?xml version="1.0" encoding="utf-8"?>
<a:theme xmlns:a="http://schemas.openxmlformats.org/drawingml/2006/main" name="Office-tema">
  <a:themeElements>
    <a:clrScheme name="NV 2021 ljust tema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ACCFDB"/>
      </a:accent1>
      <a:accent2>
        <a:srgbClr val="003366"/>
      </a:accent2>
      <a:accent3>
        <a:srgbClr val="9B6C17"/>
      </a:accent3>
      <a:accent4>
        <a:srgbClr val="0614FF"/>
      </a:accent4>
      <a:accent5>
        <a:srgbClr val="34A775"/>
      </a:accent5>
      <a:accent6>
        <a:srgbClr val="02FEAF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90E7DA2-385C-4D0E-9A94-FC09CF2C24CB}" vid="{F97C81B2-09CA-464D-8B25-CD51D6C3E4D1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8bebe1-8bdf-4166-a89f-8dc3f0b86b70">
      <Terms xmlns="http://schemas.microsoft.com/office/infopath/2007/PartnerControls"/>
    </lcf76f155ced4ddcb4097134ff3c332f>
    <TaxCatchAll xmlns="7c7a8689-940d-4d54-ad31-7f58b0486aee" xsi:nil="true"/>
    <SharedWithUsers xmlns="7c7a8689-940d-4d54-ad31-7f58b0486aee">
      <UserInfo>
        <DisplayName>Lindström, Elin</DisplayName>
        <AccountId>318</AccountId>
        <AccountType/>
      </UserInfo>
      <UserInfo>
        <DisplayName>Paquette, Audrée</DisplayName>
        <AccountId>312</AccountId>
        <AccountType/>
      </UserInfo>
      <UserInfo>
        <DisplayName>Hermansson, Karin</DisplayName>
        <AccountId>254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6138BA57EF1A41845679088EA8A2A3" ma:contentTypeVersion="18" ma:contentTypeDescription="Skapa ett nytt dokument." ma:contentTypeScope="" ma:versionID="31d77d76374ff7a50478bb0051ab798c">
  <xsd:schema xmlns:xsd="http://www.w3.org/2001/XMLSchema" xmlns:xs="http://www.w3.org/2001/XMLSchema" xmlns:p="http://schemas.microsoft.com/office/2006/metadata/properties" xmlns:ns2="fd8bebe1-8bdf-4166-a89f-8dc3f0b86b70" xmlns:ns3="7c7a8689-940d-4d54-ad31-7f58b0486aee" targetNamespace="http://schemas.microsoft.com/office/2006/metadata/properties" ma:root="true" ma:fieldsID="79046909b85ce7313c8c48e83fcdce86" ns2:_="" ns3:_="">
    <xsd:import namespace="fd8bebe1-8bdf-4166-a89f-8dc3f0b86b70"/>
    <xsd:import namespace="7c7a8689-940d-4d54-ad31-7f58b0486a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bebe1-8bdf-4166-a89f-8dc3f0b86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eringar" ma:readOnly="false" ma:fieldId="{5cf76f15-5ced-4ddc-b409-7134ff3c332f}" ma:taxonomyMulti="true" ma:sspId="c29f18cf-e7e3-4e28-854c-445b625df5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a8689-940d-4d54-ad31-7f58b0486a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a0f4e45-f8fb-4085-ac23-2b337b629be9}" ma:internalName="TaxCatchAll" ma:showField="CatchAllData" ma:web="7c7a8689-940d-4d54-ad31-7f58b0486a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A30D8A-339E-4061-92E4-D3A18CEF96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C2D6CD-0018-42F5-BFB9-5DCE4EDD9413}">
  <ds:schemaRefs>
    <ds:schemaRef ds:uri="748be56a-df4a-4b0b-8215-b1ee5ccd6bd8"/>
    <ds:schemaRef ds:uri="c9a2d64e-bf5a-4d57-a60b-b84e115428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5C0EF1-51D9-4ED2-A55E-E2F33EE3396B}"/>
</file>

<file path=docProps/app.xml><?xml version="1.0" encoding="utf-8"?>
<Properties xmlns="http://schemas.openxmlformats.org/officeDocument/2006/extended-properties" xmlns:vt="http://schemas.openxmlformats.org/officeDocument/2006/docPropsVTypes">
  <Template>nv-ljus-sve-16-9</Template>
  <TotalTime>6082</TotalTime>
  <Words>1326</Words>
  <Application>Microsoft Office PowerPoint</Application>
  <PresentationFormat>Bredbild</PresentationFormat>
  <Paragraphs>155</Paragraphs>
  <Slides>16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8</vt:i4>
      </vt:variant>
      <vt:variant>
        <vt:lpstr>Bildrubriker</vt:lpstr>
      </vt:variant>
      <vt:variant>
        <vt:i4>16</vt:i4>
      </vt:variant>
    </vt:vector>
  </HeadingPairs>
  <TitlesOfParts>
    <vt:vector size="33" baseType="lpstr">
      <vt:lpstr>Calibri</vt:lpstr>
      <vt:lpstr>Wingdings</vt:lpstr>
      <vt:lpstr>Helvetica Neue</vt:lpstr>
      <vt:lpstr>Gill Sans MT</vt:lpstr>
      <vt:lpstr>Tiempos Fine</vt:lpstr>
      <vt:lpstr>Arial</vt:lpstr>
      <vt:lpstr>Times New Roman</vt:lpstr>
      <vt:lpstr>Tiempos Text</vt:lpstr>
      <vt:lpstr>Symbol</vt:lpstr>
      <vt:lpstr>Rubriksidor</vt:lpstr>
      <vt:lpstr>Textsidor</vt:lpstr>
      <vt:lpstr>Bildsidor</vt:lpstr>
      <vt:lpstr>Ikonsidor förslag 1</vt:lpstr>
      <vt:lpstr>Ikonsidor förslag 2</vt:lpstr>
      <vt:lpstr>Diagramsida</vt:lpstr>
      <vt:lpstr>Övriga sidor</vt:lpstr>
      <vt:lpstr>Office-tema</vt:lpstr>
      <vt:lpstr>PowerPoint-presentation</vt:lpstr>
      <vt:lpstr> </vt:lpstr>
      <vt:lpstr>Klimatklivet</vt:lpstr>
      <vt:lpstr>Trender och utveckling sedan 2015</vt:lpstr>
      <vt:lpstr>Klimatklivet i siffror 2015-2023  </vt:lpstr>
      <vt:lpstr> </vt:lpstr>
      <vt:lpstr>Stödet går till olika typer av åtgärder:</vt:lpstr>
      <vt:lpstr>Vätgas</vt:lpstr>
      <vt:lpstr>Vätgas</vt:lpstr>
      <vt:lpstr>Lagar och regler</vt:lpstr>
      <vt:lpstr>Förnybar vätgas</vt:lpstr>
      <vt:lpstr>Anbudsförfarande vätgastankstationer</vt:lpstr>
      <vt:lpstr>Flytande fartygsbränsle i Örnsköldsvik     Svenska råvaror: FlagshipONE kommer ha en årlig produktionskapacitet på 50 000 ton e-metanol baserad enbart på svenska råvaror, grön el och biogen koldioxid.  Ökad försörjningstrygghet: Det svenskproducerade bränslet bidrar till ökad försörjningstrygghet genom ett minskat behov av importerat bränsle och kan användas för grön drift av fartyg som ex. containerfartyg, färjor, krigsfartyg och Isbrytare.    Systemtjänster: Anläggningens produktion av e-metanol kan bidra med systemtjänsten frekvensstabilisering i elnätet och på så sätt bidra till minskad risk för störningar i elnätet   </vt:lpstr>
      <vt:lpstr>Ovako Bar ersätter gasol med vätgas, Smedjebacken</vt:lpstr>
      <vt:lpstr>Naturvårdsverkets webb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Sara Åkesdotter Fries</dc:creator>
  <cp:lastModifiedBy>Strauss, Carl Mikael</cp:lastModifiedBy>
  <cp:revision>10</cp:revision>
  <dcterms:created xsi:type="dcterms:W3CDTF">2023-09-04T13:30:34Z</dcterms:created>
  <dcterms:modified xsi:type="dcterms:W3CDTF">2024-05-13T20:34:04Z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0x010100D654011E3444FD44AFF7144488C7ECEE</vt:lpwstr>
  </property>
  <property fmtid="{D5CDD505-2E9C-101B-9397-08002B2CF9AE}" pid="3" name="MediaServiceImageTags">
    <vt:lpwstr/>
  </property>
</Properties>
</file>