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0" r:id="rId3"/>
    <p:sldId id="261" r:id="rId4"/>
    <p:sldId id="262" r:id="rId5"/>
    <p:sldId id="263" r:id="rId6"/>
    <p:sldId id="26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959" autoAdjust="0"/>
  </p:normalViewPr>
  <p:slideViewPr>
    <p:cSldViewPr snapToGrid="0">
      <p:cViewPr varScale="1">
        <p:scale>
          <a:sx n="73" d="100"/>
          <a:sy n="73" d="100"/>
        </p:scale>
        <p:origin x="466"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E53F-BB91-40AB-8751-970AAA0A4C06}" type="datetimeFigureOut">
              <a:rPr lang="sv-SE" smtClean="0"/>
              <a:t>2024-05-12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F10F4-82D9-4190-976A-6B32E1896F21}" type="slidenum">
              <a:rPr lang="sv-SE" smtClean="0"/>
              <a:t>‹#›</a:t>
            </a:fld>
            <a:endParaRPr lang="sv-SE"/>
          </a:p>
        </p:txBody>
      </p:sp>
    </p:spTree>
    <p:extLst>
      <p:ext uri="{BB962C8B-B14F-4D97-AF65-F5344CB8AC3E}">
        <p14:creationId xmlns:p14="http://schemas.microsoft.com/office/powerpoint/2010/main" val="188424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6873600-F279-4419-9F77-CC98C6C872B4}" type="datetime1">
              <a:rPr lang="sv-SE" altLang="sv-SE" sz="1200">
                <a:latin typeface="Times New Roman" panose="02020603050405020304" pitchFamily="18" charset="0"/>
              </a:rPr>
              <a:pPr algn="r"/>
              <a:t>2024-05-12</a:t>
            </a:fld>
            <a:endParaRPr lang="en-GB" altLang="sv-SE" sz="1200">
              <a:latin typeface="Times New Roman" panose="02020603050405020304" pitchFamily="18" charset="0"/>
            </a:endParaRPr>
          </a:p>
        </p:txBody>
      </p:sp>
      <p:sp>
        <p:nvSpPr>
          <p:cNvPr id="10243"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72C21F8-FD8E-4830-8ADF-48A5748815F4}" type="slidenum">
              <a:rPr lang="en-GB" altLang="sv-SE" sz="1200">
                <a:latin typeface="Times New Roman" panose="02020603050405020304" pitchFamily="18" charset="0"/>
              </a:rPr>
              <a:pPr algn="r"/>
              <a:t>1</a:t>
            </a:fld>
            <a:endParaRPr lang="en-GB" altLang="sv-SE" sz="1200">
              <a:latin typeface="Times New Roman" panose="02020603050405020304" pitchFamily="18" charset="0"/>
            </a:endParaRPr>
          </a:p>
        </p:txBody>
      </p:sp>
      <p:sp>
        <p:nvSpPr>
          <p:cNvPr id="10244"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2" tIns="46161" rIns="92322" bIns="46161"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82AB36A2-7807-41A7-B9EF-D8ED4DFC71BB}" type="slidenum">
              <a:rPr lang="en-GB" altLang="sv-SE" sz="1200">
                <a:latin typeface="Times New Roman" panose="02020603050405020304" pitchFamily="18" charset="0"/>
              </a:rPr>
              <a:pPr algn="r"/>
              <a:t>1</a:t>
            </a:fld>
            <a:endParaRPr lang="en-GB" altLang="sv-SE" sz="1200">
              <a:latin typeface="Times New Roman" panose="02020603050405020304" pitchFamily="18" charset="0"/>
            </a:endParaRPr>
          </a:p>
        </p:txBody>
      </p:sp>
      <p:sp>
        <p:nvSpPr>
          <p:cNvPr id="10245" name="Rectangle 6"/>
          <p:cNvSpPr>
            <a:spLocks noGrp="1" noRot="1" noChangeAspect="1" noChangeArrowheads="1" noTextEdit="1"/>
          </p:cNvSpPr>
          <p:nvPr>
            <p:ph type="sldImg"/>
          </p:nvPr>
        </p:nvSpPr>
        <p:spPr>
          <a:xfrm>
            <a:off x="96838" y="746125"/>
            <a:ext cx="6613525" cy="3721100"/>
          </a:xfrm>
          <a:ln/>
        </p:spPr>
      </p:sp>
      <p:sp>
        <p:nvSpPr>
          <p:cNvPr id="10246" name="Rectangle 5"/>
          <p:cNvSpPr>
            <a:spLocks noGrp="1" noChangeArrowheads="1"/>
          </p:cNvSpPr>
          <p:nvPr>
            <p:ph type="body" idx="1"/>
          </p:nvPr>
        </p:nvSpPr>
        <p:spPr>
          <a:xfrm>
            <a:off x="904875" y="4716463"/>
            <a:ext cx="4987925" cy="4464050"/>
          </a:xfrm>
          <a:noFill/>
        </p:spPr>
        <p:txBody>
          <a:bodyPr lIns="92328" tIns="46164" rIns="92328" bIns="46164"/>
          <a:lstStyle/>
          <a:p>
            <a:endParaRPr lang="sv-SE" altLang="sv-SE" dirty="0"/>
          </a:p>
        </p:txBody>
      </p:sp>
      <p:sp>
        <p:nvSpPr>
          <p:cNvPr id="10247" name="Platshållare för datum 1"/>
          <p:cNvSpPr>
            <a:spLocks noGrp="1"/>
          </p:cNvSpPr>
          <p:nvPr>
            <p:ph type="dt" sz="quarter" idx="1"/>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4694050-DB07-4E37-B774-1ACA96C2D181}" type="datetime1">
              <a:rPr lang="sv-SE" altLang="sv-SE" sz="1200" smtClean="0">
                <a:latin typeface="Times New Roman" panose="02020603050405020304" pitchFamily="18" charset="0"/>
              </a:rPr>
              <a:pPr/>
              <a:t>2024-05-12</a:t>
            </a:fld>
            <a:endParaRPr lang="en-GB" altLang="sv-SE" sz="1200">
              <a:latin typeface="Times New Roman" panose="02020603050405020304" pitchFamily="18" charset="0"/>
            </a:endParaRPr>
          </a:p>
        </p:txBody>
      </p:sp>
      <p:sp>
        <p:nvSpPr>
          <p:cNvPr id="10248" name="Platshållare för sidhuvud 2"/>
          <p:cNvSpPr>
            <a:spLocks noGrp="1"/>
          </p:cNvSpPr>
          <p:nvPr>
            <p:ph type="hdr" sz="quarter"/>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r>
              <a:rPr lang="en-GB" altLang="sv-SE" sz="1200">
                <a:latin typeface="Times New Roman" panose="02020603050405020304" pitchFamily="18" charset="0"/>
              </a:rPr>
              <a:t>AB Sjöbohem</a:t>
            </a:r>
          </a:p>
        </p:txBody>
      </p:sp>
    </p:spTree>
    <p:extLst>
      <p:ext uri="{BB962C8B-B14F-4D97-AF65-F5344CB8AC3E}">
        <p14:creationId xmlns:p14="http://schemas.microsoft.com/office/powerpoint/2010/main" val="120137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6873600-F279-4419-9F77-CC98C6C872B4}" type="datetime1">
              <a:rPr lang="sv-SE" altLang="sv-SE" sz="1200">
                <a:latin typeface="Times New Roman" panose="02020603050405020304" pitchFamily="18" charset="0"/>
              </a:rPr>
              <a:pPr algn="r"/>
              <a:t>2024-05-12</a:t>
            </a:fld>
            <a:endParaRPr lang="en-GB" altLang="sv-SE" sz="1200">
              <a:latin typeface="Times New Roman" panose="02020603050405020304" pitchFamily="18" charset="0"/>
            </a:endParaRPr>
          </a:p>
        </p:txBody>
      </p:sp>
      <p:sp>
        <p:nvSpPr>
          <p:cNvPr id="10243"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72C21F8-FD8E-4830-8ADF-48A5748815F4}" type="slidenum">
              <a:rPr lang="en-GB" altLang="sv-SE" sz="1200">
                <a:latin typeface="Times New Roman" panose="02020603050405020304" pitchFamily="18" charset="0"/>
              </a:rPr>
              <a:pPr algn="r"/>
              <a:t>2</a:t>
            </a:fld>
            <a:endParaRPr lang="en-GB" altLang="sv-SE" sz="1200">
              <a:latin typeface="Times New Roman" panose="02020603050405020304" pitchFamily="18" charset="0"/>
            </a:endParaRPr>
          </a:p>
        </p:txBody>
      </p:sp>
      <p:sp>
        <p:nvSpPr>
          <p:cNvPr id="10244"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2" tIns="46161" rIns="92322" bIns="46161"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82AB36A2-7807-41A7-B9EF-D8ED4DFC71BB}" type="slidenum">
              <a:rPr lang="en-GB" altLang="sv-SE" sz="1200">
                <a:latin typeface="Times New Roman" panose="02020603050405020304" pitchFamily="18" charset="0"/>
              </a:rPr>
              <a:pPr algn="r"/>
              <a:t>2</a:t>
            </a:fld>
            <a:endParaRPr lang="en-GB" altLang="sv-SE" sz="1200">
              <a:latin typeface="Times New Roman" panose="02020603050405020304" pitchFamily="18" charset="0"/>
            </a:endParaRPr>
          </a:p>
        </p:txBody>
      </p:sp>
      <p:sp>
        <p:nvSpPr>
          <p:cNvPr id="10245" name="Rectangle 6"/>
          <p:cNvSpPr>
            <a:spLocks noGrp="1" noRot="1" noChangeAspect="1" noChangeArrowheads="1" noTextEdit="1"/>
          </p:cNvSpPr>
          <p:nvPr>
            <p:ph type="sldImg"/>
          </p:nvPr>
        </p:nvSpPr>
        <p:spPr>
          <a:xfrm>
            <a:off x="96838" y="746125"/>
            <a:ext cx="6613525" cy="3721100"/>
          </a:xfrm>
          <a:ln/>
        </p:spPr>
      </p:sp>
      <p:sp>
        <p:nvSpPr>
          <p:cNvPr id="10246" name="Rectangle 5"/>
          <p:cNvSpPr>
            <a:spLocks noGrp="1" noChangeArrowheads="1"/>
          </p:cNvSpPr>
          <p:nvPr>
            <p:ph type="body" idx="1"/>
          </p:nvPr>
        </p:nvSpPr>
        <p:spPr>
          <a:xfrm>
            <a:off x="904875" y="4716463"/>
            <a:ext cx="4987925" cy="4464050"/>
          </a:xfrm>
          <a:noFill/>
        </p:spPr>
        <p:txBody>
          <a:bodyPr lIns="92328" tIns="46164" rIns="92328" bIns="46164"/>
          <a:lstStyle/>
          <a:p>
            <a:r>
              <a:rPr lang="sv-SE" altLang="sv-SE" dirty="0"/>
              <a:t>1 kg vätgas = 33 kWh energi hälften värme</a:t>
            </a:r>
          </a:p>
          <a:p>
            <a:r>
              <a:rPr lang="sv-SE" altLang="sv-SE" dirty="0"/>
              <a:t>155 kg vätgas = ca 2500 kWh el + 2500 kWh värme totalt 5115 kWh energi</a:t>
            </a:r>
          </a:p>
          <a:p>
            <a:r>
              <a:rPr lang="sv-SE" altLang="sv-SE" dirty="0"/>
              <a:t>9 kg vatten för 1 kg vätgas</a:t>
            </a:r>
          </a:p>
          <a:p>
            <a:r>
              <a:rPr lang="sv-SE" altLang="sv-SE" dirty="0"/>
              <a:t>Drift sedan maj 2021 officiell invigning 6 september 2021</a:t>
            </a:r>
          </a:p>
          <a:p>
            <a:r>
              <a:rPr lang="sv-SE" altLang="sv-SE" dirty="0"/>
              <a:t>AEM </a:t>
            </a:r>
            <a:r>
              <a:rPr lang="sv-SE" altLang="sv-SE" dirty="0" err="1"/>
              <a:t>Elektrolysörer</a:t>
            </a:r>
            <a:endParaRPr lang="sv-SE" altLang="sv-SE" dirty="0"/>
          </a:p>
        </p:txBody>
      </p:sp>
      <p:sp>
        <p:nvSpPr>
          <p:cNvPr id="10247" name="Platshållare för datum 1"/>
          <p:cNvSpPr>
            <a:spLocks noGrp="1"/>
          </p:cNvSpPr>
          <p:nvPr>
            <p:ph type="dt" sz="quarter" idx="1"/>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4694050-DB07-4E37-B774-1ACA96C2D181}" type="datetime1">
              <a:rPr lang="sv-SE" altLang="sv-SE" sz="1200" smtClean="0">
                <a:latin typeface="Times New Roman" panose="02020603050405020304" pitchFamily="18" charset="0"/>
              </a:rPr>
              <a:pPr/>
              <a:t>2024-05-12</a:t>
            </a:fld>
            <a:endParaRPr lang="en-GB" altLang="sv-SE" sz="1200">
              <a:latin typeface="Times New Roman" panose="02020603050405020304" pitchFamily="18" charset="0"/>
            </a:endParaRPr>
          </a:p>
        </p:txBody>
      </p:sp>
      <p:sp>
        <p:nvSpPr>
          <p:cNvPr id="10248" name="Platshållare för sidhuvud 2"/>
          <p:cNvSpPr>
            <a:spLocks noGrp="1"/>
          </p:cNvSpPr>
          <p:nvPr>
            <p:ph type="hdr" sz="quarter"/>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r>
              <a:rPr lang="en-GB" altLang="sv-SE" sz="1200">
                <a:latin typeface="Times New Roman" panose="02020603050405020304" pitchFamily="18" charset="0"/>
              </a:rPr>
              <a:t>AB Sjöbohem</a:t>
            </a:r>
          </a:p>
        </p:txBody>
      </p:sp>
    </p:spTree>
    <p:extLst>
      <p:ext uri="{BB962C8B-B14F-4D97-AF65-F5344CB8AC3E}">
        <p14:creationId xmlns:p14="http://schemas.microsoft.com/office/powerpoint/2010/main" val="66094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6873600-F279-4419-9F77-CC98C6C872B4}" type="datetime1">
              <a:rPr lang="sv-SE" altLang="sv-SE" sz="1200">
                <a:latin typeface="Times New Roman" panose="02020603050405020304" pitchFamily="18" charset="0"/>
              </a:rPr>
              <a:pPr algn="r"/>
              <a:t>2024-05-12</a:t>
            </a:fld>
            <a:endParaRPr lang="en-GB" altLang="sv-SE" sz="1200">
              <a:latin typeface="Times New Roman" panose="02020603050405020304" pitchFamily="18" charset="0"/>
            </a:endParaRPr>
          </a:p>
        </p:txBody>
      </p:sp>
      <p:sp>
        <p:nvSpPr>
          <p:cNvPr id="10243"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72C21F8-FD8E-4830-8ADF-48A5748815F4}" type="slidenum">
              <a:rPr lang="en-GB" altLang="sv-SE" sz="1200">
                <a:latin typeface="Times New Roman" panose="02020603050405020304" pitchFamily="18" charset="0"/>
              </a:rPr>
              <a:pPr algn="r"/>
              <a:t>3</a:t>
            </a:fld>
            <a:endParaRPr lang="en-GB" altLang="sv-SE" sz="1200">
              <a:latin typeface="Times New Roman" panose="02020603050405020304" pitchFamily="18" charset="0"/>
            </a:endParaRPr>
          </a:p>
        </p:txBody>
      </p:sp>
      <p:sp>
        <p:nvSpPr>
          <p:cNvPr id="10244"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2" tIns="46161" rIns="92322" bIns="46161"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82AB36A2-7807-41A7-B9EF-D8ED4DFC71BB}" type="slidenum">
              <a:rPr lang="en-GB" altLang="sv-SE" sz="1200">
                <a:latin typeface="Times New Roman" panose="02020603050405020304" pitchFamily="18" charset="0"/>
              </a:rPr>
              <a:pPr algn="r"/>
              <a:t>3</a:t>
            </a:fld>
            <a:endParaRPr lang="en-GB" altLang="sv-SE" sz="1200">
              <a:latin typeface="Times New Roman" panose="02020603050405020304" pitchFamily="18" charset="0"/>
            </a:endParaRPr>
          </a:p>
        </p:txBody>
      </p:sp>
      <p:sp>
        <p:nvSpPr>
          <p:cNvPr id="10245" name="Rectangle 6"/>
          <p:cNvSpPr>
            <a:spLocks noGrp="1" noRot="1" noChangeAspect="1" noChangeArrowheads="1" noTextEdit="1"/>
          </p:cNvSpPr>
          <p:nvPr>
            <p:ph type="sldImg"/>
          </p:nvPr>
        </p:nvSpPr>
        <p:spPr>
          <a:xfrm>
            <a:off x="96838" y="746125"/>
            <a:ext cx="6613525" cy="3721100"/>
          </a:xfrm>
          <a:ln/>
        </p:spPr>
      </p:sp>
      <p:sp>
        <p:nvSpPr>
          <p:cNvPr id="10246" name="Rectangle 5"/>
          <p:cNvSpPr>
            <a:spLocks noGrp="1" noChangeArrowheads="1"/>
          </p:cNvSpPr>
          <p:nvPr>
            <p:ph type="body" idx="1"/>
          </p:nvPr>
        </p:nvSpPr>
        <p:spPr>
          <a:xfrm>
            <a:off x="904875" y="4716463"/>
            <a:ext cx="4987925" cy="4464050"/>
          </a:xfrm>
          <a:noFill/>
        </p:spPr>
        <p:txBody>
          <a:bodyPr lIns="92328" tIns="46164" rIns="92328" bIns="46164"/>
          <a:lstStyle/>
          <a:p>
            <a:endParaRPr lang="sv-SE" altLang="sv-SE" dirty="0"/>
          </a:p>
        </p:txBody>
      </p:sp>
      <p:sp>
        <p:nvSpPr>
          <p:cNvPr id="10247" name="Platshållare för datum 1"/>
          <p:cNvSpPr>
            <a:spLocks noGrp="1"/>
          </p:cNvSpPr>
          <p:nvPr>
            <p:ph type="dt" sz="quarter" idx="1"/>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4694050-DB07-4E37-B774-1ACA96C2D181}" type="datetime1">
              <a:rPr lang="sv-SE" altLang="sv-SE" sz="1200" smtClean="0">
                <a:latin typeface="Times New Roman" panose="02020603050405020304" pitchFamily="18" charset="0"/>
              </a:rPr>
              <a:pPr/>
              <a:t>2024-05-12</a:t>
            </a:fld>
            <a:endParaRPr lang="en-GB" altLang="sv-SE" sz="1200">
              <a:latin typeface="Times New Roman" panose="02020603050405020304" pitchFamily="18" charset="0"/>
            </a:endParaRPr>
          </a:p>
        </p:txBody>
      </p:sp>
      <p:sp>
        <p:nvSpPr>
          <p:cNvPr id="10248" name="Platshållare för sidhuvud 2"/>
          <p:cNvSpPr>
            <a:spLocks noGrp="1"/>
          </p:cNvSpPr>
          <p:nvPr>
            <p:ph type="hdr" sz="quarter"/>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r>
              <a:rPr lang="en-GB" altLang="sv-SE" sz="1200">
                <a:latin typeface="Times New Roman" panose="02020603050405020304" pitchFamily="18" charset="0"/>
              </a:rPr>
              <a:t>AB Sjöbohem</a:t>
            </a:r>
          </a:p>
        </p:txBody>
      </p:sp>
    </p:spTree>
    <p:extLst>
      <p:ext uri="{BB962C8B-B14F-4D97-AF65-F5344CB8AC3E}">
        <p14:creationId xmlns:p14="http://schemas.microsoft.com/office/powerpoint/2010/main" val="394680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6873600-F279-4419-9F77-CC98C6C872B4}" type="datetime1">
              <a:rPr lang="sv-SE" altLang="sv-SE" sz="1200">
                <a:latin typeface="Times New Roman" panose="02020603050405020304" pitchFamily="18" charset="0"/>
              </a:rPr>
              <a:pPr algn="r"/>
              <a:t>2024-05-12</a:t>
            </a:fld>
            <a:endParaRPr lang="en-GB" altLang="sv-SE" sz="1200">
              <a:latin typeface="Times New Roman" panose="02020603050405020304" pitchFamily="18" charset="0"/>
            </a:endParaRPr>
          </a:p>
        </p:txBody>
      </p:sp>
      <p:sp>
        <p:nvSpPr>
          <p:cNvPr id="10243"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72C21F8-FD8E-4830-8ADF-48A5748815F4}" type="slidenum">
              <a:rPr lang="en-GB" altLang="sv-SE" sz="1200">
                <a:latin typeface="Times New Roman" panose="02020603050405020304" pitchFamily="18" charset="0"/>
              </a:rPr>
              <a:pPr algn="r"/>
              <a:t>4</a:t>
            </a:fld>
            <a:endParaRPr lang="en-GB" altLang="sv-SE" sz="1200">
              <a:latin typeface="Times New Roman" panose="02020603050405020304" pitchFamily="18" charset="0"/>
            </a:endParaRPr>
          </a:p>
        </p:txBody>
      </p:sp>
      <p:sp>
        <p:nvSpPr>
          <p:cNvPr id="10244"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2" tIns="46161" rIns="92322" bIns="46161"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82AB36A2-7807-41A7-B9EF-D8ED4DFC71BB}" type="slidenum">
              <a:rPr lang="en-GB" altLang="sv-SE" sz="1200">
                <a:latin typeface="Times New Roman" panose="02020603050405020304" pitchFamily="18" charset="0"/>
              </a:rPr>
              <a:pPr algn="r"/>
              <a:t>4</a:t>
            </a:fld>
            <a:endParaRPr lang="en-GB" altLang="sv-SE" sz="1200">
              <a:latin typeface="Times New Roman" panose="02020603050405020304" pitchFamily="18" charset="0"/>
            </a:endParaRPr>
          </a:p>
        </p:txBody>
      </p:sp>
      <p:sp>
        <p:nvSpPr>
          <p:cNvPr id="10245" name="Rectangle 6"/>
          <p:cNvSpPr>
            <a:spLocks noGrp="1" noRot="1" noChangeAspect="1" noChangeArrowheads="1" noTextEdit="1"/>
          </p:cNvSpPr>
          <p:nvPr>
            <p:ph type="sldImg"/>
          </p:nvPr>
        </p:nvSpPr>
        <p:spPr>
          <a:xfrm>
            <a:off x="96838" y="746125"/>
            <a:ext cx="6613525" cy="3721100"/>
          </a:xfrm>
          <a:ln/>
        </p:spPr>
      </p:sp>
      <p:sp>
        <p:nvSpPr>
          <p:cNvPr id="10246" name="Rectangle 5"/>
          <p:cNvSpPr>
            <a:spLocks noGrp="1" noChangeArrowheads="1"/>
          </p:cNvSpPr>
          <p:nvPr>
            <p:ph type="body" idx="1"/>
          </p:nvPr>
        </p:nvSpPr>
        <p:spPr>
          <a:xfrm>
            <a:off x="904875" y="4716463"/>
            <a:ext cx="4987925" cy="4464050"/>
          </a:xfrm>
          <a:noFill/>
        </p:spPr>
        <p:txBody>
          <a:bodyPr lIns="92328" tIns="46164" rIns="92328" bIns="46164"/>
          <a:lstStyle/>
          <a:p>
            <a:r>
              <a:rPr lang="sv-SE" altLang="sv-SE" dirty="0"/>
              <a:t>Pkt 1 Okunskap hos beställare (ställer fel frågor och utvärderar fel), massa guldsökare bland entreprenörer (okunniga och tar bra betalt) och okunskap hos myndigheter (svårt att få klartecken och massor med onödiga krav/frågor). Tråkigt när det är en enkel välbeprövad teknik</a:t>
            </a:r>
          </a:p>
          <a:p>
            <a:r>
              <a:rPr lang="sv-SE" altLang="sv-SE" dirty="0"/>
              <a:t>Pkt 2 Anläggningar finns i Mariestad, Älghult, Borlänge, Sjöbo</a:t>
            </a:r>
          </a:p>
          <a:p>
            <a:r>
              <a:rPr lang="sv-SE" altLang="sv-SE" dirty="0"/>
              <a:t>Pkt 3 </a:t>
            </a:r>
            <a:r>
              <a:rPr lang="sv-SE" altLang="sv-SE" dirty="0" err="1"/>
              <a:t>Kombon</a:t>
            </a:r>
            <a:r>
              <a:rPr lang="sv-SE" altLang="sv-SE" dirty="0"/>
              <a:t> med okunskap och storskalighet leder till misslyckade anläggningar och en negativ bild av vätgas, framförallt ekonomin i projekten</a:t>
            </a:r>
          </a:p>
        </p:txBody>
      </p:sp>
      <p:sp>
        <p:nvSpPr>
          <p:cNvPr id="10247" name="Platshållare för datum 1"/>
          <p:cNvSpPr>
            <a:spLocks noGrp="1"/>
          </p:cNvSpPr>
          <p:nvPr>
            <p:ph type="dt" sz="quarter" idx="1"/>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4694050-DB07-4E37-B774-1ACA96C2D181}" type="datetime1">
              <a:rPr lang="sv-SE" altLang="sv-SE" sz="1200" smtClean="0">
                <a:latin typeface="Times New Roman" panose="02020603050405020304" pitchFamily="18" charset="0"/>
              </a:rPr>
              <a:pPr/>
              <a:t>2024-05-12</a:t>
            </a:fld>
            <a:endParaRPr lang="en-GB" altLang="sv-SE" sz="1200">
              <a:latin typeface="Times New Roman" panose="02020603050405020304" pitchFamily="18" charset="0"/>
            </a:endParaRPr>
          </a:p>
        </p:txBody>
      </p:sp>
      <p:sp>
        <p:nvSpPr>
          <p:cNvPr id="10248" name="Platshållare för sidhuvud 2"/>
          <p:cNvSpPr>
            <a:spLocks noGrp="1"/>
          </p:cNvSpPr>
          <p:nvPr>
            <p:ph type="hdr" sz="quarter"/>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r>
              <a:rPr lang="en-GB" altLang="sv-SE" sz="1200">
                <a:latin typeface="Times New Roman" panose="02020603050405020304" pitchFamily="18" charset="0"/>
              </a:rPr>
              <a:t>AB Sjöbohem</a:t>
            </a:r>
          </a:p>
        </p:txBody>
      </p:sp>
    </p:spTree>
    <p:extLst>
      <p:ext uri="{BB962C8B-B14F-4D97-AF65-F5344CB8AC3E}">
        <p14:creationId xmlns:p14="http://schemas.microsoft.com/office/powerpoint/2010/main" val="349466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6873600-F279-4419-9F77-CC98C6C872B4}" type="datetime1">
              <a:rPr lang="sv-SE" altLang="sv-SE" sz="1200">
                <a:latin typeface="Times New Roman" panose="02020603050405020304" pitchFamily="18" charset="0"/>
              </a:rPr>
              <a:pPr algn="r"/>
              <a:t>2024-05-12</a:t>
            </a:fld>
            <a:endParaRPr lang="en-GB" altLang="sv-SE" sz="1200">
              <a:latin typeface="Times New Roman" panose="02020603050405020304" pitchFamily="18" charset="0"/>
            </a:endParaRPr>
          </a:p>
        </p:txBody>
      </p:sp>
      <p:sp>
        <p:nvSpPr>
          <p:cNvPr id="10243"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72C21F8-FD8E-4830-8ADF-48A5748815F4}" type="slidenum">
              <a:rPr lang="en-GB" altLang="sv-SE" sz="1200">
                <a:latin typeface="Times New Roman" panose="02020603050405020304" pitchFamily="18" charset="0"/>
              </a:rPr>
              <a:pPr algn="r"/>
              <a:t>5</a:t>
            </a:fld>
            <a:endParaRPr lang="en-GB" altLang="sv-SE" sz="1200">
              <a:latin typeface="Times New Roman" panose="02020603050405020304" pitchFamily="18" charset="0"/>
            </a:endParaRPr>
          </a:p>
        </p:txBody>
      </p:sp>
      <p:sp>
        <p:nvSpPr>
          <p:cNvPr id="10244"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2" tIns="46161" rIns="92322" bIns="46161"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82AB36A2-7807-41A7-B9EF-D8ED4DFC71BB}" type="slidenum">
              <a:rPr lang="en-GB" altLang="sv-SE" sz="1200">
                <a:latin typeface="Times New Roman" panose="02020603050405020304" pitchFamily="18" charset="0"/>
              </a:rPr>
              <a:pPr algn="r"/>
              <a:t>5</a:t>
            </a:fld>
            <a:endParaRPr lang="en-GB" altLang="sv-SE" sz="1200">
              <a:latin typeface="Times New Roman" panose="02020603050405020304" pitchFamily="18" charset="0"/>
            </a:endParaRPr>
          </a:p>
        </p:txBody>
      </p:sp>
      <p:sp>
        <p:nvSpPr>
          <p:cNvPr id="10245" name="Rectangle 6"/>
          <p:cNvSpPr>
            <a:spLocks noGrp="1" noRot="1" noChangeAspect="1" noChangeArrowheads="1" noTextEdit="1"/>
          </p:cNvSpPr>
          <p:nvPr>
            <p:ph type="sldImg"/>
          </p:nvPr>
        </p:nvSpPr>
        <p:spPr>
          <a:xfrm>
            <a:off x="96838" y="746125"/>
            <a:ext cx="6613525" cy="3721100"/>
          </a:xfrm>
          <a:ln/>
        </p:spPr>
      </p:sp>
      <p:sp>
        <p:nvSpPr>
          <p:cNvPr id="10246" name="Rectangle 5"/>
          <p:cNvSpPr>
            <a:spLocks noGrp="1" noChangeArrowheads="1"/>
          </p:cNvSpPr>
          <p:nvPr>
            <p:ph type="body" idx="1"/>
          </p:nvPr>
        </p:nvSpPr>
        <p:spPr>
          <a:xfrm>
            <a:off x="904875" y="4716463"/>
            <a:ext cx="4987925" cy="4464050"/>
          </a:xfrm>
          <a:noFill/>
        </p:spPr>
        <p:txBody>
          <a:bodyPr lIns="92328" tIns="46164" rIns="92328" bIns="46164"/>
          <a:lstStyle/>
          <a:p>
            <a:r>
              <a:rPr lang="sv-SE" dirty="0"/>
              <a:t>Behövs för elektrifiering (läs </a:t>
            </a:r>
            <a:r>
              <a:rPr lang="sv-SE" dirty="0" err="1"/>
              <a:t>batterifiering</a:t>
            </a:r>
            <a:r>
              <a:rPr lang="sv-SE" dirty="0"/>
              <a:t>), dvs hantera effekter</a:t>
            </a:r>
          </a:p>
          <a:p>
            <a:r>
              <a:rPr lang="sv-SE" dirty="0"/>
              <a:t>Kommer att betalas av alla i Sverige, inte elbolagen. </a:t>
            </a:r>
          </a:p>
          <a:p>
            <a:r>
              <a:rPr lang="sv-SE" dirty="0"/>
              <a:t>Satsning i klass med hästavel på 1800-talet</a:t>
            </a:r>
          </a:p>
          <a:p>
            <a:r>
              <a:rPr lang="sv-SE" dirty="0"/>
              <a:t>Kopparledningar till telefoni och data på 90-talet</a:t>
            </a:r>
          </a:p>
          <a:p>
            <a:endParaRPr lang="sv-SE" altLang="sv-SE" dirty="0"/>
          </a:p>
          <a:p>
            <a:endParaRPr lang="sv-SE" altLang="sv-SE" dirty="0"/>
          </a:p>
        </p:txBody>
      </p:sp>
      <p:sp>
        <p:nvSpPr>
          <p:cNvPr id="10247" name="Platshållare för datum 1"/>
          <p:cNvSpPr>
            <a:spLocks noGrp="1"/>
          </p:cNvSpPr>
          <p:nvPr>
            <p:ph type="dt" sz="quarter" idx="1"/>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4694050-DB07-4E37-B774-1ACA96C2D181}" type="datetime1">
              <a:rPr lang="sv-SE" altLang="sv-SE" sz="1200" smtClean="0">
                <a:latin typeface="Times New Roman" panose="02020603050405020304" pitchFamily="18" charset="0"/>
              </a:rPr>
              <a:pPr/>
              <a:t>2024-05-12</a:t>
            </a:fld>
            <a:endParaRPr lang="en-GB" altLang="sv-SE" sz="1200">
              <a:latin typeface="Times New Roman" panose="02020603050405020304" pitchFamily="18" charset="0"/>
            </a:endParaRPr>
          </a:p>
        </p:txBody>
      </p:sp>
      <p:sp>
        <p:nvSpPr>
          <p:cNvPr id="10248" name="Platshållare för sidhuvud 2"/>
          <p:cNvSpPr>
            <a:spLocks noGrp="1"/>
          </p:cNvSpPr>
          <p:nvPr>
            <p:ph type="hdr" sz="quarter"/>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r>
              <a:rPr lang="en-GB" altLang="sv-SE" sz="1200">
                <a:latin typeface="Times New Roman" panose="02020603050405020304" pitchFamily="18" charset="0"/>
              </a:rPr>
              <a:t>AB Sjöbohem</a:t>
            </a:r>
          </a:p>
        </p:txBody>
      </p:sp>
    </p:spTree>
    <p:extLst>
      <p:ext uri="{BB962C8B-B14F-4D97-AF65-F5344CB8AC3E}">
        <p14:creationId xmlns:p14="http://schemas.microsoft.com/office/powerpoint/2010/main" val="341192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6873600-F279-4419-9F77-CC98C6C872B4}" type="datetime1">
              <a:rPr lang="sv-SE" altLang="sv-SE" sz="1200">
                <a:latin typeface="Times New Roman" panose="02020603050405020304" pitchFamily="18" charset="0"/>
              </a:rPr>
              <a:pPr algn="r"/>
              <a:t>2024-05-12</a:t>
            </a:fld>
            <a:endParaRPr lang="en-GB" altLang="sv-SE" sz="1200">
              <a:latin typeface="Times New Roman" panose="02020603050405020304" pitchFamily="18" charset="0"/>
            </a:endParaRPr>
          </a:p>
        </p:txBody>
      </p:sp>
      <p:sp>
        <p:nvSpPr>
          <p:cNvPr id="10243"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8" tIns="46164" rIns="92328" bIns="46164"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572C21F8-FD8E-4830-8ADF-48A5748815F4}" type="slidenum">
              <a:rPr lang="en-GB" altLang="sv-SE" sz="1200">
                <a:latin typeface="Times New Roman" panose="02020603050405020304" pitchFamily="18" charset="0"/>
              </a:rPr>
              <a:pPr algn="r"/>
              <a:t>6</a:t>
            </a:fld>
            <a:endParaRPr lang="en-GB" altLang="sv-SE" sz="1200">
              <a:latin typeface="Times New Roman" panose="02020603050405020304" pitchFamily="18" charset="0"/>
            </a:endParaRPr>
          </a:p>
        </p:txBody>
      </p:sp>
      <p:sp>
        <p:nvSpPr>
          <p:cNvPr id="10244" name="Rectangle 7"/>
          <p:cNvSpPr txBox="1">
            <a:spLocks noGrp="1" noChangeArrowheads="1"/>
          </p:cNvSpPr>
          <p:nvPr/>
        </p:nvSpPr>
        <p:spPr bwMode="auto">
          <a:xfrm>
            <a:off x="3851275" y="9431338"/>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2" tIns="46161" rIns="92322" bIns="46161" anchor="b"/>
          <a:lstStyle>
            <a:lvl1pPr defTabSz="922338">
              <a:defRPr sz="2000">
                <a:solidFill>
                  <a:schemeClr val="tx1"/>
                </a:solidFill>
                <a:latin typeface="Arial" panose="020B0604020202020204" pitchFamily="34" charset="0"/>
              </a:defRPr>
            </a:lvl1pPr>
            <a:lvl2pPr marL="742950" indent="-285750" defTabSz="922338">
              <a:defRPr sz="2000">
                <a:solidFill>
                  <a:schemeClr val="tx1"/>
                </a:solidFill>
                <a:latin typeface="Arial" panose="020B0604020202020204" pitchFamily="34" charset="0"/>
              </a:defRPr>
            </a:lvl2pPr>
            <a:lvl3pPr marL="1143000" indent="-228600" defTabSz="922338">
              <a:defRPr sz="2000">
                <a:solidFill>
                  <a:schemeClr val="tx1"/>
                </a:solidFill>
                <a:latin typeface="Arial" panose="020B0604020202020204" pitchFamily="34" charset="0"/>
              </a:defRPr>
            </a:lvl3pPr>
            <a:lvl4pPr marL="1600200" indent="-228600" defTabSz="922338">
              <a:defRPr sz="2000">
                <a:solidFill>
                  <a:schemeClr val="tx1"/>
                </a:solidFill>
                <a:latin typeface="Arial" panose="020B0604020202020204" pitchFamily="34" charset="0"/>
              </a:defRPr>
            </a:lvl4pPr>
            <a:lvl5pPr marL="2057400" indent="-228600" defTabSz="922338">
              <a:defRPr sz="20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defRPr>
            </a:lvl9pPr>
          </a:lstStyle>
          <a:p>
            <a:pPr algn="r"/>
            <a:fld id="{82AB36A2-7807-41A7-B9EF-D8ED4DFC71BB}" type="slidenum">
              <a:rPr lang="en-GB" altLang="sv-SE" sz="1200">
                <a:latin typeface="Times New Roman" panose="02020603050405020304" pitchFamily="18" charset="0"/>
              </a:rPr>
              <a:pPr algn="r"/>
              <a:t>6</a:t>
            </a:fld>
            <a:endParaRPr lang="en-GB" altLang="sv-SE" sz="1200">
              <a:latin typeface="Times New Roman" panose="02020603050405020304" pitchFamily="18" charset="0"/>
            </a:endParaRPr>
          </a:p>
        </p:txBody>
      </p:sp>
      <p:sp>
        <p:nvSpPr>
          <p:cNvPr id="10245" name="Rectangle 6"/>
          <p:cNvSpPr>
            <a:spLocks noGrp="1" noRot="1" noChangeAspect="1" noChangeArrowheads="1" noTextEdit="1"/>
          </p:cNvSpPr>
          <p:nvPr>
            <p:ph type="sldImg"/>
          </p:nvPr>
        </p:nvSpPr>
        <p:spPr>
          <a:xfrm>
            <a:off x="96838" y="746125"/>
            <a:ext cx="6613525" cy="3721100"/>
          </a:xfrm>
          <a:ln/>
        </p:spPr>
      </p:sp>
      <p:sp>
        <p:nvSpPr>
          <p:cNvPr id="10246" name="Rectangle 5"/>
          <p:cNvSpPr>
            <a:spLocks noGrp="1" noChangeArrowheads="1"/>
          </p:cNvSpPr>
          <p:nvPr>
            <p:ph type="body" idx="1"/>
          </p:nvPr>
        </p:nvSpPr>
        <p:spPr>
          <a:xfrm>
            <a:off x="904875" y="4716463"/>
            <a:ext cx="4987925" cy="4464050"/>
          </a:xfrm>
          <a:noFill/>
        </p:spPr>
        <p:txBody>
          <a:bodyPr lIns="92328" tIns="46164" rIns="92328" bIns="46164"/>
          <a:lstStyle/>
          <a:p>
            <a:r>
              <a:rPr lang="sv-SE" dirty="0"/>
              <a:t>Inom 10 år har vi </a:t>
            </a:r>
          </a:p>
          <a:p>
            <a:r>
              <a:rPr lang="sv-SE" dirty="0"/>
              <a:t>= 67 000 </a:t>
            </a:r>
            <a:r>
              <a:rPr lang="sv-SE" dirty="0" err="1"/>
              <a:t>Hydrobust</a:t>
            </a:r>
            <a:r>
              <a:rPr lang="sv-SE" dirty="0"/>
              <a:t> (finns ca 64 000 offentliga byggnader i Sverige)</a:t>
            </a:r>
          </a:p>
          <a:p>
            <a:r>
              <a:rPr lang="sv-SE" dirty="0"/>
              <a:t>= 18 TWh (12-18 % av behovet av ny el)</a:t>
            </a:r>
          </a:p>
          <a:p>
            <a:r>
              <a:rPr lang="sv-SE" dirty="0"/>
              <a:t>= 170 GWh lagrad elenergi</a:t>
            </a:r>
          </a:p>
          <a:p>
            <a:r>
              <a:rPr lang="sv-SE" altLang="sv-SE" dirty="0"/>
              <a:t>Finns 45000 publika </a:t>
            </a:r>
            <a:r>
              <a:rPr lang="sv-SE" altLang="sv-SE" dirty="0" err="1"/>
              <a:t>laddstationer</a:t>
            </a:r>
            <a:r>
              <a:rPr lang="sv-SE" altLang="sv-SE" dirty="0"/>
              <a:t> i Sverige</a:t>
            </a:r>
          </a:p>
          <a:p>
            <a:r>
              <a:rPr lang="sv-SE" dirty="0"/>
              <a:t>Finns 2800 tankstationer i Sverige</a:t>
            </a:r>
          </a:p>
          <a:p>
            <a:r>
              <a:rPr lang="sv-SE" dirty="0"/>
              <a:t>67 000 vätgasbilar (finns 185 000 elbilar idag)</a:t>
            </a:r>
          </a:p>
          <a:p>
            <a:r>
              <a:rPr lang="sv-SE" dirty="0"/>
              <a:t>ersätter 134 miljoner liter diesel ca 18 % av förbrukningen (375 000 ton CO2)</a:t>
            </a:r>
          </a:p>
          <a:p>
            <a:r>
              <a:rPr lang="sv-SE" dirty="0"/>
              <a:t>Fortfarande inget nytt elnät efter 10 år!!!!</a:t>
            </a:r>
          </a:p>
          <a:p>
            <a:r>
              <a:rPr lang="sv-SE" dirty="0"/>
              <a:t>Glöm inte att rösta på mig som statsminister för en dag</a:t>
            </a:r>
          </a:p>
          <a:p>
            <a:endParaRPr lang="sv-SE" altLang="sv-SE" dirty="0"/>
          </a:p>
          <a:p>
            <a:endParaRPr lang="sv-SE" altLang="sv-SE" dirty="0"/>
          </a:p>
        </p:txBody>
      </p:sp>
      <p:sp>
        <p:nvSpPr>
          <p:cNvPr id="10247" name="Platshållare för datum 1"/>
          <p:cNvSpPr>
            <a:spLocks noGrp="1"/>
          </p:cNvSpPr>
          <p:nvPr>
            <p:ph type="dt" sz="quarter" idx="1"/>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fld id="{54694050-DB07-4E37-B774-1ACA96C2D181}" type="datetime1">
              <a:rPr lang="sv-SE" altLang="sv-SE" sz="1200" smtClean="0">
                <a:latin typeface="Times New Roman" panose="02020603050405020304" pitchFamily="18" charset="0"/>
              </a:rPr>
              <a:pPr/>
              <a:t>2024-05-12</a:t>
            </a:fld>
            <a:endParaRPr lang="en-GB" altLang="sv-SE" sz="1200">
              <a:latin typeface="Times New Roman" panose="02020603050405020304" pitchFamily="18" charset="0"/>
            </a:endParaRPr>
          </a:p>
        </p:txBody>
      </p:sp>
      <p:sp>
        <p:nvSpPr>
          <p:cNvPr id="10248" name="Platshållare för sidhuvud 2"/>
          <p:cNvSpPr>
            <a:spLocks noGrp="1"/>
          </p:cNvSpPr>
          <p:nvPr>
            <p:ph type="hdr" sz="quarter"/>
          </p:nvPr>
        </p:nvSpPr>
        <p:spPr>
          <a:noFill/>
        </p:spPr>
        <p:txBody>
          <a:bodyPr/>
          <a:lstStyle>
            <a:lvl1pPr defTabSz="920750">
              <a:defRPr sz="2000">
                <a:solidFill>
                  <a:schemeClr val="tx1"/>
                </a:solidFill>
                <a:latin typeface="Arial" panose="020B0604020202020204" pitchFamily="34" charset="0"/>
              </a:defRPr>
            </a:lvl1pPr>
            <a:lvl2pPr marL="742950" indent="-285750" defTabSz="920750">
              <a:defRPr sz="2000">
                <a:solidFill>
                  <a:schemeClr val="tx1"/>
                </a:solidFill>
                <a:latin typeface="Arial" panose="020B0604020202020204" pitchFamily="34" charset="0"/>
              </a:defRPr>
            </a:lvl2pPr>
            <a:lvl3pPr marL="1143000" indent="-228600" defTabSz="920750">
              <a:defRPr sz="2000">
                <a:solidFill>
                  <a:schemeClr val="tx1"/>
                </a:solidFill>
                <a:latin typeface="Arial" panose="020B0604020202020204" pitchFamily="34" charset="0"/>
              </a:defRPr>
            </a:lvl3pPr>
            <a:lvl4pPr marL="1600200" indent="-228600" defTabSz="920750">
              <a:defRPr sz="2000">
                <a:solidFill>
                  <a:schemeClr val="tx1"/>
                </a:solidFill>
                <a:latin typeface="Arial" panose="020B0604020202020204" pitchFamily="34" charset="0"/>
              </a:defRPr>
            </a:lvl4pPr>
            <a:lvl5pPr marL="2057400" indent="-228600" defTabSz="920750">
              <a:defRPr sz="2000">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2000">
                <a:solidFill>
                  <a:schemeClr val="tx1"/>
                </a:solidFill>
                <a:latin typeface="Arial" panose="020B0604020202020204" pitchFamily="34" charset="0"/>
              </a:defRPr>
            </a:lvl9pPr>
          </a:lstStyle>
          <a:p>
            <a:r>
              <a:rPr lang="en-GB" altLang="sv-SE" sz="1200">
                <a:latin typeface="Times New Roman" panose="02020603050405020304" pitchFamily="18" charset="0"/>
              </a:rPr>
              <a:t>AB Sjöbohem</a:t>
            </a:r>
          </a:p>
        </p:txBody>
      </p:sp>
    </p:spTree>
    <p:extLst>
      <p:ext uri="{BB962C8B-B14F-4D97-AF65-F5344CB8AC3E}">
        <p14:creationId xmlns:p14="http://schemas.microsoft.com/office/powerpoint/2010/main" val="107601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1552E50D-BEFF-4DD0-B2DD-1A6780786845}" type="datetimeFigureOut">
              <a:rPr lang="sv-SE" smtClean="0"/>
              <a:t>2024-05-12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230664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52E50D-BEFF-4DD0-B2DD-1A6780786845}" type="datetimeFigureOut">
              <a:rPr lang="sv-SE" smtClean="0"/>
              <a:t>2024-05-12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49925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52E50D-BEFF-4DD0-B2DD-1A6780786845}" type="datetimeFigureOut">
              <a:rPr lang="sv-SE" smtClean="0"/>
              <a:t>2024-05-12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28110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52E50D-BEFF-4DD0-B2DD-1A6780786845}" type="datetimeFigureOut">
              <a:rPr lang="sv-SE" smtClean="0"/>
              <a:t>2024-05-12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23281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1552E50D-BEFF-4DD0-B2DD-1A6780786845}" type="datetimeFigureOut">
              <a:rPr lang="sv-SE" smtClean="0"/>
              <a:t>2024-05-12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363607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52E50D-BEFF-4DD0-B2DD-1A6780786845}" type="datetimeFigureOut">
              <a:rPr lang="sv-SE" smtClean="0"/>
              <a:t>2024-05-12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147925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52E50D-BEFF-4DD0-B2DD-1A6780786845}" type="datetimeFigureOut">
              <a:rPr lang="sv-SE" smtClean="0"/>
              <a:t>2024-05-12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248436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52E50D-BEFF-4DD0-B2DD-1A6780786845}" type="datetimeFigureOut">
              <a:rPr lang="sv-SE" smtClean="0"/>
              <a:t>2024-05-12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414174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52E50D-BEFF-4DD0-B2DD-1A6780786845}" type="datetimeFigureOut">
              <a:rPr lang="sv-SE" smtClean="0"/>
              <a:t>2024-05-12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172055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552E50D-BEFF-4DD0-B2DD-1A6780786845}" type="datetimeFigureOut">
              <a:rPr lang="sv-SE" smtClean="0"/>
              <a:t>2024-05-12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19921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552E50D-BEFF-4DD0-B2DD-1A6780786845}" type="datetimeFigureOut">
              <a:rPr lang="sv-SE" smtClean="0"/>
              <a:t>2024-05-12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70B26C-1090-4498-936D-BBF4E584FFF3}" type="slidenum">
              <a:rPr lang="sv-SE" smtClean="0"/>
              <a:t>‹#›</a:t>
            </a:fld>
            <a:endParaRPr lang="sv-SE"/>
          </a:p>
        </p:txBody>
      </p:sp>
    </p:spTree>
    <p:extLst>
      <p:ext uri="{BB962C8B-B14F-4D97-AF65-F5344CB8AC3E}">
        <p14:creationId xmlns:p14="http://schemas.microsoft.com/office/powerpoint/2010/main" val="43699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2E50D-BEFF-4DD0-B2DD-1A6780786845}" type="datetimeFigureOut">
              <a:rPr lang="sv-SE" smtClean="0"/>
              <a:t>2024-05-12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0B26C-1090-4498-936D-BBF4E584FFF3}" type="slidenum">
              <a:rPr lang="sv-SE" smtClean="0"/>
              <a:t>‹#›</a:t>
            </a:fld>
            <a:endParaRPr lang="sv-SE"/>
          </a:p>
        </p:txBody>
      </p:sp>
    </p:spTree>
    <p:extLst>
      <p:ext uri="{BB962C8B-B14F-4D97-AF65-F5344CB8AC3E}">
        <p14:creationId xmlns:p14="http://schemas.microsoft.com/office/powerpoint/2010/main" val="412512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9.jpeg"/><Relationship Id="rId10" Type="http://schemas.openxmlformats.org/officeDocument/2006/relationships/image" Target="../media/image16.jpg"/><Relationship Id="rId4" Type="http://schemas.openxmlformats.org/officeDocument/2006/relationships/image" Target="../media/image1.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txBox="1">
            <a:spLocks noGrp="1" noChangeArrowheads="1"/>
          </p:cNvSpPr>
          <p:nvPr/>
        </p:nvSpPr>
        <p:spPr bwMode="auto">
          <a:xfrm>
            <a:off x="1917701" y="6613525"/>
            <a:ext cx="3529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en-US" altLang="sv-SE" sz="1000">
                <a:solidFill>
                  <a:schemeClr val="bg1"/>
                </a:solidFill>
              </a:rPr>
              <a:t>NCC Construction Sverige AB     2008-08-11</a:t>
            </a:r>
          </a:p>
        </p:txBody>
      </p:sp>
      <p:sp>
        <p:nvSpPr>
          <p:cNvPr id="9219" name="Rectangle 11"/>
          <p:cNvSpPr txBox="1">
            <a:spLocks noGrp="1" noChangeArrowheads="1"/>
          </p:cNvSpPr>
          <p:nvPr/>
        </p:nvSpPr>
        <p:spPr bwMode="auto">
          <a:xfrm>
            <a:off x="5665788" y="6613525"/>
            <a:ext cx="862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fld id="{2C0A0337-8B7C-4729-9F40-81BCEC719E93}" type="slidenum">
              <a:rPr lang="en-US" altLang="sv-SE" sz="1000">
                <a:solidFill>
                  <a:schemeClr val="bg1"/>
                </a:solidFill>
              </a:rPr>
              <a:pPr algn="ctr">
                <a:lnSpc>
                  <a:spcPct val="100000"/>
                </a:lnSpc>
                <a:spcBef>
                  <a:spcPct val="0"/>
                </a:spcBef>
                <a:buClrTx/>
                <a:buFontTx/>
                <a:buNone/>
              </a:pPr>
              <a:t>1</a:t>
            </a:fld>
            <a:endParaRPr lang="en-US" altLang="sv-SE" sz="1000">
              <a:solidFill>
                <a:schemeClr val="bg1"/>
              </a:solidFill>
            </a:endParaRPr>
          </a:p>
        </p:txBody>
      </p:sp>
      <p:sp>
        <p:nvSpPr>
          <p:cNvPr id="9220" name="Rectangle 19"/>
          <p:cNvSpPr>
            <a:spLocks noChangeArrowheads="1"/>
          </p:cNvSpPr>
          <p:nvPr/>
        </p:nvSpPr>
        <p:spPr bwMode="ltGray">
          <a:xfrm>
            <a:off x="0" y="6491288"/>
            <a:ext cx="12192000"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endParaRPr lang="sv-SE" altLang="sv-SE">
              <a:latin typeface="Times New Roman" panose="02020603050405020304" pitchFamily="18"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0528" y="5483602"/>
            <a:ext cx="744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9"/>
          <p:cNvSpPr>
            <a:spLocks noChangeArrowheads="1"/>
          </p:cNvSpPr>
          <p:nvPr/>
        </p:nvSpPr>
        <p:spPr bwMode="auto">
          <a:xfrm>
            <a:off x="2151065" y="369889"/>
            <a:ext cx="7740188" cy="96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r>
              <a:rPr lang="sv-SE" altLang="sv-SE" sz="3200" dirty="0">
                <a:solidFill>
                  <a:srgbClr val="C00000"/>
                </a:solidFill>
              </a:rPr>
              <a:t>Sol, Vind och Vatten</a:t>
            </a:r>
          </a:p>
          <a:p>
            <a:pPr algn="ctr">
              <a:lnSpc>
                <a:spcPct val="100000"/>
              </a:lnSpc>
              <a:spcBef>
                <a:spcPct val="0"/>
              </a:spcBef>
              <a:buClrTx/>
              <a:buFontTx/>
              <a:buNone/>
            </a:pPr>
            <a:r>
              <a:rPr lang="sv-SE" altLang="sv-SE" sz="3200" dirty="0">
                <a:solidFill>
                  <a:srgbClr val="C00000"/>
                </a:solidFill>
              </a:rPr>
              <a:t>3 år med </a:t>
            </a:r>
          </a:p>
        </p:txBody>
      </p:sp>
      <p:sp>
        <p:nvSpPr>
          <p:cNvPr id="6" name="textruta 5"/>
          <p:cNvSpPr txBox="1"/>
          <p:nvPr/>
        </p:nvSpPr>
        <p:spPr>
          <a:xfrm>
            <a:off x="4244326" y="2694923"/>
            <a:ext cx="3553665" cy="830997"/>
          </a:xfrm>
          <a:prstGeom prst="rect">
            <a:avLst/>
          </a:prstGeom>
          <a:noFill/>
        </p:spPr>
        <p:txBody>
          <a:bodyPr wrap="none" rtlCol="0">
            <a:spAutoFit/>
          </a:bodyPr>
          <a:lstStyle/>
          <a:p>
            <a:pPr marL="285750" indent="-285750">
              <a:buFont typeface="Arial" panose="020B0604020202020204" pitchFamily="34" charset="0"/>
              <a:buChar char="•"/>
            </a:pPr>
            <a:r>
              <a:rPr lang="sv-SE" sz="2400" dirty="0">
                <a:solidFill>
                  <a:srgbClr val="C00000"/>
                </a:solidFill>
              </a:rPr>
              <a:t>Hydro = hydrogen, väte</a:t>
            </a:r>
          </a:p>
          <a:p>
            <a:pPr marL="285750" indent="-285750">
              <a:buFont typeface="Arial" panose="020B0604020202020204" pitchFamily="34" charset="0"/>
              <a:buChar char="•"/>
            </a:pPr>
            <a:r>
              <a:rPr lang="sv-SE" sz="2400" dirty="0">
                <a:solidFill>
                  <a:srgbClr val="C00000"/>
                </a:solidFill>
              </a:rPr>
              <a:t>Robust = robust, hållbart</a:t>
            </a:r>
          </a:p>
        </p:txBody>
      </p:sp>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326" y="1620554"/>
            <a:ext cx="5273347" cy="791002"/>
          </a:xfrm>
          <a:prstGeom prst="rect">
            <a:avLst/>
          </a:prstGeom>
        </p:spPr>
      </p:pic>
      <p:sp>
        <p:nvSpPr>
          <p:cNvPr id="2" name="textruta 1">
            <a:extLst>
              <a:ext uri="{FF2B5EF4-FFF2-40B4-BE49-F238E27FC236}">
                <a16:creationId xmlns:a16="http://schemas.microsoft.com/office/drawing/2014/main" id="{36D76E6F-E51F-E1D6-6632-5DB53574706F}"/>
              </a:ext>
            </a:extLst>
          </p:cNvPr>
          <p:cNvSpPr txBox="1"/>
          <p:nvPr/>
        </p:nvSpPr>
        <p:spPr>
          <a:xfrm>
            <a:off x="4803658" y="3758924"/>
            <a:ext cx="2584682" cy="461665"/>
          </a:xfrm>
          <a:prstGeom prst="rect">
            <a:avLst/>
          </a:prstGeom>
          <a:noFill/>
        </p:spPr>
        <p:txBody>
          <a:bodyPr wrap="none" rtlCol="0">
            <a:spAutoFit/>
          </a:bodyPr>
          <a:lstStyle/>
          <a:p>
            <a:r>
              <a:rPr lang="sv-SE" sz="2400" dirty="0" err="1">
                <a:solidFill>
                  <a:srgbClr val="C00000"/>
                </a:solidFill>
              </a:rPr>
              <a:t>www</a:t>
            </a:r>
            <a:r>
              <a:rPr lang="sv-SE" sz="2400" dirty="0">
                <a:solidFill>
                  <a:srgbClr val="C00000"/>
                </a:solidFill>
              </a:rPr>
              <a:t>. hydrobust.se</a:t>
            </a:r>
          </a:p>
        </p:txBody>
      </p:sp>
    </p:spTree>
    <p:extLst>
      <p:ext uri="{BB962C8B-B14F-4D97-AF65-F5344CB8AC3E}">
        <p14:creationId xmlns:p14="http://schemas.microsoft.com/office/powerpoint/2010/main" val="9999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txBox="1">
            <a:spLocks noGrp="1" noChangeArrowheads="1"/>
          </p:cNvSpPr>
          <p:nvPr/>
        </p:nvSpPr>
        <p:spPr bwMode="auto">
          <a:xfrm>
            <a:off x="1917701" y="6613525"/>
            <a:ext cx="3529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en-US" altLang="sv-SE" sz="1000">
                <a:solidFill>
                  <a:schemeClr val="bg1"/>
                </a:solidFill>
              </a:rPr>
              <a:t>NCC Construction Sverige AB     2008-08-11</a:t>
            </a:r>
          </a:p>
        </p:txBody>
      </p:sp>
      <p:sp>
        <p:nvSpPr>
          <p:cNvPr id="9219" name="Rectangle 11"/>
          <p:cNvSpPr txBox="1">
            <a:spLocks noGrp="1" noChangeArrowheads="1"/>
          </p:cNvSpPr>
          <p:nvPr/>
        </p:nvSpPr>
        <p:spPr bwMode="auto">
          <a:xfrm>
            <a:off x="5665788" y="6613525"/>
            <a:ext cx="862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fld id="{2C0A0337-8B7C-4729-9F40-81BCEC719E93}" type="slidenum">
              <a:rPr lang="en-US" altLang="sv-SE" sz="1000">
                <a:solidFill>
                  <a:schemeClr val="bg1"/>
                </a:solidFill>
              </a:rPr>
              <a:pPr algn="ctr">
                <a:lnSpc>
                  <a:spcPct val="100000"/>
                </a:lnSpc>
                <a:spcBef>
                  <a:spcPct val="0"/>
                </a:spcBef>
                <a:buClrTx/>
                <a:buFontTx/>
                <a:buNone/>
              </a:pPr>
              <a:t>2</a:t>
            </a:fld>
            <a:endParaRPr lang="en-US" altLang="sv-SE" sz="1000">
              <a:solidFill>
                <a:schemeClr val="bg1"/>
              </a:solidFill>
            </a:endParaRPr>
          </a:p>
        </p:txBody>
      </p:sp>
      <p:sp>
        <p:nvSpPr>
          <p:cNvPr id="9220" name="Rectangle 19"/>
          <p:cNvSpPr>
            <a:spLocks noChangeArrowheads="1"/>
          </p:cNvSpPr>
          <p:nvPr/>
        </p:nvSpPr>
        <p:spPr bwMode="ltGray">
          <a:xfrm>
            <a:off x="0" y="6491288"/>
            <a:ext cx="12192000"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endParaRPr lang="sv-SE" altLang="sv-SE">
              <a:latin typeface="Times New Roman" panose="02020603050405020304" pitchFamily="18"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0528" y="5483602"/>
            <a:ext cx="744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9"/>
          <p:cNvSpPr>
            <a:spLocks noChangeArrowheads="1"/>
          </p:cNvSpPr>
          <p:nvPr/>
        </p:nvSpPr>
        <p:spPr bwMode="auto">
          <a:xfrm>
            <a:off x="2151064" y="369889"/>
            <a:ext cx="77930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sv-SE" altLang="sv-SE" sz="3200" dirty="0">
                <a:solidFill>
                  <a:srgbClr val="C00000"/>
                </a:solidFill>
              </a:rPr>
              <a:t>Ett energisystem på AB Sjöbohem</a:t>
            </a:r>
          </a:p>
        </p:txBody>
      </p:sp>
      <p:pic>
        <p:nvPicPr>
          <p:cNvPr id="1030" name="Picture 6" descr="Kraftledningen Untra–Värtan - Wikiw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85" y="1153116"/>
            <a:ext cx="792076" cy="869803"/>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756241" y="3752263"/>
            <a:ext cx="602364"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solidFill>
                  <a:schemeClr val="tx1"/>
                </a:solidFill>
              </a:rPr>
              <a:t>Elmätare</a:t>
            </a:r>
          </a:p>
          <a:p>
            <a:pPr algn="ctr"/>
            <a:endParaRPr lang="sv-SE" dirty="0">
              <a:solidFill>
                <a:schemeClr val="tx1"/>
              </a:solidFill>
            </a:endParaRPr>
          </a:p>
        </p:txBody>
      </p:sp>
      <p:cxnSp>
        <p:nvCxnSpPr>
          <p:cNvPr id="18" name="Rak pilkoppling 17"/>
          <p:cNvCxnSpPr>
            <a:stCxn id="1030" idx="2"/>
            <a:endCxn id="5" idx="0"/>
          </p:cNvCxnSpPr>
          <p:nvPr/>
        </p:nvCxnSpPr>
        <p:spPr>
          <a:xfrm>
            <a:off x="1057423" y="2022919"/>
            <a:ext cx="0" cy="17293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44" name="Rektangel 9243"/>
          <p:cNvSpPr/>
          <p:nvPr/>
        </p:nvSpPr>
        <p:spPr>
          <a:xfrm>
            <a:off x="5591406" y="3744703"/>
            <a:ext cx="880545"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solidFill>
                  <a:schemeClr val="tx1"/>
                </a:solidFill>
              </a:rPr>
              <a:t>Kompressor</a:t>
            </a:r>
          </a:p>
          <a:p>
            <a:pPr algn="ctr"/>
            <a:r>
              <a:rPr lang="sv-SE" sz="800" dirty="0">
                <a:solidFill>
                  <a:schemeClr val="tx1"/>
                </a:solidFill>
              </a:rPr>
              <a:t>30 bar</a:t>
            </a:r>
          </a:p>
          <a:p>
            <a:pPr algn="ctr"/>
            <a:r>
              <a:rPr lang="sv-SE" sz="800" dirty="0">
                <a:solidFill>
                  <a:schemeClr val="tx1"/>
                </a:solidFill>
              </a:rPr>
              <a:t>0,75 kW</a:t>
            </a:r>
          </a:p>
        </p:txBody>
      </p:sp>
      <p:sp>
        <p:nvSpPr>
          <p:cNvPr id="9245" name="Rektangel 9244"/>
          <p:cNvSpPr/>
          <p:nvPr/>
        </p:nvSpPr>
        <p:spPr>
          <a:xfrm>
            <a:off x="8201561" y="3174580"/>
            <a:ext cx="848024" cy="1204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r>
              <a:rPr lang="sv-SE" sz="800" dirty="0">
                <a:solidFill>
                  <a:schemeClr val="tx1"/>
                </a:solidFill>
              </a:rPr>
              <a:t>Bränslecell</a:t>
            </a:r>
          </a:p>
          <a:p>
            <a:pPr algn="ctr"/>
            <a:endParaRPr lang="sv-SE" sz="800" dirty="0">
              <a:solidFill>
                <a:schemeClr val="tx1"/>
              </a:solidFill>
            </a:endParaRPr>
          </a:p>
          <a:p>
            <a:pPr algn="ctr"/>
            <a:r>
              <a:rPr lang="sv-SE" sz="800" dirty="0">
                <a:solidFill>
                  <a:schemeClr val="tx1"/>
                </a:solidFill>
              </a:rPr>
              <a:t>5 kW</a:t>
            </a:r>
          </a:p>
        </p:txBody>
      </p:sp>
      <p:sp>
        <p:nvSpPr>
          <p:cNvPr id="9246" name="Rektangel 9245"/>
          <p:cNvSpPr/>
          <p:nvPr/>
        </p:nvSpPr>
        <p:spPr>
          <a:xfrm>
            <a:off x="6842698" y="3174580"/>
            <a:ext cx="914400" cy="12110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r>
              <a:rPr lang="sv-SE" sz="800" dirty="0">
                <a:solidFill>
                  <a:schemeClr val="tx1"/>
                </a:solidFill>
              </a:rPr>
              <a:t>Vätgaslager</a:t>
            </a:r>
          </a:p>
          <a:p>
            <a:pPr algn="ctr"/>
            <a:r>
              <a:rPr lang="sv-SE" sz="800" dirty="0">
                <a:solidFill>
                  <a:schemeClr val="tx1"/>
                </a:solidFill>
              </a:rPr>
              <a:t>350 bar</a:t>
            </a:r>
          </a:p>
          <a:p>
            <a:pPr algn="ctr"/>
            <a:r>
              <a:rPr lang="sv-SE" sz="800" dirty="0">
                <a:solidFill>
                  <a:schemeClr val="tx1"/>
                </a:solidFill>
              </a:rPr>
              <a:t>40 + 115 kg vätgas</a:t>
            </a:r>
          </a:p>
        </p:txBody>
      </p:sp>
      <p:sp>
        <p:nvSpPr>
          <p:cNvPr id="9247" name="Rektangel 9246"/>
          <p:cNvSpPr/>
          <p:nvPr/>
        </p:nvSpPr>
        <p:spPr>
          <a:xfrm>
            <a:off x="9944099" y="3289894"/>
            <a:ext cx="931025" cy="1084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i="1" dirty="0">
              <a:solidFill>
                <a:srgbClr val="FF0000"/>
              </a:solidFill>
            </a:endParaRPr>
          </a:p>
          <a:p>
            <a:pPr algn="ctr"/>
            <a:endParaRPr lang="sv-SE" sz="800" i="1" dirty="0">
              <a:solidFill>
                <a:srgbClr val="FF0000"/>
              </a:solidFill>
            </a:endParaRPr>
          </a:p>
          <a:p>
            <a:pPr algn="ctr"/>
            <a:endParaRPr lang="sv-SE" sz="800" i="1" dirty="0">
              <a:solidFill>
                <a:srgbClr val="FF0000"/>
              </a:solidFill>
            </a:endParaRPr>
          </a:p>
          <a:p>
            <a:pPr algn="ctr"/>
            <a:endParaRPr lang="sv-SE" sz="800" i="1" dirty="0">
              <a:solidFill>
                <a:srgbClr val="FF0000"/>
              </a:solidFill>
            </a:endParaRPr>
          </a:p>
          <a:p>
            <a:pPr algn="ctr"/>
            <a:endParaRPr lang="sv-SE" sz="800" i="1" dirty="0">
              <a:solidFill>
                <a:srgbClr val="FF0000"/>
              </a:solidFill>
            </a:endParaRPr>
          </a:p>
          <a:p>
            <a:pPr algn="ctr"/>
            <a:endParaRPr lang="sv-SE" sz="800" i="1" dirty="0">
              <a:solidFill>
                <a:srgbClr val="FF0000"/>
              </a:solidFill>
            </a:endParaRPr>
          </a:p>
          <a:p>
            <a:pPr algn="ctr"/>
            <a:r>
              <a:rPr lang="sv-SE" sz="800" dirty="0">
                <a:solidFill>
                  <a:schemeClr val="tx1"/>
                </a:solidFill>
              </a:rPr>
              <a:t>Tankstation</a:t>
            </a:r>
          </a:p>
          <a:p>
            <a:pPr algn="ctr"/>
            <a:r>
              <a:rPr lang="sv-SE" sz="800" dirty="0">
                <a:solidFill>
                  <a:schemeClr val="tx1"/>
                </a:solidFill>
              </a:rPr>
              <a:t>350 bar</a:t>
            </a:r>
          </a:p>
        </p:txBody>
      </p:sp>
      <p:sp>
        <p:nvSpPr>
          <p:cNvPr id="23" name="Rektangel 22"/>
          <p:cNvSpPr/>
          <p:nvPr/>
        </p:nvSpPr>
        <p:spPr>
          <a:xfrm>
            <a:off x="2079047" y="3752263"/>
            <a:ext cx="698682"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solidFill>
                  <a:schemeClr val="tx1"/>
                </a:solidFill>
              </a:rPr>
              <a:t>Omvandlare</a:t>
            </a:r>
          </a:p>
        </p:txBody>
      </p:sp>
      <p:sp>
        <p:nvSpPr>
          <p:cNvPr id="29" name="Rektangel 28"/>
          <p:cNvSpPr/>
          <p:nvPr/>
        </p:nvSpPr>
        <p:spPr>
          <a:xfrm>
            <a:off x="3263843" y="3752263"/>
            <a:ext cx="556953"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solidFill>
                  <a:schemeClr val="tx1"/>
                </a:solidFill>
              </a:rPr>
              <a:t>Batteri</a:t>
            </a:r>
          </a:p>
          <a:p>
            <a:pPr algn="ctr"/>
            <a:endParaRPr lang="sv-SE" sz="800" dirty="0">
              <a:solidFill>
                <a:schemeClr val="tx1"/>
              </a:solidFill>
            </a:endParaRPr>
          </a:p>
          <a:p>
            <a:pPr algn="ctr"/>
            <a:r>
              <a:rPr lang="sv-SE" sz="800" dirty="0">
                <a:solidFill>
                  <a:schemeClr val="tx1"/>
                </a:solidFill>
              </a:rPr>
              <a:t>28,8 kW</a:t>
            </a:r>
          </a:p>
        </p:txBody>
      </p:sp>
      <p:sp>
        <p:nvSpPr>
          <p:cNvPr id="9243" name="Rektangel 9242"/>
          <p:cNvSpPr/>
          <p:nvPr/>
        </p:nvSpPr>
        <p:spPr>
          <a:xfrm>
            <a:off x="4322788" y="3154515"/>
            <a:ext cx="776565" cy="12378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endParaRPr lang="sv-SE" sz="800" dirty="0">
              <a:solidFill>
                <a:schemeClr val="tx1"/>
              </a:solidFill>
            </a:endParaRPr>
          </a:p>
          <a:p>
            <a:pPr algn="ctr"/>
            <a:r>
              <a:rPr lang="sv-SE" sz="800" dirty="0" err="1">
                <a:solidFill>
                  <a:schemeClr val="tx1"/>
                </a:solidFill>
              </a:rPr>
              <a:t>Elektrolysör</a:t>
            </a:r>
            <a:endParaRPr lang="sv-SE" sz="800" dirty="0">
              <a:solidFill>
                <a:schemeClr val="tx1"/>
              </a:solidFill>
            </a:endParaRPr>
          </a:p>
          <a:p>
            <a:pPr algn="ctr"/>
            <a:endParaRPr lang="sv-SE" sz="800" dirty="0">
              <a:solidFill>
                <a:schemeClr val="tx1"/>
              </a:solidFill>
            </a:endParaRPr>
          </a:p>
          <a:p>
            <a:pPr algn="ctr"/>
            <a:r>
              <a:rPr lang="sv-SE" sz="800" dirty="0">
                <a:solidFill>
                  <a:schemeClr val="tx1"/>
                </a:solidFill>
              </a:rPr>
              <a:t>5+5 kW</a:t>
            </a:r>
          </a:p>
        </p:txBody>
      </p:sp>
      <p:sp>
        <p:nvSpPr>
          <p:cNvPr id="9226" name="textruta 9225"/>
          <p:cNvSpPr txBox="1"/>
          <p:nvPr/>
        </p:nvSpPr>
        <p:spPr>
          <a:xfrm>
            <a:off x="2719761" y="2562451"/>
            <a:ext cx="537159" cy="369332"/>
          </a:xfrm>
          <a:prstGeom prst="rect">
            <a:avLst/>
          </a:prstGeom>
          <a:noFill/>
        </p:spPr>
        <p:txBody>
          <a:bodyPr wrap="square" rtlCol="0">
            <a:spAutoFit/>
          </a:bodyPr>
          <a:lstStyle/>
          <a:p>
            <a:r>
              <a:rPr lang="sv-SE" dirty="0"/>
              <a:t>DC</a:t>
            </a:r>
          </a:p>
        </p:txBody>
      </p:sp>
      <p:cxnSp>
        <p:nvCxnSpPr>
          <p:cNvPr id="13" name="Rak pilkoppling 12"/>
          <p:cNvCxnSpPr>
            <a:stCxn id="52" idx="2"/>
            <a:endCxn id="23" idx="0"/>
          </p:cNvCxnSpPr>
          <p:nvPr/>
        </p:nvCxnSpPr>
        <p:spPr>
          <a:xfrm flipH="1">
            <a:off x="2428388" y="2375572"/>
            <a:ext cx="5846" cy="1376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p:nvPr/>
        </p:nvCxnSpPr>
        <p:spPr>
          <a:xfrm>
            <a:off x="3730640" y="2520389"/>
            <a:ext cx="9173" cy="49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koppling 25"/>
          <p:cNvCxnSpPr/>
          <p:nvPr/>
        </p:nvCxnSpPr>
        <p:spPr>
          <a:xfrm>
            <a:off x="2428388" y="3019713"/>
            <a:ext cx="1302252" cy="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Vinklad koppling 2"/>
          <p:cNvCxnSpPr>
            <a:stCxn id="9243" idx="2"/>
            <a:endCxn id="9244" idx="1"/>
          </p:cNvCxnSpPr>
          <p:nvPr/>
        </p:nvCxnSpPr>
        <p:spPr>
          <a:xfrm rot="5400000" flipH="1" flipV="1">
            <a:off x="4987438" y="3788375"/>
            <a:ext cx="327600" cy="880335"/>
          </a:xfrm>
          <a:prstGeom prst="bentConnector4">
            <a:avLst>
              <a:gd name="adj1" fmla="val -69780"/>
              <a:gd name="adj2" fmla="val 720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22" name="Rak pilkoppling 9221"/>
          <p:cNvCxnSpPr>
            <a:stCxn id="23" idx="2"/>
          </p:cNvCxnSpPr>
          <p:nvPr/>
        </p:nvCxnSpPr>
        <p:spPr>
          <a:xfrm>
            <a:off x="2428388" y="4392343"/>
            <a:ext cx="0" cy="651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31" name="Vinklad koppling 9230"/>
          <p:cNvCxnSpPr/>
          <p:nvPr/>
        </p:nvCxnSpPr>
        <p:spPr>
          <a:xfrm flipV="1">
            <a:off x="3542319" y="4383039"/>
            <a:ext cx="2327564" cy="670394"/>
          </a:xfrm>
          <a:prstGeom prst="bentConnector3">
            <a:avLst>
              <a:gd name="adj1" fmla="val 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34" name="textruta 9233"/>
          <p:cNvSpPr txBox="1"/>
          <p:nvPr/>
        </p:nvSpPr>
        <p:spPr>
          <a:xfrm>
            <a:off x="2777729" y="4563428"/>
            <a:ext cx="439479" cy="369332"/>
          </a:xfrm>
          <a:prstGeom prst="rect">
            <a:avLst/>
          </a:prstGeom>
          <a:noFill/>
        </p:spPr>
        <p:txBody>
          <a:bodyPr wrap="none" rtlCol="0">
            <a:spAutoFit/>
          </a:bodyPr>
          <a:lstStyle/>
          <a:p>
            <a:r>
              <a:rPr lang="sv-SE" dirty="0"/>
              <a:t>AC</a:t>
            </a:r>
          </a:p>
        </p:txBody>
      </p:sp>
      <p:cxnSp>
        <p:nvCxnSpPr>
          <p:cNvPr id="35" name="Vinklad koppling 34"/>
          <p:cNvCxnSpPr>
            <a:stCxn id="9244" idx="2"/>
            <a:endCxn id="9246" idx="1"/>
          </p:cNvCxnSpPr>
          <p:nvPr/>
        </p:nvCxnSpPr>
        <p:spPr>
          <a:xfrm rot="5400000" flipH="1" flipV="1">
            <a:off x="6134850" y="3676935"/>
            <a:ext cx="604676" cy="811019"/>
          </a:xfrm>
          <a:prstGeom prst="bentConnector4">
            <a:avLst>
              <a:gd name="adj1" fmla="val -37805"/>
              <a:gd name="adj2" fmla="val 7714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Vinklad koppling 7"/>
          <p:cNvCxnSpPr/>
          <p:nvPr/>
        </p:nvCxnSpPr>
        <p:spPr>
          <a:xfrm rot="16200000" flipH="1" flipV="1">
            <a:off x="6077618" y="1496892"/>
            <a:ext cx="333442" cy="4800558"/>
          </a:xfrm>
          <a:prstGeom prst="bentConnector4">
            <a:avLst>
              <a:gd name="adj1" fmla="val -272984"/>
              <a:gd name="adj2" fmla="val 947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p:cNvCxnSpPr>
            <a:endCxn id="29" idx="0"/>
          </p:cNvCxnSpPr>
          <p:nvPr/>
        </p:nvCxnSpPr>
        <p:spPr>
          <a:xfrm>
            <a:off x="3538508" y="3019712"/>
            <a:ext cx="3812" cy="7325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Vinklad koppling 53"/>
          <p:cNvCxnSpPr/>
          <p:nvPr/>
        </p:nvCxnSpPr>
        <p:spPr>
          <a:xfrm rot="5400000" flipH="1" flipV="1">
            <a:off x="7587363" y="3778145"/>
            <a:ext cx="326733" cy="901663"/>
          </a:xfrm>
          <a:prstGeom prst="bentConnector4">
            <a:avLst>
              <a:gd name="adj1" fmla="val -69965"/>
              <a:gd name="adj2" fmla="val 753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48" name="Rak pilkoppling 2047"/>
          <p:cNvCxnSpPr>
            <a:stCxn id="29" idx="2"/>
          </p:cNvCxnSpPr>
          <p:nvPr/>
        </p:nvCxnSpPr>
        <p:spPr>
          <a:xfrm>
            <a:off x="3542320" y="4392343"/>
            <a:ext cx="9054" cy="661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6" name="Vinklad koppling 2055"/>
          <p:cNvCxnSpPr>
            <a:endCxn id="5" idx="2"/>
          </p:cNvCxnSpPr>
          <p:nvPr/>
        </p:nvCxnSpPr>
        <p:spPr>
          <a:xfrm rot="10800000">
            <a:off x="1057423" y="4392343"/>
            <a:ext cx="2489010" cy="66158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Vinklad koppling 110"/>
          <p:cNvCxnSpPr>
            <a:cxnSpLocks/>
            <a:endCxn id="9247" idx="2"/>
          </p:cNvCxnSpPr>
          <p:nvPr/>
        </p:nvCxnSpPr>
        <p:spPr>
          <a:xfrm flipV="1">
            <a:off x="7282969" y="4374080"/>
            <a:ext cx="3126643" cy="24534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2" name="Vinklad koppling 131"/>
          <p:cNvCxnSpPr>
            <a:cxnSpLocks/>
            <a:stCxn id="9247" idx="0"/>
            <a:endCxn id="11" idx="2"/>
          </p:cNvCxnSpPr>
          <p:nvPr/>
        </p:nvCxnSpPr>
        <p:spPr>
          <a:xfrm rot="16200000" flipV="1">
            <a:off x="10245360" y="3125641"/>
            <a:ext cx="328505" cy="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flipH="1" flipV="1">
            <a:off x="4433455" y="4374079"/>
            <a:ext cx="10228" cy="670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29" name="Rak pilkoppling 9228"/>
          <p:cNvCxnSpPr/>
          <p:nvPr/>
        </p:nvCxnSpPr>
        <p:spPr>
          <a:xfrm flipH="1">
            <a:off x="8658761" y="4378941"/>
            <a:ext cx="1" cy="847515"/>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grpSp>
        <p:nvGrpSpPr>
          <p:cNvPr id="9239" name="Grupp 9238"/>
          <p:cNvGrpSpPr/>
          <p:nvPr/>
        </p:nvGrpSpPr>
        <p:grpSpPr>
          <a:xfrm>
            <a:off x="8161896" y="5216440"/>
            <a:ext cx="1063436" cy="627294"/>
            <a:chOff x="9041146" y="5447633"/>
            <a:chExt cx="1063436" cy="627294"/>
          </a:xfrm>
        </p:grpSpPr>
        <p:sp>
          <p:nvSpPr>
            <p:cNvPr id="9237" name="textruta 9236"/>
            <p:cNvSpPr txBox="1"/>
            <p:nvPr/>
          </p:nvSpPr>
          <p:spPr>
            <a:xfrm>
              <a:off x="9175103" y="5658275"/>
              <a:ext cx="753732" cy="215444"/>
            </a:xfrm>
            <a:prstGeom prst="rect">
              <a:avLst/>
            </a:prstGeom>
            <a:noFill/>
          </p:spPr>
          <p:txBody>
            <a:bodyPr wrap="none" rtlCol="0">
              <a:spAutoFit/>
            </a:bodyPr>
            <a:lstStyle/>
            <a:p>
              <a:r>
                <a:rPr lang="sv-SE" sz="800" dirty="0"/>
                <a:t>Värmesystem</a:t>
              </a:r>
            </a:p>
          </p:txBody>
        </p:sp>
        <p:sp>
          <p:nvSpPr>
            <p:cNvPr id="9238" name="Rektangel 9237"/>
            <p:cNvSpPr/>
            <p:nvPr/>
          </p:nvSpPr>
          <p:spPr>
            <a:xfrm>
              <a:off x="9041146" y="5447633"/>
              <a:ext cx="1063436" cy="6272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4129" y="970376"/>
            <a:ext cx="1448518" cy="1086389"/>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2164" y="3174580"/>
            <a:ext cx="904388" cy="678291"/>
          </a:xfrm>
          <a:prstGeom prst="rect">
            <a:avLst/>
          </a:prstGeom>
        </p:spPr>
      </p:pic>
      <p:pic>
        <p:nvPicPr>
          <p:cNvPr id="6" name="Bildobjek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347301" y="3257891"/>
            <a:ext cx="744865" cy="558649"/>
          </a:xfrm>
          <a:prstGeom prst="rect">
            <a:avLst/>
          </a:prstGeom>
        </p:spPr>
      </p:pic>
      <p:pic>
        <p:nvPicPr>
          <p:cNvPr id="51" name="Bildobjekt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139955" y="1207346"/>
            <a:ext cx="1249882" cy="937411"/>
          </a:xfrm>
          <a:prstGeom prst="rect">
            <a:avLst/>
          </a:prstGeom>
        </p:spPr>
      </p:pic>
      <p:sp>
        <p:nvSpPr>
          <p:cNvPr id="52" name="textruta 51"/>
          <p:cNvSpPr txBox="1"/>
          <p:nvPr/>
        </p:nvSpPr>
        <p:spPr>
          <a:xfrm>
            <a:off x="2060541" y="2037018"/>
            <a:ext cx="747385" cy="338554"/>
          </a:xfrm>
          <a:prstGeom prst="rect">
            <a:avLst/>
          </a:prstGeom>
          <a:noFill/>
          <a:ln>
            <a:solidFill>
              <a:schemeClr val="tx1"/>
            </a:solidFill>
          </a:ln>
        </p:spPr>
        <p:txBody>
          <a:bodyPr wrap="square" rtlCol="0">
            <a:spAutoFit/>
          </a:bodyPr>
          <a:lstStyle/>
          <a:p>
            <a:r>
              <a:rPr lang="sv-SE" sz="800" dirty="0"/>
              <a:t>263 + 6 </a:t>
            </a:r>
            <a:r>
              <a:rPr lang="sv-SE" sz="800" dirty="0" err="1"/>
              <a:t>kWp</a:t>
            </a:r>
            <a:endParaRPr lang="sv-SE" sz="800" dirty="0"/>
          </a:p>
          <a:p>
            <a:r>
              <a:rPr lang="sv-SE" sz="800" dirty="0"/>
              <a:t>1333 kvm</a:t>
            </a:r>
          </a:p>
        </p:txBody>
      </p:sp>
      <p:sp>
        <p:nvSpPr>
          <p:cNvPr id="56" name="textruta 55"/>
          <p:cNvSpPr txBox="1"/>
          <p:nvPr/>
        </p:nvSpPr>
        <p:spPr>
          <a:xfrm>
            <a:off x="3514431" y="2299927"/>
            <a:ext cx="450764" cy="215444"/>
          </a:xfrm>
          <a:prstGeom prst="rect">
            <a:avLst/>
          </a:prstGeom>
          <a:noFill/>
          <a:ln>
            <a:solidFill>
              <a:schemeClr val="tx1"/>
            </a:solidFill>
          </a:ln>
        </p:spPr>
        <p:txBody>
          <a:bodyPr wrap="none" rtlCol="0">
            <a:spAutoFit/>
          </a:bodyPr>
          <a:lstStyle/>
          <a:p>
            <a:r>
              <a:rPr lang="sv-SE" sz="800" dirty="0"/>
              <a:t>6 </a:t>
            </a:r>
            <a:r>
              <a:rPr lang="sv-SE" sz="800" dirty="0" err="1"/>
              <a:t>kWp</a:t>
            </a:r>
            <a:endParaRPr lang="sv-SE" sz="800" dirty="0"/>
          </a:p>
        </p:txBody>
      </p:sp>
      <p:pic>
        <p:nvPicPr>
          <p:cNvPr id="9" name="Bildobjekt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8264365" y="3268405"/>
            <a:ext cx="779438" cy="584578"/>
          </a:xfrm>
          <a:prstGeom prst="rect">
            <a:avLst/>
          </a:prstGeom>
        </p:spPr>
      </p:pic>
      <p:pic>
        <p:nvPicPr>
          <p:cNvPr id="11" name="Bildobjekt 10" descr="En bild som visar utomhus, Landfordon, fordon, gräs&#10;&#10;Automatiskt genererad beskrivning">
            <a:extLst>
              <a:ext uri="{FF2B5EF4-FFF2-40B4-BE49-F238E27FC236}">
                <a16:creationId xmlns:a16="http://schemas.microsoft.com/office/drawing/2014/main" id="{F53FF522-68D3-D4F7-F9E5-A54ECCB4F5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506" t="37781" r="6670" b="15926"/>
          <a:stretch/>
        </p:blipFill>
        <p:spPr>
          <a:xfrm>
            <a:off x="9589469" y="1922624"/>
            <a:ext cx="1640284" cy="1038765"/>
          </a:xfrm>
          <a:prstGeom prst="rect">
            <a:avLst/>
          </a:prstGeom>
        </p:spPr>
      </p:pic>
      <p:pic>
        <p:nvPicPr>
          <p:cNvPr id="17" name="Bildobjekt 16" descr="En bild som visar gräs, utomhus, skärmbild, mark&#10;&#10;Automatiskt genererad beskrivning">
            <a:extLst>
              <a:ext uri="{FF2B5EF4-FFF2-40B4-BE49-F238E27FC236}">
                <a16:creationId xmlns:a16="http://schemas.microsoft.com/office/drawing/2014/main" id="{53CA009B-D781-68E0-F8D9-043B458606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0037641" y="3403931"/>
            <a:ext cx="759542" cy="569657"/>
          </a:xfrm>
          <a:prstGeom prst="rect">
            <a:avLst/>
          </a:prstGeom>
        </p:spPr>
      </p:pic>
    </p:spTree>
    <p:extLst>
      <p:ext uri="{BB962C8B-B14F-4D97-AF65-F5344CB8AC3E}">
        <p14:creationId xmlns:p14="http://schemas.microsoft.com/office/powerpoint/2010/main" val="213937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txBox="1">
            <a:spLocks noGrp="1" noChangeArrowheads="1"/>
          </p:cNvSpPr>
          <p:nvPr/>
        </p:nvSpPr>
        <p:spPr bwMode="auto">
          <a:xfrm>
            <a:off x="1917701" y="6613525"/>
            <a:ext cx="3529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en-US" altLang="sv-SE" sz="1000">
                <a:solidFill>
                  <a:schemeClr val="bg1"/>
                </a:solidFill>
              </a:rPr>
              <a:t>NCC Construction Sverige AB     2008-08-11</a:t>
            </a:r>
          </a:p>
        </p:txBody>
      </p:sp>
      <p:sp>
        <p:nvSpPr>
          <p:cNvPr id="9219" name="Rectangle 11"/>
          <p:cNvSpPr txBox="1">
            <a:spLocks noGrp="1" noChangeArrowheads="1"/>
          </p:cNvSpPr>
          <p:nvPr/>
        </p:nvSpPr>
        <p:spPr bwMode="auto">
          <a:xfrm>
            <a:off x="5665788" y="6613525"/>
            <a:ext cx="862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fld id="{2C0A0337-8B7C-4729-9F40-81BCEC719E93}" type="slidenum">
              <a:rPr lang="en-US" altLang="sv-SE" sz="1000">
                <a:solidFill>
                  <a:schemeClr val="bg1"/>
                </a:solidFill>
              </a:rPr>
              <a:pPr algn="ctr">
                <a:lnSpc>
                  <a:spcPct val="100000"/>
                </a:lnSpc>
                <a:spcBef>
                  <a:spcPct val="0"/>
                </a:spcBef>
                <a:buClrTx/>
                <a:buFontTx/>
                <a:buNone/>
              </a:pPr>
              <a:t>3</a:t>
            </a:fld>
            <a:endParaRPr lang="en-US" altLang="sv-SE" sz="1000">
              <a:solidFill>
                <a:schemeClr val="bg1"/>
              </a:solidFill>
            </a:endParaRPr>
          </a:p>
        </p:txBody>
      </p:sp>
      <p:sp>
        <p:nvSpPr>
          <p:cNvPr id="9220" name="Rectangle 19"/>
          <p:cNvSpPr>
            <a:spLocks noChangeArrowheads="1"/>
          </p:cNvSpPr>
          <p:nvPr/>
        </p:nvSpPr>
        <p:spPr bwMode="ltGray">
          <a:xfrm>
            <a:off x="0" y="6491288"/>
            <a:ext cx="12192000"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endParaRPr lang="sv-SE" altLang="sv-SE">
              <a:latin typeface="Times New Roman" panose="02020603050405020304" pitchFamily="18"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0528" y="5483602"/>
            <a:ext cx="744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9"/>
          <p:cNvSpPr>
            <a:spLocks noChangeArrowheads="1"/>
          </p:cNvSpPr>
          <p:nvPr/>
        </p:nvSpPr>
        <p:spPr bwMode="auto">
          <a:xfrm>
            <a:off x="2151065" y="369889"/>
            <a:ext cx="7740188" cy="96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r>
              <a:rPr lang="sv-SE" altLang="sv-SE" sz="3200" dirty="0">
                <a:solidFill>
                  <a:srgbClr val="C00000"/>
                </a:solidFill>
              </a:rPr>
              <a:t>Slutsatser</a:t>
            </a:r>
          </a:p>
        </p:txBody>
      </p:sp>
      <p:sp>
        <p:nvSpPr>
          <p:cNvPr id="3" name="textruta 2">
            <a:extLst>
              <a:ext uri="{FF2B5EF4-FFF2-40B4-BE49-F238E27FC236}">
                <a16:creationId xmlns:a16="http://schemas.microsoft.com/office/drawing/2014/main" id="{50F660D0-6C08-8CA9-D130-3B17962788C0}"/>
              </a:ext>
            </a:extLst>
          </p:cNvPr>
          <p:cNvSpPr txBox="1"/>
          <p:nvPr/>
        </p:nvSpPr>
        <p:spPr>
          <a:xfrm>
            <a:off x="697848" y="1659285"/>
            <a:ext cx="10814948" cy="3539430"/>
          </a:xfrm>
          <a:prstGeom prst="rect">
            <a:avLst/>
          </a:prstGeom>
          <a:noFill/>
        </p:spPr>
        <p:txBody>
          <a:bodyPr wrap="none" rtlCol="0">
            <a:spAutoFit/>
          </a:bodyPr>
          <a:lstStyle/>
          <a:p>
            <a:pPr marL="285750" indent="-285750">
              <a:buFont typeface="Arial" panose="020B0604020202020204" pitchFamily="34" charset="0"/>
              <a:buChar char="•"/>
            </a:pPr>
            <a:r>
              <a:rPr lang="sv-SE" sz="3200" dirty="0">
                <a:solidFill>
                  <a:srgbClr val="C00000"/>
                </a:solidFill>
              </a:rPr>
              <a:t>Enkel stabil teknik</a:t>
            </a:r>
          </a:p>
          <a:p>
            <a:pPr marL="285750" indent="-285750">
              <a:buFont typeface="Arial" panose="020B0604020202020204" pitchFamily="34" charset="0"/>
              <a:buChar char="•"/>
            </a:pPr>
            <a:endParaRPr lang="sv-SE" sz="3200" dirty="0">
              <a:solidFill>
                <a:srgbClr val="C00000"/>
              </a:solidFill>
            </a:endParaRPr>
          </a:p>
          <a:p>
            <a:pPr marL="285750" indent="-285750">
              <a:buFont typeface="Arial" panose="020B0604020202020204" pitchFamily="34" charset="0"/>
              <a:buChar char="•"/>
            </a:pPr>
            <a:r>
              <a:rPr lang="sv-SE" sz="3200" dirty="0">
                <a:solidFill>
                  <a:srgbClr val="C00000"/>
                </a:solidFill>
              </a:rPr>
              <a:t>Småskalighet är att föredra</a:t>
            </a:r>
          </a:p>
          <a:p>
            <a:pPr marL="285750" indent="-285750">
              <a:buFont typeface="Arial" panose="020B0604020202020204" pitchFamily="34" charset="0"/>
              <a:buChar char="•"/>
            </a:pPr>
            <a:endParaRPr lang="sv-SE" sz="3200" dirty="0">
              <a:solidFill>
                <a:srgbClr val="C00000"/>
              </a:solidFill>
            </a:endParaRPr>
          </a:p>
          <a:p>
            <a:pPr marL="285750" indent="-285750">
              <a:buFont typeface="Arial" panose="020B0604020202020204" pitchFamily="34" charset="0"/>
              <a:buChar char="•"/>
            </a:pPr>
            <a:r>
              <a:rPr lang="sv-SE" sz="3200" dirty="0">
                <a:solidFill>
                  <a:srgbClr val="C00000"/>
                </a:solidFill>
              </a:rPr>
              <a:t>Världens bästa reservkraft</a:t>
            </a:r>
          </a:p>
          <a:p>
            <a:pPr marL="285750" indent="-285750">
              <a:buFont typeface="Arial" panose="020B0604020202020204" pitchFamily="34" charset="0"/>
              <a:buChar char="•"/>
            </a:pPr>
            <a:endParaRPr lang="sv-SE" sz="3200" dirty="0">
              <a:solidFill>
                <a:srgbClr val="C00000"/>
              </a:solidFill>
            </a:endParaRPr>
          </a:p>
          <a:p>
            <a:pPr marL="285750" indent="-285750">
              <a:buFont typeface="Arial" panose="020B0604020202020204" pitchFamily="34" charset="0"/>
              <a:buChar char="•"/>
            </a:pPr>
            <a:r>
              <a:rPr lang="sv-SE" sz="3200" dirty="0">
                <a:solidFill>
                  <a:srgbClr val="C00000"/>
                </a:solidFill>
              </a:rPr>
              <a:t>Kostnadseffektivt sätt att lagra energi, klart bättre än batterier</a:t>
            </a:r>
          </a:p>
        </p:txBody>
      </p:sp>
    </p:spTree>
    <p:extLst>
      <p:ext uri="{BB962C8B-B14F-4D97-AF65-F5344CB8AC3E}">
        <p14:creationId xmlns:p14="http://schemas.microsoft.com/office/powerpoint/2010/main" val="131040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txBox="1">
            <a:spLocks noGrp="1" noChangeArrowheads="1"/>
          </p:cNvSpPr>
          <p:nvPr/>
        </p:nvSpPr>
        <p:spPr bwMode="auto">
          <a:xfrm>
            <a:off x="1917701" y="6613525"/>
            <a:ext cx="3529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en-US" altLang="sv-SE" sz="1000">
                <a:solidFill>
                  <a:schemeClr val="bg1"/>
                </a:solidFill>
              </a:rPr>
              <a:t>NCC Construction Sverige AB     2008-08-11</a:t>
            </a:r>
          </a:p>
        </p:txBody>
      </p:sp>
      <p:sp>
        <p:nvSpPr>
          <p:cNvPr id="9219" name="Rectangle 11"/>
          <p:cNvSpPr txBox="1">
            <a:spLocks noGrp="1" noChangeArrowheads="1"/>
          </p:cNvSpPr>
          <p:nvPr/>
        </p:nvSpPr>
        <p:spPr bwMode="auto">
          <a:xfrm>
            <a:off x="5665788" y="6613525"/>
            <a:ext cx="862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fld id="{2C0A0337-8B7C-4729-9F40-81BCEC719E93}" type="slidenum">
              <a:rPr lang="en-US" altLang="sv-SE" sz="1000">
                <a:solidFill>
                  <a:schemeClr val="bg1"/>
                </a:solidFill>
              </a:rPr>
              <a:pPr algn="ctr">
                <a:lnSpc>
                  <a:spcPct val="100000"/>
                </a:lnSpc>
                <a:spcBef>
                  <a:spcPct val="0"/>
                </a:spcBef>
                <a:buClrTx/>
                <a:buFontTx/>
                <a:buNone/>
              </a:pPr>
              <a:t>4</a:t>
            </a:fld>
            <a:endParaRPr lang="en-US" altLang="sv-SE" sz="1000">
              <a:solidFill>
                <a:schemeClr val="bg1"/>
              </a:solidFill>
            </a:endParaRPr>
          </a:p>
        </p:txBody>
      </p:sp>
      <p:sp>
        <p:nvSpPr>
          <p:cNvPr id="9220" name="Rectangle 19"/>
          <p:cNvSpPr>
            <a:spLocks noChangeArrowheads="1"/>
          </p:cNvSpPr>
          <p:nvPr/>
        </p:nvSpPr>
        <p:spPr bwMode="ltGray">
          <a:xfrm>
            <a:off x="0" y="6491288"/>
            <a:ext cx="12192000"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endParaRPr lang="sv-SE" altLang="sv-SE">
              <a:latin typeface="Times New Roman" panose="02020603050405020304" pitchFamily="18"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0528" y="5483602"/>
            <a:ext cx="744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9"/>
          <p:cNvSpPr>
            <a:spLocks noChangeArrowheads="1"/>
          </p:cNvSpPr>
          <p:nvPr/>
        </p:nvSpPr>
        <p:spPr bwMode="auto">
          <a:xfrm>
            <a:off x="2151065" y="369889"/>
            <a:ext cx="7740188" cy="96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r>
              <a:rPr lang="sv-SE" altLang="sv-SE" sz="3200" dirty="0">
                <a:solidFill>
                  <a:srgbClr val="C00000"/>
                </a:solidFill>
              </a:rPr>
              <a:t>Hinder</a:t>
            </a:r>
          </a:p>
        </p:txBody>
      </p:sp>
      <p:sp>
        <p:nvSpPr>
          <p:cNvPr id="6" name="textruta 5"/>
          <p:cNvSpPr txBox="1"/>
          <p:nvPr/>
        </p:nvSpPr>
        <p:spPr>
          <a:xfrm>
            <a:off x="4152571" y="1536555"/>
            <a:ext cx="4599336" cy="3231654"/>
          </a:xfrm>
          <a:prstGeom prst="rect">
            <a:avLst/>
          </a:prstGeom>
          <a:noFill/>
        </p:spPr>
        <p:txBody>
          <a:bodyPr wrap="none" rtlCol="0">
            <a:spAutoFit/>
          </a:bodyPr>
          <a:lstStyle/>
          <a:p>
            <a:pPr marL="285750" indent="-285750">
              <a:buFont typeface="Arial" panose="020B0604020202020204" pitchFamily="34" charset="0"/>
              <a:buChar char="•"/>
            </a:pPr>
            <a:r>
              <a:rPr lang="sv-SE" sz="3600" dirty="0">
                <a:solidFill>
                  <a:srgbClr val="C00000"/>
                </a:solidFill>
              </a:rPr>
              <a:t>Okunskap</a:t>
            </a:r>
          </a:p>
          <a:p>
            <a:pPr marL="285750" indent="-285750">
              <a:buFont typeface="Arial" panose="020B0604020202020204" pitchFamily="34" charset="0"/>
              <a:buChar char="•"/>
            </a:pPr>
            <a:endParaRPr lang="sv-SE" sz="3600" dirty="0">
              <a:solidFill>
                <a:srgbClr val="C00000"/>
              </a:solidFill>
            </a:endParaRPr>
          </a:p>
          <a:p>
            <a:pPr marL="285750" indent="-285750">
              <a:buFont typeface="Arial" panose="020B0604020202020204" pitchFamily="34" charset="0"/>
              <a:buChar char="•"/>
            </a:pPr>
            <a:r>
              <a:rPr lang="sv-SE" sz="3600" dirty="0">
                <a:solidFill>
                  <a:srgbClr val="C00000"/>
                </a:solidFill>
              </a:rPr>
              <a:t>Storstadfokus</a:t>
            </a:r>
          </a:p>
          <a:p>
            <a:pPr marL="285750" indent="-285750">
              <a:buFont typeface="Arial" panose="020B0604020202020204" pitchFamily="34" charset="0"/>
              <a:buChar char="•"/>
            </a:pPr>
            <a:endParaRPr lang="sv-SE" sz="3600" dirty="0">
              <a:solidFill>
                <a:srgbClr val="C00000"/>
              </a:solidFill>
            </a:endParaRPr>
          </a:p>
          <a:p>
            <a:pPr marL="285750" indent="-285750">
              <a:buFont typeface="Arial" panose="020B0604020202020204" pitchFamily="34" charset="0"/>
              <a:buChar char="•"/>
            </a:pPr>
            <a:r>
              <a:rPr lang="sv-SE" sz="3600" dirty="0">
                <a:solidFill>
                  <a:srgbClr val="C00000"/>
                </a:solidFill>
              </a:rPr>
              <a:t>Fokus på storskalighet</a:t>
            </a:r>
          </a:p>
          <a:p>
            <a:pPr marL="285750" indent="-285750">
              <a:buFont typeface="Arial" panose="020B0604020202020204" pitchFamily="34" charset="0"/>
              <a:buChar char="•"/>
            </a:pPr>
            <a:endParaRPr lang="sv-SE" sz="2400" dirty="0">
              <a:solidFill>
                <a:srgbClr val="C00000"/>
              </a:solidFill>
            </a:endParaRPr>
          </a:p>
        </p:txBody>
      </p:sp>
      <p:pic>
        <p:nvPicPr>
          <p:cNvPr id="1026" name="Picture 2" descr="17 500+ Förvirrad Emoji bildbanksillustrationer, royaltyfri vektorgrafik  och clip art - iStock">
            <a:extLst>
              <a:ext uri="{FF2B5EF4-FFF2-40B4-BE49-F238E27FC236}">
                <a16:creationId xmlns:a16="http://schemas.microsoft.com/office/drawing/2014/main" id="{787D0739-95CD-3674-F432-AEA2D76A08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0827" y="1182944"/>
            <a:ext cx="1540870" cy="1540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ty apartments">
            <a:extLst>
              <a:ext uri="{FF2B5EF4-FFF2-40B4-BE49-F238E27FC236}">
                <a16:creationId xmlns:a16="http://schemas.microsoft.com/office/drawing/2014/main" id="{BDB89F31-1EE0-4023-F483-88DFCB6257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894" y="2173256"/>
            <a:ext cx="2589571" cy="1719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FB21D8D-4106-1E61-1192-A9DB657694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2571" y="4455215"/>
            <a:ext cx="3737176" cy="167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8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txBox="1">
            <a:spLocks noGrp="1" noChangeArrowheads="1"/>
          </p:cNvSpPr>
          <p:nvPr/>
        </p:nvSpPr>
        <p:spPr bwMode="auto">
          <a:xfrm>
            <a:off x="1917701" y="6613525"/>
            <a:ext cx="3529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en-US" altLang="sv-SE" sz="1000">
                <a:solidFill>
                  <a:schemeClr val="bg1"/>
                </a:solidFill>
              </a:rPr>
              <a:t>NCC Construction Sverige AB     2008-08-11</a:t>
            </a:r>
          </a:p>
        </p:txBody>
      </p:sp>
      <p:sp>
        <p:nvSpPr>
          <p:cNvPr id="9219" name="Rectangle 11"/>
          <p:cNvSpPr txBox="1">
            <a:spLocks noGrp="1" noChangeArrowheads="1"/>
          </p:cNvSpPr>
          <p:nvPr/>
        </p:nvSpPr>
        <p:spPr bwMode="auto">
          <a:xfrm>
            <a:off x="5665788" y="6613525"/>
            <a:ext cx="862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fld id="{2C0A0337-8B7C-4729-9F40-81BCEC719E93}" type="slidenum">
              <a:rPr lang="en-US" altLang="sv-SE" sz="1000">
                <a:solidFill>
                  <a:schemeClr val="bg1"/>
                </a:solidFill>
              </a:rPr>
              <a:pPr algn="ctr">
                <a:lnSpc>
                  <a:spcPct val="100000"/>
                </a:lnSpc>
                <a:spcBef>
                  <a:spcPct val="0"/>
                </a:spcBef>
                <a:buClrTx/>
                <a:buFontTx/>
                <a:buNone/>
              </a:pPr>
              <a:t>5</a:t>
            </a:fld>
            <a:endParaRPr lang="en-US" altLang="sv-SE" sz="1000">
              <a:solidFill>
                <a:schemeClr val="bg1"/>
              </a:solidFill>
            </a:endParaRPr>
          </a:p>
        </p:txBody>
      </p:sp>
      <p:sp>
        <p:nvSpPr>
          <p:cNvPr id="9220" name="Rectangle 19"/>
          <p:cNvSpPr>
            <a:spLocks noChangeArrowheads="1"/>
          </p:cNvSpPr>
          <p:nvPr/>
        </p:nvSpPr>
        <p:spPr bwMode="ltGray">
          <a:xfrm>
            <a:off x="0" y="6491288"/>
            <a:ext cx="12192000"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endParaRPr lang="sv-SE" altLang="sv-SE">
              <a:latin typeface="Times New Roman" panose="02020603050405020304" pitchFamily="18"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0528" y="5483602"/>
            <a:ext cx="744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9"/>
          <p:cNvSpPr>
            <a:spLocks noChangeArrowheads="1"/>
          </p:cNvSpPr>
          <p:nvPr/>
        </p:nvSpPr>
        <p:spPr bwMode="auto">
          <a:xfrm>
            <a:off x="2151065" y="369889"/>
            <a:ext cx="7740188" cy="96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r>
              <a:rPr lang="sv-SE" altLang="sv-SE" sz="3200" dirty="0">
                <a:solidFill>
                  <a:srgbClr val="C00000"/>
                </a:solidFill>
              </a:rPr>
              <a:t>Möjlig Framtid</a:t>
            </a:r>
          </a:p>
        </p:txBody>
      </p:sp>
      <p:sp>
        <p:nvSpPr>
          <p:cNvPr id="6" name="textruta 5"/>
          <p:cNvSpPr txBox="1"/>
          <p:nvPr/>
        </p:nvSpPr>
        <p:spPr>
          <a:xfrm>
            <a:off x="2708308" y="1497148"/>
            <a:ext cx="6775381" cy="830997"/>
          </a:xfrm>
          <a:prstGeom prst="rect">
            <a:avLst/>
          </a:prstGeom>
          <a:noFill/>
        </p:spPr>
        <p:txBody>
          <a:bodyPr wrap="none" rtlCol="0">
            <a:spAutoFit/>
          </a:bodyPr>
          <a:lstStyle/>
          <a:p>
            <a:pPr marL="285750" indent="-285750">
              <a:buFont typeface="Arial" panose="020B0604020202020204" pitchFamily="34" charset="0"/>
              <a:buChar char="•"/>
            </a:pPr>
            <a:r>
              <a:rPr lang="sv-SE" sz="2400" dirty="0">
                <a:solidFill>
                  <a:srgbClr val="C00000"/>
                </a:solidFill>
              </a:rPr>
              <a:t>Behövs 100-150 TWh ny el</a:t>
            </a:r>
          </a:p>
          <a:p>
            <a:pPr marL="285750" indent="-285750">
              <a:buFont typeface="Arial" panose="020B0604020202020204" pitchFamily="34" charset="0"/>
              <a:buChar char="•"/>
            </a:pPr>
            <a:r>
              <a:rPr lang="sv-SE" sz="2400" dirty="0">
                <a:solidFill>
                  <a:srgbClr val="C00000"/>
                </a:solidFill>
              </a:rPr>
              <a:t>Elnätet behöver byggas ut för 670 miljarder kronor</a:t>
            </a:r>
          </a:p>
        </p:txBody>
      </p:sp>
      <p:sp>
        <p:nvSpPr>
          <p:cNvPr id="2" name="textruta 1">
            <a:extLst>
              <a:ext uri="{FF2B5EF4-FFF2-40B4-BE49-F238E27FC236}">
                <a16:creationId xmlns:a16="http://schemas.microsoft.com/office/drawing/2014/main" id="{710F54E2-8F8E-37A0-9D57-D9D87FF6E29D}"/>
              </a:ext>
            </a:extLst>
          </p:cNvPr>
          <p:cNvSpPr txBox="1"/>
          <p:nvPr/>
        </p:nvSpPr>
        <p:spPr>
          <a:xfrm>
            <a:off x="433579" y="2692956"/>
            <a:ext cx="3434972" cy="461665"/>
          </a:xfrm>
          <a:prstGeom prst="rect">
            <a:avLst/>
          </a:prstGeom>
          <a:noFill/>
        </p:spPr>
        <p:txBody>
          <a:bodyPr wrap="square" rtlCol="0">
            <a:spAutoFit/>
          </a:bodyPr>
          <a:lstStyle/>
          <a:p>
            <a:r>
              <a:rPr lang="sv-SE" sz="2400" dirty="0">
                <a:solidFill>
                  <a:srgbClr val="C00000"/>
                </a:solidFill>
              </a:rPr>
              <a:t>Statsminister för en dag</a:t>
            </a:r>
          </a:p>
        </p:txBody>
      </p:sp>
      <p:pic>
        <p:nvPicPr>
          <p:cNvPr id="9" name="Bildobjekt 8">
            <a:extLst>
              <a:ext uri="{FF2B5EF4-FFF2-40B4-BE49-F238E27FC236}">
                <a16:creationId xmlns:a16="http://schemas.microsoft.com/office/drawing/2014/main" id="{D10091C4-3129-15B4-350C-AA4AD0A3CC40}"/>
              </a:ext>
            </a:extLst>
          </p:cNvPr>
          <p:cNvPicPr>
            <a:picLocks noChangeAspect="1"/>
          </p:cNvPicPr>
          <p:nvPr/>
        </p:nvPicPr>
        <p:blipFill>
          <a:blip r:embed="rId4"/>
          <a:stretch>
            <a:fillRect/>
          </a:stretch>
        </p:blipFill>
        <p:spPr>
          <a:xfrm>
            <a:off x="4850145" y="3789426"/>
            <a:ext cx="3355309" cy="2541901"/>
          </a:xfrm>
          <a:prstGeom prst="rect">
            <a:avLst/>
          </a:prstGeom>
        </p:spPr>
      </p:pic>
      <p:pic>
        <p:nvPicPr>
          <p:cNvPr id="2054" name="Picture 6" descr="Gratis foto: timmer telefonstolpe, gamla keramiska isolatorer, gamla steg  strykjärn, luftledningar, blå himmel | Hippopx">
            <a:extLst>
              <a:ext uri="{FF2B5EF4-FFF2-40B4-BE49-F238E27FC236}">
                <a16:creationId xmlns:a16="http://schemas.microsoft.com/office/drawing/2014/main" id="{8CB11EB8-4D9E-022A-97B8-C96718B47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9596" y="2342455"/>
            <a:ext cx="3231126" cy="215260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klädsel, kostym, person, Människoansikte&#10;&#10;Automatiskt genererad beskrivning">
            <a:extLst>
              <a:ext uri="{FF2B5EF4-FFF2-40B4-BE49-F238E27FC236}">
                <a16:creationId xmlns:a16="http://schemas.microsoft.com/office/drawing/2014/main" id="{ED35CF13-388F-003F-9FD0-2A65877D08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967" t="9348" r="6475"/>
          <a:stretch/>
        </p:blipFill>
        <p:spPr>
          <a:xfrm>
            <a:off x="784779" y="3328435"/>
            <a:ext cx="2462917" cy="2728118"/>
          </a:xfrm>
          <a:prstGeom prst="rect">
            <a:avLst/>
          </a:prstGeom>
        </p:spPr>
      </p:pic>
    </p:spTree>
    <p:extLst>
      <p:ext uri="{BB962C8B-B14F-4D97-AF65-F5344CB8AC3E}">
        <p14:creationId xmlns:p14="http://schemas.microsoft.com/office/powerpoint/2010/main" val="35205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99E705E6-9224-9EE6-349C-296B74A66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20346" y="1157655"/>
            <a:ext cx="1249882" cy="937411"/>
          </a:xfrm>
          <a:prstGeom prst="rect">
            <a:avLst/>
          </a:prstGeom>
        </p:spPr>
      </p:pic>
      <p:sp>
        <p:nvSpPr>
          <p:cNvPr id="9218" name="Rectangle 10"/>
          <p:cNvSpPr txBox="1">
            <a:spLocks noGrp="1" noChangeArrowheads="1"/>
          </p:cNvSpPr>
          <p:nvPr/>
        </p:nvSpPr>
        <p:spPr bwMode="auto">
          <a:xfrm>
            <a:off x="1917701" y="6613525"/>
            <a:ext cx="3529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nSpc>
                <a:spcPct val="100000"/>
              </a:lnSpc>
              <a:spcBef>
                <a:spcPct val="0"/>
              </a:spcBef>
              <a:buClrTx/>
              <a:buFontTx/>
              <a:buNone/>
            </a:pPr>
            <a:r>
              <a:rPr lang="en-US" altLang="sv-SE" sz="1000">
                <a:solidFill>
                  <a:schemeClr val="bg1"/>
                </a:solidFill>
              </a:rPr>
              <a:t>NCC Construction Sverige AB     2008-08-11</a:t>
            </a:r>
          </a:p>
        </p:txBody>
      </p:sp>
      <p:sp>
        <p:nvSpPr>
          <p:cNvPr id="9219" name="Rectangle 11"/>
          <p:cNvSpPr txBox="1">
            <a:spLocks noGrp="1" noChangeArrowheads="1"/>
          </p:cNvSpPr>
          <p:nvPr/>
        </p:nvSpPr>
        <p:spPr bwMode="auto">
          <a:xfrm>
            <a:off x="5665788" y="6613525"/>
            <a:ext cx="862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fld id="{2C0A0337-8B7C-4729-9F40-81BCEC719E93}" type="slidenum">
              <a:rPr lang="en-US" altLang="sv-SE" sz="1000">
                <a:solidFill>
                  <a:schemeClr val="bg1"/>
                </a:solidFill>
              </a:rPr>
              <a:pPr algn="ctr">
                <a:lnSpc>
                  <a:spcPct val="100000"/>
                </a:lnSpc>
                <a:spcBef>
                  <a:spcPct val="0"/>
                </a:spcBef>
                <a:buClrTx/>
                <a:buFontTx/>
                <a:buNone/>
              </a:pPr>
              <a:t>6</a:t>
            </a:fld>
            <a:endParaRPr lang="en-US" altLang="sv-SE" sz="1000">
              <a:solidFill>
                <a:schemeClr val="bg1"/>
              </a:solidFill>
            </a:endParaRPr>
          </a:p>
        </p:txBody>
      </p:sp>
      <p:sp>
        <p:nvSpPr>
          <p:cNvPr id="9220" name="Rectangle 19"/>
          <p:cNvSpPr>
            <a:spLocks noChangeArrowheads="1"/>
          </p:cNvSpPr>
          <p:nvPr/>
        </p:nvSpPr>
        <p:spPr bwMode="ltGray">
          <a:xfrm>
            <a:off x="0" y="6491288"/>
            <a:ext cx="12192000"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endParaRPr lang="sv-SE" altLang="sv-SE">
              <a:latin typeface="Times New Roman" panose="02020603050405020304" pitchFamily="18" charset="0"/>
            </a:endParaRPr>
          </a:p>
        </p:txBody>
      </p:sp>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0528" y="5483602"/>
            <a:ext cx="7445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9"/>
          <p:cNvSpPr>
            <a:spLocks noChangeArrowheads="1"/>
          </p:cNvSpPr>
          <p:nvPr/>
        </p:nvSpPr>
        <p:spPr bwMode="auto">
          <a:xfrm>
            <a:off x="2151065" y="369889"/>
            <a:ext cx="7740188" cy="96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a:lnSpc>
                <a:spcPct val="100000"/>
              </a:lnSpc>
              <a:spcBef>
                <a:spcPct val="0"/>
              </a:spcBef>
              <a:buClrTx/>
              <a:buFontTx/>
              <a:buNone/>
            </a:pPr>
            <a:r>
              <a:rPr lang="sv-SE" altLang="sv-SE" sz="3200" dirty="0">
                <a:solidFill>
                  <a:srgbClr val="C00000"/>
                </a:solidFill>
              </a:rPr>
              <a:t>Möjlig Framtid</a:t>
            </a:r>
          </a:p>
        </p:txBody>
      </p:sp>
      <p:pic>
        <p:nvPicPr>
          <p:cNvPr id="4" name="Bildobjekt 3" descr="En bild som visar utomhus, Landfordon, fordon, gräs&#10;&#10;Automatiskt genererad beskrivning">
            <a:extLst>
              <a:ext uri="{FF2B5EF4-FFF2-40B4-BE49-F238E27FC236}">
                <a16:creationId xmlns:a16="http://schemas.microsoft.com/office/drawing/2014/main" id="{83A720C8-C37D-056F-F1D5-0CEAFB92E5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506" t="37781" r="6670" b="15926"/>
          <a:stretch/>
        </p:blipFill>
        <p:spPr>
          <a:xfrm>
            <a:off x="2553818" y="3764662"/>
            <a:ext cx="2892895" cy="1832023"/>
          </a:xfrm>
          <a:prstGeom prst="rect">
            <a:avLst/>
          </a:prstGeom>
        </p:spPr>
      </p:pic>
      <p:pic>
        <p:nvPicPr>
          <p:cNvPr id="2050" name="Picture 2" descr="hydrogen container 1 1">
            <a:extLst>
              <a:ext uri="{FF2B5EF4-FFF2-40B4-BE49-F238E27FC236}">
                <a16:creationId xmlns:a16="http://schemas.microsoft.com/office/drawing/2014/main" id="{A232ED65-F4DF-AE72-F0DE-AE361ED1F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177" y="994120"/>
            <a:ext cx="3003550" cy="1946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ätgastillverkare öppnar station på västkusten">
            <a:extLst>
              <a:ext uri="{FF2B5EF4-FFF2-40B4-BE49-F238E27FC236}">
                <a16:creationId xmlns:a16="http://schemas.microsoft.com/office/drawing/2014/main" id="{6E1E05A9-1CF9-6291-B44C-EEABC14861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2728" y="1104343"/>
            <a:ext cx="3115852" cy="226340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En bild som visar pipa, stål, mark, Ledningsnät">
            <a:extLst>
              <a:ext uri="{FF2B5EF4-FFF2-40B4-BE49-F238E27FC236}">
                <a16:creationId xmlns:a16="http://schemas.microsoft.com/office/drawing/2014/main" id="{3994524B-9CE7-C3E2-E0FA-9803BD1958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5288" y="3764662"/>
            <a:ext cx="2651993" cy="1988995"/>
          </a:xfrm>
          <a:prstGeom prst="rect">
            <a:avLst/>
          </a:prstGeom>
        </p:spPr>
      </p:pic>
      <p:pic>
        <p:nvPicPr>
          <p:cNvPr id="5" name="Bildobjekt 4">
            <a:extLst>
              <a:ext uri="{FF2B5EF4-FFF2-40B4-BE49-F238E27FC236}">
                <a16:creationId xmlns:a16="http://schemas.microsoft.com/office/drawing/2014/main" id="{5347CD6B-89F2-5E58-7909-A285FE16D4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9273" y="1915532"/>
            <a:ext cx="2351462" cy="1763598"/>
          </a:xfrm>
          <a:prstGeom prst="rect">
            <a:avLst/>
          </a:prstGeom>
        </p:spPr>
      </p:pic>
      <p:pic>
        <p:nvPicPr>
          <p:cNvPr id="2" name="Bildobjekt 1" descr="En bild som visar klädsel, kostym, person, Människoansikte&#10;&#10;Automatiskt genererad beskrivning">
            <a:extLst>
              <a:ext uri="{FF2B5EF4-FFF2-40B4-BE49-F238E27FC236}">
                <a16:creationId xmlns:a16="http://schemas.microsoft.com/office/drawing/2014/main" id="{3ECD21C0-D28A-DFF3-9D3F-B52F87E9988F}"/>
              </a:ext>
            </a:extLst>
          </p:cNvPr>
          <p:cNvPicPr>
            <a:picLocks noChangeAspect="1"/>
          </p:cNvPicPr>
          <p:nvPr/>
        </p:nvPicPr>
        <p:blipFill rotWithShape="1">
          <a:blip r:embed="rId10">
            <a:extLst>
              <a:ext uri="{28A0092B-C50C-407E-A947-70E740481C1C}">
                <a14:useLocalDpi xmlns:a14="http://schemas.microsoft.com/office/drawing/2010/main" val="0"/>
              </a:ext>
            </a:extLst>
          </a:blip>
          <a:srcRect l="38967" t="9348" r="6475"/>
          <a:stretch/>
        </p:blipFill>
        <p:spPr>
          <a:xfrm>
            <a:off x="3856499" y="1292039"/>
            <a:ext cx="4194950" cy="4646652"/>
          </a:xfrm>
          <a:prstGeom prst="rect">
            <a:avLst/>
          </a:prstGeom>
        </p:spPr>
      </p:pic>
    </p:spTree>
    <p:extLst>
      <p:ext uri="{BB962C8B-B14F-4D97-AF65-F5344CB8AC3E}">
        <p14:creationId xmlns:p14="http://schemas.microsoft.com/office/powerpoint/2010/main" val="41025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6138BA57EF1A41845679088EA8A2A3" ma:contentTypeVersion="18" ma:contentTypeDescription="Skapa ett nytt dokument." ma:contentTypeScope="" ma:versionID="31d77d76374ff7a50478bb0051ab798c">
  <xsd:schema xmlns:xsd="http://www.w3.org/2001/XMLSchema" xmlns:xs="http://www.w3.org/2001/XMLSchema" xmlns:p="http://schemas.microsoft.com/office/2006/metadata/properties" xmlns:ns2="fd8bebe1-8bdf-4166-a89f-8dc3f0b86b70" xmlns:ns3="7c7a8689-940d-4d54-ad31-7f58b0486aee" targetNamespace="http://schemas.microsoft.com/office/2006/metadata/properties" ma:root="true" ma:fieldsID="79046909b85ce7313c8c48e83fcdce86" ns2:_="" ns3:_="">
    <xsd:import namespace="fd8bebe1-8bdf-4166-a89f-8dc3f0b86b70"/>
    <xsd:import namespace="7c7a8689-940d-4d54-ad31-7f58b0486a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bebe1-8bdf-4166-a89f-8dc3f0b86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29f18cf-e7e3-4e28-854c-445b625df5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a8689-940d-4d54-ad31-7f58b0486aee"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a0f4e45-f8fb-4085-ac23-2b337b629be9}" ma:internalName="TaxCatchAll" ma:showField="CatchAllData" ma:web="7c7a8689-940d-4d54-ad31-7f58b0486a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18EF7D-22B5-4F78-8397-BA6BE1AA6134}"/>
</file>

<file path=customXml/itemProps2.xml><?xml version="1.0" encoding="utf-8"?>
<ds:datastoreItem xmlns:ds="http://schemas.openxmlformats.org/officeDocument/2006/customXml" ds:itemID="{8C008701-3F30-465A-9508-488610A7060B}"/>
</file>

<file path=docProps/app.xml><?xml version="1.0" encoding="utf-8"?>
<Properties xmlns="http://schemas.openxmlformats.org/officeDocument/2006/extended-properties" xmlns:vt="http://schemas.openxmlformats.org/officeDocument/2006/docPropsVTypes">
  <TotalTime>4896</TotalTime>
  <Words>439</Words>
  <Application>Microsoft Office PowerPoint</Application>
  <PresentationFormat>Bredbild</PresentationFormat>
  <Paragraphs>137</Paragraphs>
  <Slides>6</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Calibri Light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vector>
  </TitlesOfParts>
  <Company>Sjöbo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Kent Tillberg</dc:creator>
  <cp:lastModifiedBy>Tillberg, Kent</cp:lastModifiedBy>
  <cp:revision>91</cp:revision>
  <dcterms:created xsi:type="dcterms:W3CDTF">2018-11-29T14:11:35Z</dcterms:created>
  <dcterms:modified xsi:type="dcterms:W3CDTF">2024-05-12T17:00:26Z</dcterms:modified>
</cp:coreProperties>
</file>