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4"/>
    <p:sldMasterId id="2147483794" r:id="rId5"/>
    <p:sldMasterId id="2147483812" r:id="rId6"/>
  </p:sldMasterIdLst>
  <p:notesMasterIdLst>
    <p:notesMasterId r:id="rId22"/>
  </p:notesMasterIdLst>
  <p:handoutMasterIdLst>
    <p:handoutMasterId r:id="rId23"/>
  </p:handoutMasterIdLst>
  <p:sldIdLst>
    <p:sldId id="2147475493" r:id="rId7"/>
    <p:sldId id="2147475490" r:id="rId8"/>
    <p:sldId id="2147475528" r:id="rId9"/>
    <p:sldId id="2147475530" r:id="rId10"/>
    <p:sldId id="2147475547" r:id="rId11"/>
    <p:sldId id="2147475532" r:id="rId12"/>
    <p:sldId id="2147475533" r:id="rId13"/>
    <p:sldId id="2147475504" r:id="rId14"/>
    <p:sldId id="2147475545" r:id="rId15"/>
    <p:sldId id="2147475546" r:id="rId16"/>
    <p:sldId id="2147475499" r:id="rId17"/>
    <p:sldId id="2147475540" r:id="rId18"/>
    <p:sldId id="2147475539" r:id="rId19"/>
    <p:sldId id="2147475542" r:id="rId20"/>
    <p:sldId id="2147475548" r:id="rId21"/>
  </p:sldIdLst>
  <p:sldSz cx="12192000" cy="6858000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3FBD23-CB38-0173-EEF4-BF0D7DC87B2B}" name="Peter Enå" initials="PE" userId="S::peter.ena@hydri.co::d441048e-4cc0-47cf-9aa3-4ef6a8fe1b89" providerId="AD"/>
  <p188:author id="{BB503AFF-AD73-159A-50CE-D259D4AB2619}" name="Mikael Antonsson" initials="MA" userId="S::mikael.antonsson@hydri.co::0d021c0f-0c06-4d9c-8bc9-eb4bc2abf3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0D26"/>
    <a:srgbClr val="00FF99"/>
    <a:srgbClr val="323F96"/>
    <a:srgbClr val="CCECFF"/>
    <a:srgbClr val="1C9477"/>
    <a:srgbClr val="4C6459"/>
    <a:srgbClr val="7AAC47"/>
    <a:srgbClr val="192522"/>
    <a:srgbClr val="001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46EC9C-37AE-41FE-9066-46808EB6EBE7}" v="2" dt="2024-05-12T12:04:25.5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85" autoAdjust="0"/>
    <p:restoredTop sz="95033" autoAdjust="0"/>
  </p:normalViewPr>
  <p:slideViewPr>
    <p:cSldViewPr snapToGrid="0">
      <p:cViewPr varScale="1">
        <p:scale>
          <a:sx n="79" d="100"/>
          <a:sy n="79" d="100"/>
        </p:scale>
        <p:origin x="110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3293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Enå" userId="d441048e-4cc0-47cf-9aa3-4ef6a8fe1b89" providerId="ADAL" clId="{E346EC9C-37AE-41FE-9066-46808EB6EBE7}"/>
    <pc:docChg chg="undo custSel addSld delSld modSld sldOrd">
      <pc:chgData name="Peter Enå" userId="d441048e-4cc0-47cf-9aa3-4ef6a8fe1b89" providerId="ADAL" clId="{E346EC9C-37AE-41FE-9066-46808EB6EBE7}" dt="2024-05-12T12:10:25.134" v="892" actId="47"/>
      <pc:docMkLst>
        <pc:docMk/>
      </pc:docMkLst>
      <pc:sldChg chg="modSp mod ord modNotesTx">
        <pc:chgData name="Peter Enå" userId="d441048e-4cc0-47cf-9aa3-4ef6a8fe1b89" providerId="ADAL" clId="{E346EC9C-37AE-41FE-9066-46808EB6EBE7}" dt="2024-05-12T11:45:24.524" v="788" actId="20577"/>
        <pc:sldMkLst>
          <pc:docMk/>
          <pc:sldMk cId="657914667" sldId="2147475490"/>
        </pc:sldMkLst>
        <pc:spChg chg="mod">
          <ac:chgData name="Peter Enå" userId="d441048e-4cc0-47cf-9aa3-4ef6a8fe1b89" providerId="ADAL" clId="{E346EC9C-37AE-41FE-9066-46808EB6EBE7}" dt="2024-05-12T10:14:10.606" v="778" actId="20577"/>
          <ac:spMkLst>
            <pc:docMk/>
            <pc:sldMk cId="657914667" sldId="2147475490"/>
            <ac:spMk id="2" creationId="{3226676D-FD70-43AA-F3F2-AB7E7CDCA26E}"/>
          </ac:spMkLst>
        </pc:spChg>
      </pc:sldChg>
      <pc:sldChg chg="addSp modSp mod">
        <pc:chgData name="Peter Enå" userId="d441048e-4cc0-47cf-9aa3-4ef6a8fe1b89" providerId="ADAL" clId="{E346EC9C-37AE-41FE-9066-46808EB6EBE7}" dt="2024-05-12T10:11:30.727" v="757" actId="20577"/>
        <pc:sldMkLst>
          <pc:docMk/>
          <pc:sldMk cId="2928687850" sldId="2147475493"/>
        </pc:sldMkLst>
        <pc:spChg chg="add mod">
          <ac:chgData name="Peter Enå" userId="d441048e-4cc0-47cf-9aa3-4ef6a8fe1b89" providerId="ADAL" clId="{E346EC9C-37AE-41FE-9066-46808EB6EBE7}" dt="2024-05-12T10:11:30.727" v="757" actId="20577"/>
          <ac:spMkLst>
            <pc:docMk/>
            <pc:sldMk cId="2928687850" sldId="2147475493"/>
            <ac:spMk id="4" creationId="{D9D56C95-757D-C929-BC22-45882AB16919}"/>
          </ac:spMkLst>
        </pc:spChg>
      </pc:sldChg>
      <pc:sldChg chg="ord modNotesTx">
        <pc:chgData name="Peter Enå" userId="d441048e-4cc0-47cf-9aa3-4ef6a8fe1b89" providerId="ADAL" clId="{E346EC9C-37AE-41FE-9066-46808EB6EBE7}" dt="2024-05-12T11:46:41.882" v="795" actId="20577"/>
        <pc:sldMkLst>
          <pc:docMk/>
          <pc:sldMk cId="1777599854" sldId="2147475499"/>
        </pc:sldMkLst>
      </pc:sldChg>
      <pc:sldChg chg="del">
        <pc:chgData name="Peter Enå" userId="d441048e-4cc0-47cf-9aa3-4ef6a8fe1b89" providerId="ADAL" clId="{E346EC9C-37AE-41FE-9066-46808EB6EBE7}" dt="2024-05-12T12:10:25.134" v="892" actId="47"/>
        <pc:sldMkLst>
          <pc:docMk/>
          <pc:sldMk cId="2341660605" sldId="2147475503"/>
        </pc:sldMkLst>
      </pc:sldChg>
      <pc:sldChg chg="ord modNotesTx">
        <pc:chgData name="Peter Enå" userId="d441048e-4cc0-47cf-9aa3-4ef6a8fe1b89" providerId="ADAL" clId="{E346EC9C-37AE-41FE-9066-46808EB6EBE7}" dt="2024-05-12T11:45:16.380" v="787" actId="20577"/>
        <pc:sldMkLst>
          <pc:docMk/>
          <pc:sldMk cId="9015747" sldId="2147475504"/>
        </pc:sldMkLst>
      </pc:sldChg>
      <pc:sldChg chg="del">
        <pc:chgData name="Peter Enå" userId="d441048e-4cc0-47cf-9aa3-4ef6a8fe1b89" providerId="ADAL" clId="{E346EC9C-37AE-41FE-9066-46808EB6EBE7}" dt="2024-05-12T11:47:10.748" v="799" actId="47"/>
        <pc:sldMkLst>
          <pc:docMk/>
          <pc:sldMk cId="4106273678" sldId="2147475512"/>
        </pc:sldMkLst>
      </pc:sldChg>
      <pc:sldChg chg="del modNotesTx">
        <pc:chgData name="Peter Enå" userId="d441048e-4cc0-47cf-9aa3-4ef6a8fe1b89" providerId="ADAL" clId="{E346EC9C-37AE-41FE-9066-46808EB6EBE7}" dt="2024-05-12T11:47:13.925" v="800" actId="47"/>
        <pc:sldMkLst>
          <pc:docMk/>
          <pc:sldMk cId="2390874072" sldId="2147475521"/>
        </pc:sldMkLst>
      </pc:sldChg>
      <pc:sldChg chg="modNotesTx">
        <pc:chgData name="Peter Enå" userId="d441048e-4cc0-47cf-9aa3-4ef6a8fe1b89" providerId="ADAL" clId="{E346EC9C-37AE-41FE-9066-46808EB6EBE7}" dt="2024-05-12T11:46:02.883" v="789" actId="20577"/>
        <pc:sldMkLst>
          <pc:docMk/>
          <pc:sldMk cId="3482218005" sldId="2147475530"/>
        </pc:sldMkLst>
      </pc:sldChg>
      <pc:sldChg chg="modNotesTx">
        <pc:chgData name="Peter Enå" userId="d441048e-4cc0-47cf-9aa3-4ef6a8fe1b89" providerId="ADAL" clId="{E346EC9C-37AE-41FE-9066-46808EB6EBE7}" dt="2024-05-12T11:46:15.838" v="791" actId="20577"/>
        <pc:sldMkLst>
          <pc:docMk/>
          <pc:sldMk cId="2612532894" sldId="2147475532"/>
        </pc:sldMkLst>
      </pc:sldChg>
      <pc:sldChg chg="modNotesTx">
        <pc:chgData name="Peter Enå" userId="d441048e-4cc0-47cf-9aa3-4ef6a8fe1b89" providerId="ADAL" clId="{E346EC9C-37AE-41FE-9066-46808EB6EBE7}" dt="2024-05-12T11:46:21.736" v="792" actId="20577"/>
        <pc:sldMkLst>
          <pc:docMk/>
          <pc:sldMk cId="1639873787" sldId="2147475533"/>
        </pc:sldMkLst>
      </pc:sldChg>
      <pc:sldChg chg="modSp mod modNotesTx">
        <pc:chgData name="Peter Enå" userId="d441048e-4cc0-47cf-9aa3-4ef6a8fe1b89" providerId="ADAL" clId="{E346EC9C-37AE-41FE-9066-46808EB6EBE7}" dt="2024-05-12T12:08:19.393" v="891" actId="20577"/>
        <pc:sldMkLst>
          <pc:docMk/>
          <pc:sldMk cId="3927824640" sldId="2147475539"/>
        </pc:sldMkLst>
        <pc:spChg chg="mod">
          <ac:chgData name="Peter Enå" userId="d441048e-4cc0-47cf-9aa3-4ef6a8fe1b89" providerId="ADAL" clId="{E346EC9C-37AE-41FE-9066-46808EB6EBE7}" dt="2024-05-12T12:08:19.393" v="891" actId="20577"/>
          <ac:spMkLst>
            <pc:docMk/>
            <pc:sldMk cId="3927824640" sldId="2147475539"/>
            <ac:spMk id="38" creationId="{B76BD37D-E3BB-EAF1-379B-04C56BDC12BE}"/>
          </ac:spMkLst>
        </pc:spChg>
      </pc:sldChg>
      <pc:sldChg chg="modNotesTx">
        <pc:chgData name="Peter Enå" userId="d441048e-4cc0-47cf-9aa3-4ef6a8fe1b89" providerId="ADAL" clId="{E346EC9C-37AE-41FE-9066-46808EB6EBE7}" dt="2024-05-12T11:46:48.056" v="796" actId="20577"/>
        <pc:sldMkLst>
          <pc:docMk/>
          <pc:sldMk cId="3436955612" sldId="2147475540"/>
        </pc:sldMkLst>
      </pc:sldChg>
      <pc:sldChg chg="modSp mod">
        <pc:chgData name="Peter Enå" userId="d441048e-4cc0-47cf-9aa3-4ef6a8fe1b89" providerId="ADAL" clId="{E346EC9C-37AE-41FE-9066-46808EB6EBE7}" dt="2024-05-12T12:02:50.806" v="885" actId="14100"/>
        <pc:sldMkLst>
          <pc:docMk/>
          <pc:sldMk cId="3438185139" sldId="2147475542"/>
        </pc:sldMkLst>
        <pc:spChg chg="mod">
          <ac:chgData name="Peter Enå" userId="d441048e-4cc0-47cf-9aa3-4ef6a8fe1b89" providerId="ADAL" clId="{E346EC9C-37AE-41FE-9066-46808EB6EBE7}" dt="2024-05-11T11:35:48.098" v="402" actId="20577"/>
          <ac:spMkLst>
            <pc:docMk/>
            <pc:sldMk cId="3438185139" sldId="2147475542"/>
            <ac:spMk id="38" creationId="{B76BD37D-E3BB-EAF1-379B-04C56BDC12BE}"/>
          </ac:spMkLst>
        </pc:spChg>
        <pc:spChg chg="mod">
          <ac:chgData name="Peter Enå" userId="d441048e-4cc0-47cf-9aa3-4ef6a8fe1b89" providerId="ADAL" clId="{E346EC9C-37AE-41FE-9066-46808EB6EBE7}" dt="2024-05-12T12:02:50.806" v="885" actId="14100"/>
          <ac:spMkLst>
            <pc:docMk/>
            <pc:sldMk cId="3438185139" sldId="2147475542"/>
            <ac:spMk id="39" creationId="{0FE3F541-80CB-7A3F-4755-047E61E8614C}"/>
          </ac:spMkLst>
        </pc:spChg>
      </pc:sldChg>
      <pc:sldChg chg="modNotesTx">
        <pc:chgData name="Peter Enå" userId="d441048e-4cc0-47cf-9aa3-4ef6a8fe1b89" providerId="ADAL" clId="{E346EC9C-37AE-41FE-9066-46808EB6EBE7}" dt="2024-05-12T11:46:28.473" v="793" actId="20577"/>
        <pc:sldMkLst>
          <pc:docMk/>
          <pc:sldMk cId="4135963400" sldId="2147475545"/>
        </pc:sldMkLst>
      </pc:sldChg>
      <pc:sldChg chg="modNotesTx">
        <pc:chgData name="Peter Enå" userId="d441048e-4cc0-47cf-9aa3-4ef6a8fe1b89" providerId="ADAL" clId="{E346EC9C-37AE-41FE-9066-46808EB6EBE7}" dt="2024-05-12T11:46:36.935" v="794" actId="20577"/>
        <pc:sldMkLst>
          <pc:docMk/>
          <pc:sldMk cId="1150500262" sldId="2147475546"/>
        </pc:sldMkLst>
      </pc:sldChg>
      <pc:sldChg chg="modNotesTx">
        <pc:chgData name="Peter Enå" userId="d441048e-4cc0-47cf-9aa3-4ef6a8fe1b89" providerId="ADAL" clId="{E346EC9C-37AE-41FE-9066-46808EB6EBE7}" dt="2024-05-12T11:46:10.087" v="790" actId="20577"/>
        <pc:sldMkLst>
          <pc:docMk/>
          <pc:sldMk cId="3752673628" sldId="2147475547"/>
        </pc:sldMkLst>
      </pc:sldChg>
      <pc:sldChg chg="add">
        <pc:chgData name="Peter Enå" userId="d441048e-4cc0-47cf-9aa3-4ef6a8fe1b89" providerId="ADAL" clId="{E346EC9C-37AE-41FE-9066-46808EB6EBE7}" dt="2024-05-12T12:04:25.504" v="886"/>
        <pc:sldMkLst>
          <pc:docMk/>
          <pc:sldMk cId="1957138046" sldId="214747554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D68101C5-0AB4-FA9E-293F-731CD1450D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A8B1D1A-FDC5-343B-A2AE-C260ECB8DA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F127D23-8900-49A1-A31D-3C603D459A87}" type="datetimeFigureOut">
              <a:rPr lang="sv-SE" smtClean="0"/>
              <a:t>2024-05-10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7F06EE2-49FA-B3B9-34CB-B3199A1E24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FA86A5C-4907-ECF4-A3B7-3EFFF7579D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BEB4E9B-C58D-4EAE-B7BA-CB4542DBA9A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851827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4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F3C47776-9FA5-4CAB-9C86-A453A7EA469C}" type="datetimeFigureOut">
              <a:rPr lang="sv-SE" smtClean="0"/>
              <a:t>2024-05-10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420BDD4-A141-4E3B-A924-C7D3667054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0974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4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0BDD4-A141-4E3B-A924-C7D36670540C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8751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0BDD4-A141-4E3B-A924-C7D36670540C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E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n E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589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0BDD4-A141-4E3B-A924-C7D36670540C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E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n E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38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0BDD4-A141-4E3B-A924-C7D36670540C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E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n E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568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0BDD4-A141-4E3B-A924-C7D36670540C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E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n E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346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0BDD4-A141-4E3B-A924-C7D36670540C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E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n E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449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0BDD4-A141-4E3B-A924-C7D36670540C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4475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0BDD4-A141-4E3B-A924-C7D36670540C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E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n E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503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0BDD4-A141-4E3B-A924-C7D36670540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4113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0BDD4-A141-4E3B-A924-C7D36670540C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E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n E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095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0BDD4-A141-4E3B-A924-C7D36670540C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E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n E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72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0BDD4-A141-4E3B-A924-C7D36670540C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E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n E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152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0BDD4-A141-4E3B-A924-C7D36670540C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E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n E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958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0BDD4-A141-4E3B-A924-C7D36670540C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E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n E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439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20BDD4-A141-4E3B-A924-C7D36670540C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E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n E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435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C2BA36-09A5-5976-8343-2CEF5DC53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B919898-C0FD-EAC3-1B9C-8DABDCE14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E490AED-D0CF-AB21-6410-145EE293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0EF6-17CC-46DF-927A-4215E1EC2D0B}" type="datetimeFigureOut">
              <a:rPr lang="sv-SE" smtClean="0"/>
              <a:t>2024-05-10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310D3FF-2479-EC92-5789-C170B2ED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2B0B67-20AE-D8E0-BC39-935C9F8A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CB41-21A9-439E-8C9D-6A6BD1455B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6898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DB047C-D24F-C43B-C806-C801641D7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26E27A7-103A-8424-4D38-4ADDA2EBF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71AE33F-493A-66DB-AC72-21AFE8E2E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0EF6-17CC-46DF-927A-4215E1EC2D0B}" type="datetimeFigureOut">
              <a:rPr lang="sv-SE" smtClean="0"/>
              <a:t>2024-05-10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F14D427-EFA8-7ADB-E4E0-4EF7CD901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EDC5956-31DA-001D-20F0-78D1AECE1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CB41-21A9-439E-8C9D-6A6BD1455B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129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53A34AB3-9F1A-C5CA-FA6A-9FFCD98A9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CE83812-2255-04B7-23E8-57B96C8EC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1C7E6BB-CBC4-229D-5254-A167FBAAF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0EF6-17CC-46DF-927A-4215E1EC2D0B}" type="datetimeFigureOut">
              <a:rPr lang="sv-SE" smtClean="0"/>
              <a:t>2024-05-10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B06A0AB-69FC-8F2B-9C61-3BB7480AB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0BEFD23-B9C4-93D6-9BF4-A1143FAE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CB41-21A9-439E-8C9D-6A6BD1455B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674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5A1EC1-E046-4510-ADAB-D0A83C623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47341"/>
            <a:ext cx="9000000" cy="828000"/>
          </a:xfrm>
        </p:spPr>
        <p:txBody>
          <a:bodyPr anchor="t" anchorCtr="0"/>
          <a:lstStyle>
            <a:lvl1pPr algn="l">
              <a:defRPr sz="6200" spc="-150" baseline="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EC543F9-5488-42E2-ACD6-B7BD591A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2024-01-26</a:t>
            </a:r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3E17356B-54B3-40A9-8B33-83170F47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Peter Enå  - CEO Hydri AB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F76E698-64D9-4A7B-9B56-E1FDD225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88DEE3FD-F335-DBB6-B11C-FCE339BD5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2545" y="6157261"/>
            <a:ext cx="818455" cy="44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82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A42CC77-C68E-47D9-9A06-F370691EA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A1571CA-BC9B-4838-832C-D2E2D5A99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B1C563E-6BDC-4386-825E-BAFDCACA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DD751E8-2C9D-4D99-9E00-7B78CB8B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E54EB44-9C2A-1CE2-177C-2EBFD211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447341"/>
            <a:ext cx="5210174" cy="684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281AAC9B-B335-5BC5-35F7-EEC263D0989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42913" y="2349500"/>
            <a:ext cx="5209200" cy="3527425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4AE5BE8F-34E4-8023-0DF5-A6CD1E4BC1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2545" y="6157261"/>
            <a:ext cx="818455" cy="44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63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4">
            <a:extLst>
              <a:ext uri="{FF2B5EF4-FFF2-40B4-BE49-F238E27FC236}">
                <a16:creationId xmlns:a16="http://schemas.microsoft.com/office/drawing/2014/main" id="{0563A4E2-EFD1-5D83-3F65-3BE00A3B1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22" y="1587"/>
            <a:ext cx="12186357" cy="6854826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E127E335-85E4-5577-7FB5-55C55C15B2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000" y="2644200"/>
            <a:ext cx="2880000" cy="15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43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5A1EC1-E046-4510-ADAB-D0A83C623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47341"/>
            <a:ext cx="9000000" cy="828000"/>
          </a:xfrm>
        </p:spPr>
        <p:txBody>
          <a:bodyPr anchor="t" anchorCtr="0"/>
          <a:lstStyle>
            <a:lvl1pPr algn="l">
              <a:defRPr sz="6200" spc="-150" baseline="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EC543F9-5488-42E2-ACD6-B7BD591A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2024-01-26</a:t>
            </a:r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3E17356B-54B3-40A9-8B33-83170F47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Peter Enå  - CEO Hydri AB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F76E698-64D9-4A7B-9B56-E1FDD225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88DEE3FD-F335-DBB6-B11C-FCE339BD5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8695" y="5921553"/>
            <a:ext cx="1080000" cy="58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54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vå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C70F8088-6382-E3AC-3162-3040BC95B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4" y="694"/>
            <a:ext cx="12189532" cy="685661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75A1EC1-E046-4510-ADAB-D0A83C623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47341"/>
            <a:ext cx="9000000" cy="828000"/>
          </a:xfrm>
        </p:spPr>
        <p:txBody>
          <a:bodyPr anchor="t" anchorCtr="0"/>
          <a:lstStyle>
            <a:lvl1pPr algn="l">
              <a:defRPr sz="6200" spc="-150" baseline="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EC543F9-5488-42E2-ACD6-B7BD591A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3E17356B-54B3-40A9-8B33-83170F47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F76E698-64D9-4A7B-9B56-E1FDD225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64BF5A47-D710-7C78-5FF1-DC42CE59A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1280281"/>
            <a:ext cx="9000000" cy="792000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F91A2421-E51C-6FA7-848D-2FA11AE12C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8695" y="5921553"/>
            <a:ext cx="1080000" cy="58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91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2A109D-38B5-4495-B55C-E2E6B9BDE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665288"/>
            <a:ext cx="11306175" cy="42116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574FE05-0C44-4F9C-A577-15366F107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6257A3D0-286E-4EC7-9D87-EE508379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04D629E-8E3F-4F89-BBC0-61E2FD9A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E35338C5-A199-FC5B-0103-D2126B7CE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293202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2A109D-38B5-4495-B55C-E2E6B9BDE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4" y="2349500"/>
            <a:ext cx="8316911" cy="352742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574FE05-0C44-4F9C-A577-15366F107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6257A3D0-286E-4EC7-9D87-EE508379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04D629E-8E3F-4F89-BBC0-61E2FD9A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Rubrik 10">
            <a:extLst>
              <a:ext uri="{FF2B5EF4-FFF2-40B4-BE49-F238E27FC236}">
                <a16:creationId xmlns:a16="http://schemas.microsoft.com/office/drawing/2014/main" id="{26B98CE9-3E7D-A778-D1E6-E721182D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584855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foto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1C02DDA0-ED9F-3CDA-0D78-EA7858080E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2A109D-38B5-4495-B55C-E2E6B9BDE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4" y="2349500"/>
            <a:ext cx="8316911" cy="352742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574FE05-0C44-4F9C-A577-15366F107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6257A3D0-286E-4EC7-9D87-EE508379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04D629E-8E3F-4F89-BBC0-61E2FD9A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Rubrik 10">
            <a:extLst>
              <a:ext uri="{FF2B5EF4-FFF2-40B4-BE49-F238E27FC236}">
                <a16:creationId xmlns:a16="http://schemas.microsoft.com/office/drawing/2014/main" id="{26B98CE9-3E7D-A778-D1E6-E721182D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7D64D49-F0E2-8FAA-8BFB-CF07E93951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09087" y="6129913"/>
            <a:ext cx="540000" cy="2943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15538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498902-2B41-3733-B032-B7F9C7A94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E0A0250-D887-1136-A930-550D22D97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036C3F0-806B-B4D7-A90F-BC59514B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0EF6-17CC-46DF-927A-4215E1EC2D0B}" type="datetimeFigureOut">
              <a:rPr lang="sv-SE" smtClean="0"/>
              <a:t>2024-05-10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D9EE62F-C845-7E9E-EA2B-BDA22D37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353752-5275-83C0-0F50-E07027703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CB41-21A9-439E-8C9D-6A6BD1455B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5645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text vå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7FA3B86-490E-755C-3692-51A661156F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88" y="893"/>
            <a:ext cx="12188824" cy="6856214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2A109D-38B5-4495-B55C-E2E6B9BDE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4" y="2349500"/>
            <a:ext cx="8316911" cy="352742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574FE05-0C44-4F9C-A577-15366F107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6257A3D0-286E-4EC7-9D87-EE508379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04D629E-8E3F-4F89-BBC0-61E2FD9A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Rubrik 10">
            <a:extLst>
              <a:ext uri="{FF2B5EF4-FFF2-40B4-BE49-F238E27FC236}">
                <a16:creationId xmlns:a16="http://schemas.microsoft.com/office/drawing/2014/main" id="{26B98CE9-3E7D-A778-D1E6-E721182D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D6D73508-6AB8-CD12-59FF-732F404D46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09088" y="6129913"/>
            <a:ext cx="540000" cy="2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34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3">
            <a:extLst>
              <a:ext uri="{FF2B5EF4-FFF2-40B4-BE49-F238E27FC236}">
                <a16:creationId xmlns:a16="http://schemas.microsoft.com/office/drawing/2014/main" id="{D20578C8-31CE-82DB-E152-8FA2B205F7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D673455-F605-4633-98D3-DE36E06F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01" y="2773063"/>
            <a:ext cx="8999999" cy="828000"/>
          </a:xfrm>
        </p:spPr>
        <p:txBody>
          <a:bodyPr anchor="b" anchorCtr="0"/>
          <a:lstStyle>
            <a:lvl1pPr algn="ctr">
              <a:defRPr sz="6000" spc="-150" baseline="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E66D635-5721-4019-A9F2-E9FABA541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6000" y="3602828"/>
            <a:ext cx="9000000" cy="792000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BA2394-77E9-432B-9A33-441B04E9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C3841F8-7BFD-4460-B152-70584E566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57414B4-0D2F-4C1E-9251-0B637881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5">
            <a:extLst>
              <a:ext uri="{FF2B5EF4-FFF2-40B4-BE49-F238E27FC236}">
                <a16:creationId xmlns:a16="http://schemas.microsoft.com/office/drawing/2014/main" id="{A8102033-12F4-90D3-8ECD-F1D259E246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09087" y="6129913"/>
            <a:ext cx="540000" cy="2943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334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vå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E20A518-5F4E-C8BE-B76E-11114294CC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D673455-F605-4633-98D3-DE36E06F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01" y="2773063"/>
            <a:ext cx="8999999" cy="828000"/>
          </a:xfrm>
        </p:spPr>
        <p:txBody>
          <a:bodyPr anchor="b" anchorCtr="0"/>
          <a:lstStyle>
            <a:lvl1pPr algn="ctr">
              <a:defRPr sz="6000" spc="-150" baseline="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E66D635-5721-4019-A9F2-E9FABA541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6000" y="3602829"/>
            <a:ext cx="8999999" cy="792000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BA2394-77E9-432B-9A33-441B04E9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C3841F8-7BFD-4460-B152-70584E566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57414B4-0D2F-4C1E-9251-0B637881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7232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3">
            <a:extLst>
              <a:ext uri="{FF2B5EF4-FFF2-40B4-BE49-F238E27FC236}">
                <a16:creationId xmlns:a16="http://schemas.microsoft.com/office/drawing/2014/main" id="{295B0ECA-AB13-3613-8B7D-D5FF040CE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88" y="893"/>
            <a:ext cx="12188824" cy="6856214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2AF32E-18F4-4F2B-BB77-C7479082D7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2349500"/>
            <a:ext cx="5209200" cy="3527425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F77FCD-E446-4FDF-B7FB-F0D58A9EA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1316" y="2349500"/>
            <a:ext cx="5209200" cy="3527425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56A4D96-A43A-4255-92F1-F0838230E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FCA13C9-9E56-4F36-B3E9-046D7FEB2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7828E61-1E2E-4636-A5B4-0CEBFCC68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5A6D095F-5A1F-F717-C7BF-B328FFD5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D3FF95C8-47A1-8CAF-4CD4-FA50E85DF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09088" y="6129913"/>
            <a:ext cx="540000" cy="2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13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DA8924E-9FC8-4FDF-BD76-6F861283C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142620"/>
            <a:ext cx="5209200" cy="69691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630CE56-39D2-4591-B686-737D6841E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3" y="2349501"/>
            <a:ext cx="5209200" cy="3527424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B392415-1135-4A7A-86D8-2A79D0D2F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5326" y="1142620"/>
            <a:ext cx="5209200" cy="69691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C2A7991-D9C5-419A-8AA0-4476AE77E9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5326" y="2349501"/>
            <a:ext cx="5209200" cy="3527424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1C500E2-E1F6-457D-891F-10D6609F3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183A8DE-855D-43B6-968B-F4C2FDBD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0737692-4BE2-4FAD-9A78-FD2FEAC8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85F1955-986D-BBE3-3784-5929A1D6E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7341"/>
            <a:ext cx="9000000" cy="684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202442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7C28C94-CEA1-41B3-93DD-D000F555E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40A9ABF8-C6E3-4F07-9EB4-8B21FA5F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D5EBDFE8-8F61-44C0-BC36-9301B286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Rubrik 8">
            <a:extLst>
              <a:ext uri="{FF2B5EF4-FFF2-40B4-BE49-F238E27FC236}">
                <a16:creationId xmlns:a16="http://schemas.microsoft.com/office/drawing/2014/main" id="{EC3292B8-F11D-07B8-F010-68BA7056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140009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32B91B5-45F8-47E9-90F1-3EFCD0F8F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5B06591-116C-4055-8E8B-59B196CE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E273A12-8D04-42EF-BDF0-E6616180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7976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A42CC77-C68E-47D9-9A06-F370691EA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A1571CA-BC9B-4838-832C-D2E2D5A99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B1C563E-6BDC-4386-825E-BAFDCACA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DD751E8-2C9D-4D99-9E00-7B78CB8B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E54EB44-9C2A-1CE2-177C-2EBFD211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447341"/>
            <a:ext cx="5210174" cy="684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5">
            <a:extLst>
              <a:ext uri="{FF2B5EF4-FFF2-40B4-BE49-F238E27FC236}">
                <a16:creationId xmlns:a16="http://schemas.microsoft.com/office/drawing/2014/main" id="{75DBEABE-2A69-2181-19D3-F34483ABB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09087" y="6129913"/>
            <a:ext cx="540000" cy="2943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281AAC9B-B335-5BC5-35F7-EEC263D0989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42913" y="2349500"/>
            <a:ext cx="5209200" cy="3527425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439361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A42CC77-C68E-47D9-9A06-F370691EA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1"/>
            <a:ext cx="6096000" cy="6858000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548B24B-CD9A-4711-9C35-C4ECF7EB7C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180574-F09C-47EC-AC74-2EEA1DBEFE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3184AE41-89ED-46A9-8E34-2FF7D4BA51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8F800AC-4451-F2F5-84F2-B15A0B66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9945" y="447341"/>
            <a:ext cx="5209200" cy="684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49C53AA6-D634-1A94-9DAE-57E5F3CB5E8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539945" y="2349500"/>
            <a:ext cx="5209200" cy="3527425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299845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>
            <a:extLst>
              <a:ext uri="{FF2B5EF4-FFF2-40B4-BE49-F238E27FC236}">
                <a16:creationId xmlns:a16="http://schemas.microsoft.com/office/drawing/2014/main" id="{E127E335-85E4-5577-7FB5-55C55C15B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6000" y="2644200"/>
            <a:ext cx="2880000" cy="15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9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6936C6-8336-6D27-EB5F-2E93C2CDE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C668221-A80F-14FA-B42F-C47AE3483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BB282EA-E40C-CC2A-7C0C-9A01BD576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0EF6-17CC-46DF-927A-4215E1EC2D0B}" type="datetimeFigureOut">
              <a:rPr lang="sv-SE" smtClean="0"/>
              <a:t>2024-05-10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B6A8636-8CEC-334D-86E9-6B395E03C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0D953F1-C1F4-FB1D-8327-4DC17CF8E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CB41-21A9-439E-8C9D-6A6BD1455B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64461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7375157-4B86-C544-7DFC-FD3CD7C49388}"/>
              </a:ext>
            </a:extLst>
          </p:cNvPr>
          <p:cNvSpPr txBox="1"/>
          <p:nvPr userDrawn="1"/>
        </p:nvSpPr>
        <p:spPr>
          <a:xfrm>
            <a:off x="11236188" y="6356932"/>
            <a:ext cx="631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27DDB86-873F-DC48-92D8-3468520D1429}" type="slidenum">
              <a:rPr lang="en-SE" sz="10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SE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B880976F-3D81-96B4-6658-DC3FABE6D3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613" y="6389946"/>
            <a:ext cx="1049613" cy="197158"/>
          </a:xfrm>
          <a:prstGeom prst="rect">
            <a:avLst/>
          </a:prstGeom>
        </p:spPr>
      </p:pic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CB93BD94-AC2A-6FBF-B1A4-CD658D15937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211888" y="1616223"/>
            <a:ext cx="5580062" cy="4473293"/>
          </a:xfrm>
          <a:prstGeom prst="rect">
            <a:avLst/>
          </a:prstGeom>
        </p:spPr>
        <p:txBody>
          <a:bodyPr/>
          <a:lstStyle/>
          <a:p>
            <a:endParaRPr lang="en-S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32C8B2-DE9C-4F09-FFE3-4CC1EEAC8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544" y="297071"/>
            <a:ext cx="11425893" cy="441435"/>
          </a:xfrm>
          <a:prstGeom prst="rect">
            <a:avLst/>
          </a:prstGeom>
        </p:spPr>
        <p:txBody>
          <a:bodyPr lIns="36000" anchor="t" anchorCtr="0"/>
          <a:lstStyle>
            <a:lvl1pPr algn="l">
              <a:defRPr sz="3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E1610C5-9DB7-ED01-2C04-91FA716E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544" y="846630"/>
            <a:ext cx="11425893" cy="441435"/>
          </a:xfrm>
          <a:prstGeom prst="rect">
            <a:avLst/>
          </a:prstGeom>
        </p:spPr>
        <p:txBody>
          <a:bodyPr lIns="54000" rIns="90000"/>
          <a:lstStyle>
            <a:lvl1pPr marL="0" indent="0" algn="l">
              <a:buNone/>
              <a:defRPr sz="2400" b="0" kern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S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0FA6E2-FB24-0680-2D99-D82E1309B6DB}"/>
              </a:ext>
            </a:extLst>
          </p:cNvPr>
          <p:cNvSpPr txBox="1">
            <a:spLocks/>
          </p:cNvSpPr>
          <p:nvPr userDrawn="1"/>
        </p:nvSpPr>
        <p:spPr>
          <a:xfrm>
            <a:off x="5067697" y="6388121"/>
            <a:ext cx="2056605" cy="2102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Strictly confidential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F9D74BB-DEBA-7589-AA83-B50031AE5B9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6544" y="1608084"/>
            <a:ext cx="5580062" cy="4481432"/>
          </a:xfrm>
          <a:prstGeom prst="rect">
            <a:avLst/>
          </a:prstGeom>
        </p:spPr>
        <p:txBody>
          <a:bodyPr lIns="36000"/>
          <a:lstStyle>
            <a:lvl1pPr>
              <a:buClr>
                <a:schemeClr val="accent4"/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4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4"/>
              </a:buCl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4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4"/>
              </a:buCl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64124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49BAE0E6-802F-54B7-4008-543D80A18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E127E335-85E4-5577-7FB5-55C55C15B2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000" y="2644200"/>
            <a:ext cx="2880000" cy="15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75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5A1EC1-E046-4510-ADAB-D0A83C623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47341"/>
            <a:ext cx="9000000" cy="828000"/>
          </a:xfrm>
        </p:spPr>
        <p:txBody>
          <a:bodyPr anchor="t" anchorCtr="0"/>
          <a:lstStyle>
            <a:lvl1pPr algn="l">
              <a:defRPr sz="6200" spc="-150" baseline="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EC543F9-5488-42E2-ACD6-B7BD591A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3E17356B-54B3-40A9-8B33-83170F47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F76E698-64D9-4A7B-9B56-E1FDD225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88DEE3FD-F335-DBB6-B11C-FCE339BD5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8695" y="5921553"/>
            <a:ext cx="1080000" cy="588600"/>
          </a:xfrm>
          <a:prstGeom prst="rect">
            <a:avLst/>
          </a:prstGeom>
        </p:spPr>
      </p:pic>
      <p:sp>
        <p:nvSpPr>
          <p:cNvPr id="4" name="Underrubrik 2">
            <a:extLst>
              <a:ext uri="{FF2B5EF4-FFF2-40B4-BE49-F238E27FC236}">
                <a16:creationId xmlns:a16="http://schemas.microsoft.com/office/drawing/2014/main" id="{45087CE8-066C-913E-AA5A-F953FB992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1280281"/>
            <a:ext cx="9000000" cy="792000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3577550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vå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C70F8088-6382-E3AC-3162-3040BC95B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4" y="694"/>
            <a:ext cx="12189532" cy="685661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75A1EC1-E046-4510-ADAB-D0A83C623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447341"/>
            <a:ext cx="9000000" cy="828000"/>
          </a:xfrm>
        </p:spPr>
        <p:txBody>
          <a:bodyPr anchor="t" anchorCtr="0"/>
          <a:lstStyle>
            <a:lvl1pPr algn="l">
              <a:defRPr sz="6200" spc="-150" baseline="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EC543F9-5488-42E2-ACD6-B7BD591A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3E17356B-54B3-40A9-8B33-83170F47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F76E698-64D9-4A7B-9B56-E1FDD225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33231BEE-5BDB-8A60-C03F-76544DCAC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1280281"/>
            <a:ext cx="9000000" cy="792000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300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306C2947-1F74-CEF8-E557-B3D2CE35F7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8695" y="5921553"/>
            <a:ext cx="1080000" cy="58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61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2A109D-38B5-4495-B55C-E2E6B9BDE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665288"/>
            <a:ext cx="11306175" cy="42116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574FE05-0C44-4F9C-A577-15366F107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6257A3D0-286E-4EC7-9D87-EE508379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04D629E-8E3F-4F89-BBC0-61E2FD9A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E35338C5-A199-FC5B-0103-D2126B7CE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464388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2A109D-38B5-4495-B55C-E2E6B9BDE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4" y="2349500"/>
            <a:ext cx="8316911" cy="352742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574FE05-0C44-4F9C-A577-15366F107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6257A3D0-286E-4EC7-9D87-EE508379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04D629E-8E3F-4F89-BBC0-61E2FD9A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Rubrik 10">
            <a:extLst>
              <a:ext uri="{FF2B5EF4-FFF2-40B4-BE49-F238E27FC236}">
                <a16:creationId xmlns:a16="http://schemas.microsoft.com/office/drawing/2014/main" id="{26B98CE9-3E7D-A778-D1E6-E721182D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738620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foto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1C02DDA0-ED9F-3CDA-0D78-EA7858080E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2A109D-38B5-4495-B55C-E2E6B9BDE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4" y="2349500"/>
            <a:ext cx="8316911" cy="352742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574FE05-0C44-4F9C-A577-15366F107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6257A3D0-286E-4EC7-9D87-EE508379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04D629E-8E3F-4F89-BBC0-61E2FD9A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Rubrik 10">
            <a:extLst>
              <a:ext uri="{FF2B5EF4-FFF2-40B4-BE49-F238E27FC236}">
                <a16:creationId xmlns:a16="http://schemas.microsoft.com/office/drawing/2014/main" id="{26B98CE9-3E7D-A778-D1E6-E721182D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7D64D49-F0E2-8FAA-8BFB-CF07E93951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09087" y="6129913"/>
            <a:ext cx="540000" cy="2943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4367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text vå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7FA3B86-490E-755C-3692-51A661156F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88" y="893"/>
            <a:ext cx="12188824" cy="6856214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2A109D-38B5-4495-B55C-E2E6B9BDE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4" y="2349500"/>
            <a:ext cx="8316911" cy="352742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574FE05-0C44-4F9C-A577-15366F107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6257A3D0-286E-4EC7-9D87-EE508379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04D629E-8E3F-4F89-BBC0-61E2FD9A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Rubrik 10">
            <a:extLst>
              <a:ext uri="{FF2B5EF4-FFF2-40B4-BE49-F238E27FC236}">
                <a16:creationId xmlns:a16="http://schemas.microsoft.com/office/drawing/2014/main" id="{26B98CE9-3E7D-A778-D1E6-E721182D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7A74DD4D-E63B-E098-9E51-554288257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09087" y="6129913"/>
            <a:ext cx="540000" cy="2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05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3">
            <a:extLst>
              <a:ext uri="{FF2B5EF4-FFF2-40B4-BE49-F238E27FC236}">
                <a16:creationId xmlns:a16="http://schemas.microsoft.com/office/drawing/2014/main" id="{D20578C8-31CE-82DB-E152-8FA2B205F7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D673455-F605-4633-98D3-DE36E06F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01" y="2773063"/>
            <a:ext cx="8999999" cy="828000"/>
          </a:xfrm>
        </p:spPr>
        <p:txBody>
          <a:bodyPr anchor="b" anchorCtr="0"/>
          <a:lstStyle>
            <a:lvl1pPr algn="ctr">
              <a:defRPr sz="6000" spc="-150" baseline="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E66D635-5721-4019-A9F2-E9FABA541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6000" y="3602828"/>
            <a:ext cx="9000000" cy="792000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BA2394-77E9-432B-9A33-441B04E9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C3841F8-7BFD-4460-B152-70584E566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57414B4-0D2F-4C1E-9251-0B637881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389B226A-E281-A3A1-39BB-39CE60F75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09087" y="6129913"/>
            <a:ext cx="540000" cy="2943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5252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rubrik vå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E20A518-5F4E-C8BE-B76E-11114294CC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D673455-F605-4633-98D3-DE36E06FE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01" y="2773063"/>
            <a:ext cx="8999999" cy="828000"/>
          </a:xfrm>
        </p:spPr>
        <p:txBody>
          <a:bodyPr anchor="b" anchorCtr="0"/>
          <a:lstStyle>
            <a:lvl1pPr algn="ctr">
              <a:defRPr sz="6000" spc="-150" baseline="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E66D635-5721-4019-A9F2-E9FABA541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6000" y="3602829"/>
            <a:ext cx="8999999" cy="792000"/>
          </a:xfr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BA2394-77E9-432B-9A33-441B04E9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C3841F8-7BFD-4460-B152-70584E566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57414B4-0D2F-4C1E-9251-0B637881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663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BA2CC3-76E9-BE63-2B97-CE01E99D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920246-43D5-2FC9-77B3-395AA515B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7FBB63A-CA8D-3958-D14E-DA86125C6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67D6E2B-1D6E-F93D-79BA-08992C42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0EF6-17CC-46DF-927A-4215E1EC2D0B}" type="datetimeFigureOut">
              <a:rPr lang="sv-SE" smtClean="0"/>
              <a:t>2024-05-10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3C65D76-DEA6-49AD-2AE5-E325BACD6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D5EC22B-920C-81BE-98C1-19506C31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CB41-21A9-439E-8C9D-6A6BD1455B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110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E260985C-058A-2A23-2A83-E834A237F8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4" y="694"/>
            <a:ext cx="12189532" cy="6856611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2AF32E-18F4-4F2B-BB77-C7479082D7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2349500"/>
            <a:ext cx="5209200" cy="3527425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F77FCD-E446-4FDF-B7FB-F0D58A9EA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1316" y="2349500"/>
            <a:ext cx="5209200" cy="3527425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56A4D96-A43A-4255-92F1-F0838230E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FCA13C9-9E56-4F36-B3E9-046D7FEB2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7828E61-1E2E-4636-A5B4-0CEBFCC68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5A6D095F-5A1F-F717-C7BF-B328FFD5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543298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DA8924E-9FC8-4FDF-BD76-6F861283C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142620"/>
            <a:ext cx="5209200" cy="69691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630CE56-39D2-4591-B686-737D6841E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3" y="2349501"/>
            <a:ext cx="5209200" cy="3527424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B392415-1135-4A7A-86D8-2A79D0D2F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5326" y="1142620"/>
            <a:ext cx="5209200" cy="69691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 b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C2A7991-D9C5-419A-8AA0-4476AE77E9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5326" y="2349501"/>
            <a:ext cx="5209200" cy="3527424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1C500E2-E1F6-457D-891F-10D6609F3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183A8DE-855D-43B6-968B-F4C2FDBD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0737692-4BE2-4FAD-9A78-FD2FEAC8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85F1955-986D-BBE3-3784-5929A1D6E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7341"/>
            <a:ext cx="9000000" cy="684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0798606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7C28C94-CEA1-41B3-93DD-D000F555E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40A9ABF8-C6E3-4F07-9EB4-8B21FA5F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D5EBDFE8-8F61-44C0-BC36-9301B286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Rubrik 8">
            <a:extLst>
              <a:ext uri="{FF2B5EF4-FFF2-40B4-BE49-F238E27FC236}">
                <a16:creationId xmlns:a16="http://schemas.microsoft.com/office/drawing/2014/main" id="{EC3292B8-F11D-07B8-F010-68BA7056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1709828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32B91B5-45F8-47E9-90F1-3EFCD0F8F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5B06591-116C-4055-8E8B-59B196CE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E273A12-8D04-42EF-BDF0-E6616180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2605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A42CC77-C68E-47D9-9A06-F370691EA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A1571CA-BC9B-4838-832C-D2E2D5A99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B1C563E-6BDC-4386-825E-BAFDCACA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DD751E8-2C9D-4D99-9E00-7B78CB8B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E54EB44-9C2A-1CE2-177C-2EBFD211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447341"/>
            <a:ext cx="5210174" cy="684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5">
            <a:extLst>
              <a:ext uri="{FF2B5EF4-FFF2-40B4-BE49-F238E27FC236}">
                <a16:creationId xmlns:a16="http://schemas.microsoft.com/office/drawing/2014/main" id="{72F06452-EF6E-37F1-DF9E-2525A930B0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09087" y="6129913"/>
            <a:ext cx="540000" cy="2943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B52C4667-0E95-0AF9-D42D-D0FAE4E3746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42913" y="2349500"/>
            <a:ext cx="5209200" cy="3527425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22959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A42CC77-C68E-47D9-9A06-F370691EA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1"/>
            <a:ext cx="6096000" cy="6858000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548B24B-CD9A-4711-9C35-C4ECF7EB7C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180574-F09C-47EC-AC74-2EEA1DBEFE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3184AE41-89ED-46A9-8E34-2FF7D4BA51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43251C-1467-48DD-995C-EA1BC982FE46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8F800AC-4451-F2F5-84F2-B15A0B669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9945" y="447341"/>
            <a:ext cx="5209200" cy="684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E1C85D0C-6055-125E-5946-A092CB2BF19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539945" y="2349500"/>
            <a:ext cx="5209200" cy="3527425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965004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>
            <a:extLst>
              <a:ext uri="{FF2B5EF4-FFF2-40B4-BE49-F238E27FC236}">
                <a16:creationId xmlns:a16="http://schemas.microsoft.com/office/drawing/2014/main" id="{E127E335-85E4-5577-7FB5-55C55C15B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6000" y="2644200"/>
            <a:ext cx="2880000" cy="15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3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9BBA95-5092-AD68-1BB1-C631F824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33E7843-D610-47D0-F4B5-429A26DFC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D097637-14C7-AF68-8726-4C8DA895B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DF84CE5-9667-ABCA-0C19-82F8598AD2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D376035-1359-7D01-24F9-BB2B445D1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38F6264-C01E-B150-E6FF-D24CE6DF0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0EF6-17CC-46DF-927A-4215E1EC2D0B}" type="datetimeFigureOut">
              <a:rPr lang="sv-SE" smtClean="0"/>
              <a:t>2024-05-10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DA38AE7-2E52-E553-C62D-3F4B2CAE8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8F8E6425-8D43-FD87-939B-F9595D563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CB41-21A9-439E-8C9D-6A6BD1455B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283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933370-54D4-237E-A8D9-3298DED5D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21A3152-B949-8D1C-D7B2-F4B469DB3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0EF6-17CC-46DF-927A-4215E1EC2D0B}" type="datetimeFigureOut">
              <a:rPr lang="sv-SE" smtClean="0"/>
              <a:t>2024-05-10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B69DC04-F15E-C4F2-47FF-24FC2A9B6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1CEAAC6-26E1-C3F3-6174-16CC69281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CB41-21A9-439E-8C9D-6A6BD1455B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141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76AA216-7E42-36FA-9890-8BE84A56C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0EF6-17CC-46DF-927A-4215E1EC2D0B}" type="datetimeFigureOut">
              <a:rPr lang="sv-SE" smtClean="0"/>
              <a:t>2024-05-10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8618EFA-F161-3BB9-6DA0-7BF68ACFE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0E106BF-273E-F1BB-04D9-2A6117DFA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CB41-21A9-439E-8C9D-6A6BD1455B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833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5F41C8-31AC-54EC-DBFE-88CBABE47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6563B43-598D-9EF2-3D00-E4813F58E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44189F0-B1A9-DEC6-3E64-98D8C7348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56C3174-16B0-FB05-DE9A-E590D079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0EF6-17CC-46DF-927A-4215E1EC2D0B}" type="datetimeFigureOut">
              <a:rPr lang="sv-SE" smtClean="0"/>
              <a:t>2024-05-10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0BD589B-20C3-FF59-5C11-42D0C581E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D910E4A-C0B7-647E-2B99-E7C4C228D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CB41-21A9-439E-8C9D-6A6BD1455B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26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1EBCBA-2CA6-F58F-209B-69A84CD92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D124463-902B-C0A1-DB18-E7260FD50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0395B9F-FE57-BC8F-4EB2-23F7606B7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98C0B9D-9004-FBD4-A5E6-E53CAB2BD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0EF6-17CC-46DF-927A-4215E1EC2D0B}" type="datetimeFigureOut">
              <a:rPr lang="sv-SE" smtClean="0"/>
              <a:t>2024-05-10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A6E0F00-CCBA-D9F2-050A-9CD952E78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913E2DD-1197-D851-BFA6-9F39E1905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CB41-21A9-439E-8C9D-6A6BD1455B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1336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B81A21F-701E-2FAF-9E21-D55CCC1C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D85A8BC-71CA-65BA-DDC6-1CA837365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8324506-688B-7271-A2B0-770DA8839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1C0EF6-17CC-46DF-927A-4215E1EC2D0B}" type="datetimeFigureOut">
              <a:rPr lang="sv-SE" smtClean="0"/>
              <a:t>2024-05-10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846B1C2-6476-D500-CE24-03CE2BA7C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C8C1076-5DF9-4A92-F221-99AD9E1D1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B9CB41-21A9-439E-8C9D-6A6BD1455B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378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AB328FF-AE93-4B37-9386-D5456ADEA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7341"/>
            <a:ext cx="9000000" cy="68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1249421-3CA3-4A28-8619-2C0763687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665289"/>
            <a:ext cx="11306175" cy="4211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D21896-8F41-4FF2-8367-CD4364B405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46255" y="6207498"/>
            <a:ext cx="144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ABA9BB-6E4C-45B7-8C56-D03CDE99A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07498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CB5B08-1C11-4D34-9824-6A4439BAC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76000" y="6207498"/>
            <a:ext cx="144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4443251C-1467-48DD-995C-EA1BC982FE46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AB83EFA9-F00D-5996-1C91-F8D1CFCB5AF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209088" y="6129913"/>
            <a:ext cx="540000" cy="2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65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0" kern="1200" spc="-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7401">
          <p15:clr>
            <a:srgbClr val="F26B43"/>
          </p15:clr>
        </p15:guide>
        <p15:guide id="3" orient="horz" pos="278">
          <p15:clr>
            <a:srgbClr val="F26B43"/>
          </p15:clr>
        </p15:guide>
        <p15:guide id="4" orient="horz" pos="1049">
          <p15:clr>
            <a:srgbClr val="F26B43"/>
          </p15:clr>
        </p15:guide>
        <p15:guide id="7" orient="horz" pos="3997">
          <p15:clr>
            <a:srgbClr val="F26B43"/>
          </p15:clr>
        </p15:guide>
        <p15:guide id="8" orient="horz" pos="3702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1480">
          <p15:clr>
            <a:srgbClr val="F26B43"/>
          </p15:clr>
        </p15:guide>
        <p15:guide id="11" pos="551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AB328FF-AE93-4B37-9386-D5456ADEA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7341"/>
            <a:ext cx="9000000" cy="68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1249421-3CA3-4A28-8619-2C0763687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665289"/>
            <a:ext cx="11306175" cy="4211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D21896-8F41-4FF2-8367-CD4364B405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46255" y="6207498"/>
            <a:ext cx="144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ABA9BB-6E4C-45B7-8C56-D03CDE99A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07498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pPr algn="l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CB5B08-1C11-4D34-9824-6A4439BAC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76000" y="6207498"/>
            <a:ext cx="144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4443251C-1467-48DD-995C-EA1BC982FE46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AB83EFA9-F00D-5996-1C91-F8D1CFCB5AF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209087" y="6129913"/>
            <a:ext cx="540000" cy="2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7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b="0" kern="1200" spc="-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7401">
          <p15:clr>
            <a:srgbClr val="F26B43"/>
          </p15:clr>
        </p15:guide>
        <p15:guide id="3" orient="horz" pos="278">
          <p15:clr>
            <a:srgbClr val="F26B43"/>
          </p15:clr>
        </p15:guide>
        <p15:guide id="4" orient="horz" pos="1049">
          <p15:clr>
            <a:srgbClr val="F26B43"/>
          </p15:clr>
        </p15:guide>
        <p15:guide id="7" orient="horz" pos="3997">
          <p15:clr>
            <a:srgbClr val="F26B43"/>
          </p15:clr>
        </p15:guide>
        <p15:guide id="8" orient="horz" pos="3702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1480">
          <p15:clr>
            <a:srgbClr val="F26B43"/>
          </p15:clr>
        </p15:guide>
        <p15:guide id="11" pos="55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ckensnitt, Grafik, logotyp, grafisk design&#10;&#10;Automatiskt genererad beskrivning">
            <a:extLst>
              <a:ext uri="{FF2B5EF4-FFF2-40B4-BE49-F238E27FC236}">
                <a16:creationId xmlns:a16="http://schemas.microsoft.com/office/drawing/2014/main" id="{C413FF71-E2C3-F1C8-72E0-F87C7EBBD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975" y="1785108"/>
            <a:ext cx="4079879" cy="2220984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6B358FA4-F5B8-CBAF-DB78-58EF15AE2AE2}"/>
              </a:ext>
            </a:extLst>
          </p:cNvPr>
          <p:cNvSpPr txBox="1"/>
          <p:nvPr/>
        </p:nvSpPr>
        <p:spPr>
          <a:xfrm>
            <a:off x="3968975" y="4094053"/>
            <a:ext cx="5272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dern Era Medium" panose="02000000000000000000"/>
                <a:ea typeface="Helvetica Neue" panose="02000503000000020004" pitchFamily="2" charset="0"/>
                <a:cs typeface="Helvetica Neue" panose="02000503000000020004" pitchFamily="2" charset="0"/>
              </a:rPr>
              <a:t>fuelling the change</a:t>
            </a:r>
            <a:endParaRPr kumimoji="0" lang="en-GB" sz="4000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dern Era Medium" panose="0200000000000000000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28F9B1E-9581-D173-AA4F-72F6721BF8E0}"/>
              </a:ext>
            </a:extLst>
          </p:cNvPr>
          <p:cNvSpPr txBox="1"/>
          <p:nvPr/>
        </p:nvSpPr>
        <p:spPr>
          <a:xfrm>
            <a:off x="7728350" y="4094053"/>
            <a:ext cx="90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dern Era Medium" panose="02000000000000000000"/>
                <a:ea typeface="Helvetica Neue" panose="02000503000000020004" pitchFamily="2" charset="0"/>
                <a:cs typeface="Helvetica Neue" panose="02000503000000020004" pitchFamily="2" charset="0"/>
              </a:rPr>
              <a:t>TM</a:t>
            </a:r>
            <a:endParaRPr kumimoji="0" lang="sv-SE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dern Era Medium" panose="0200000000000000000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9D56C95-757D-C929-BC22-45882AB16919}"/>
              </a:ext>
            </a:extLst>
          </p:cNvPr>
          <p:cNvSpPr txBox="1"/>
          <p:nvPr/>
        </p:nvSpPr>
        <p:spPr>
          <a:xfrm>
            <a:off x="345440" y="6309360"/>
            <a:ext cx="4635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Presentation @ Hydrogen Summit 2024 by Peter Enå – CEO Hydri AB</a:t>
            </a:r>
          </a:p>
        </p:txBody>
      </p:sp>
    </p:spTree>
    <p:extLst>
      <p:ext uri="{BB962C8B-B14F-4D97-AF65-F5344CB8AC3E}">
        <p14:creationId xmlns:p14="http://schemas.microsoft.com/office/powerpoint/2010/main" val="2928687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BDF2D2C-DCE1-2F82-5497-EB0483551498}"/>
              </a:ext>
            </a:extLst>
          </p:cNvPr>
          <p:cNvSpPr/>
          <p:nvPr/>
        </p:nvSpPr>
        <p:spPr>
          <a:xfrm>
            <a:off x="0" y="0"/>
            <a:ext cx="478971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40524ED-780C-3F6F-B00D-85390822F627}"/>
              </a:ext>
            </a:extLst>
          </p:cNvPr>
          <p:cNvSpPr txBox="1"/>
          <p:nvPr/>
        </p:nvSpPr>
        <p:spPr>
          <a:xfrm>
            <a:off x="985193" y="758940"/>
            <a:ext cx="101253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Modern Era Medium" panose="02000000000000000000"/>
              </a:rPr>
              <a:t>Market development with OEMs and Transport companies</a:t>
            </a:r>
          </a:p>
          <a:p>
            <a:r>
              <a:rPr lang="en-GB" sz="3200" b="1" dirty="0">
                <a:latin typeface="Modern Era Medium" panose="02000000000000000000"/>
              </a:rPr>
              <a:t>   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CB17C2C-7E1C-0533-F983-47ACECAD6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36" t="32499" r="20121" b="7718"/>
          <a:stretch/>
        </p:blipFill>
        <p:spPr>
          <a:xfrm>
            <a:off x="683974" y="1611943"/>
            <a:ext cx="3384876" cy="1817058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BFAFACAB-EE11-56E1-C625-C7DD15F0FC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2" t="2850" r="2191" b="8366"/>
          <a:stretch/>
        </p:blipFill>
        <p:spPr>
          <a:xfrm>
            <a:off x="683973" y="3505627"/>
            <a:ext cx="4951447" cy="2311082"/>
          </a:xfrm>
          <a:prstGeom prst="rect">
            <a:avLst/>
          </a:prstGeom>
        </p:spPr>
      </p:pic>
      <p:pic>
        <p:nvPicPr>
          <p:cNvPr id="4" name="Picture 2" descr="Image of hydrogen fuel cell technology">
            <a:extLst>
              <a:ext uri="{FF2B5EF4-FFF2-40B4-BE49-F238E27FC236}">
                <a16:creationId xmlns:a16="http://schemas.microsoft.com/office/drawing/2014/main" id="{44A2A436-5D50-D8B4-6C3A-D05A10418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73" b="23341"/>
          <a:stretch/>
        </p:blipFill>
        <p:spPr bwMode="auto">
          <a:xfrm>
            <a:off x="4156527" y="1611942"/>
            <a:ext cx="7813018" cy="181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oyota-mirai-2021-gallery-03-full_tcm-10-2197792">
            <a:extLst>
              <a:ext uri="{FF2B5EF4-FFF2-40B4-BE49-F238E27FC236}">
                <a16:creationId xmlns:a16="http://schemas.microsoft.com/office/drawing/2014/main" id="{77849961-5C41-D33A-A511-6A619FC8B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r="4235"/>
          <a:stretch/>
        </p:blipFill>
        <p:spPr bwMode="auto">
          <a:xfrm>
            <a:off x="5753348" y="3530702"/>
            <a:ext cx="3469368" cy="228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0342D2E-7FFB-64A5-592D-62A3CD223E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78" t="8676" r="8893" b="8676"/>
          <a:stretch/>
        </p:blipFill>
        <p:spPr>
          <a:xfrm>
            <a:off x="9340644" y="3530702"/>
            <a:ext cx="2628901" cy="228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00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27BE4B51-1376-A0A0-08C0-88B6166EF63A}"/>
              </a:ext>
            </a:extLst>
          </p:cNvPr>
          <p:cNvSpPr txBox="1">
            <a:spLocks/>
          </p:cNvSpPr>
          <p:nvPr/>
        </p:nvSpPr>
        <p:spPr>
          <a:xfrm>
            <a:off x="1596000" y="2527509"/>
            <a:ext cx="9000000" cy="7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SE" dirty="0">
              <a:latin typeface="Modern Era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B76BD37D-E3BB-EAF1-379B-04C56BDC12BE}"/>
              </a:ext>
            </a:extLst>
          </p:cNvPr>
          <p:cNvSpPr txBox="1"/>
          <p:nvPr/>
        </p:nvSpPr>
        <p:spPr>
          <a:xfrm>
            <a:off x="1033828" y="1410691"/>
            <a:ext cx="7057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Modern Era Medium" panose="02000000000000000000"/>
              </a:rPr>
              <a:t>Immediate impact on the environment  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0FE3F541-80CB-7A3F-4755-047E61E8614C}"/>
              </a:ext>
            </a:extLst>
          </p:cNvPr>
          <p:cNvSpPr txBox="1"/>
          <p:nvPr/>
        </p:nvSpPr>
        <p:spPr>
          <a:xfrm>
            <a:off x="1053276" y="2519472"/>
            <a:ext cx="73504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Each kg hydrogen replace 4 L fossil fuel and saves 11 kg CO2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Enables </a:t>
            </a:r>
            <a:r>
              <a:rPr lang="en-GB" sz="2000">
                <a:latin typeface="Modern Era Medium" panose="02000000000000000000"/>
              </a:rPr>
              <a:t>a full transition </a:t>
            </a:r>
            <a:r>
              <a:rPr lang="en-GB" sz="2000" dirty="0">
                <a:latin typeface="Modern Era Medium" panose="02000000000000000000"/>
              </a:rPr>
              <a:t>to zero emission heavy duty trucks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Hydrogen is not dependent and limited by the grid capacity</a:t>
            </a:r>
          </a:p>
          <a:p>
            <a:endParaRPr lang="en-GB" sz="2000" dirty="0">
              <a:latin typeface="Modern Era Medium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BDF2D2C-DCE1-2F82-5497-EB0483551498}"/>
              </a:ext>
            </a:extLst>
          </p:cNvPr>
          <p:cNvSpPr/>
          <p:nvPr/>
        </p:nvSpPr>
        <p:spPr>
          <a:xfrm>
            <a:off x="0" y="0"/>
            <a:ext cx="478971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0" name="Bildobjekt 29" descr="En bild som visar text, skärmbild, utomhus, golv&#10;&#10;Automatiskt genererad beskrivning">
            <a:extLst>
              <a:ext uri="{FF2B5EF4-FFF2-40B4-BE49-F238E27FC236}">
                <a16:creationId xmlns:a16="http://schemas.microsoft.com/office/drawing/2014/main" id="{70A8E13C-AF6E-C70A-DA6A-797D525822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6" r="3928"/>
          <a:stretch/>
        </p:blipFill>
        <p:spPr>
          <a:xfrm>
            <a:off x="8610604" y="0"/>
            <a:ext cx="3570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99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27BE4B51-1376-A0A0-08C0-88B6166EF63A}"/>
              </a:ext>
            </a:extLst>
          </p:cNvPr>
          <p:cNvSpPr txBox="1">
            <a:spLocks/>
          </p:cNvSpPr>
          <p:nvPr/>
        </p:nvSpPr>
        <p:spPr>
          <a:xfrm>
            <a:off x="1596000" y="2527509"/>
            <a:ext cx="9000000" cy="7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SE" dirty="0">
              <a:latin typeface="Modern Era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B76BD37D-E3BB-EAF1-379B-04C56BDC12BE}"/>
              </a:ext>
            </a:extLst>
          </p:cNvPr>
          <p:cNvSpPr txBox="1"/>
          <p:nvPr/>
        </p:nvSpPr>
        <p:spPr>
          <a:xfrm>
            <a:off x="1033828" y="1410691"/>
            <a:ext cx="693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Modern Era Medium" panose="02000000000000000000"/>
              </a:rPr>
              <a:t>EU regulation - AFIR for stations in 2030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0FE3F541-80CB-7A3F-4755-047E61E8614C}"/>
              </a:ext>
            </a:extLst>
          </p:cNvPr>
          <p:cNvSpPr txBox="1"/>
          <p:nvPr/>
        </p:nvSpPr>
        <p:spPr>
          <a:xfrm>
            <a:off x="1053276" y="2519472"/>
            <a:ext cx="71300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Request at least one station every 200 km on main roads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Request at least one station in every urban node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Provide a capacity of min 1 tonnes hydrogen per day at 700 bar</a:t>
            </a:r>
          </a:p>
          <a:p>
            <a:endParaRPr lang="en-GB" sz="2000" dirty="0">
              <a:latin typeface="Modern Era Medium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BDF2D2C-DCE1-2F82-5497-EB0483551498}"/>
              </a:ext>
            </a:extLst>
          </p:cNvPr>
          <p:cNvSpPr/>
          <p:nvPr/>
        </p:nvSpPr>
        <p:spPr>
          <a:xfrm>
            <a:off x="0" y="0"/>
            <a:ext cx="478971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512EC2EE-9A5A-426D-E050-D01D92A4A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34" t="13271" r="52616" b="11508"/>
          <a:stretch/>
        </p:blipFill>
        <p:spPr>
          <a:xfrm>
            <a:off x="8963272" y="357567"/>
            <a:ext cx="2820788" cy="350958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D90A55FB-68C7-99D1-FC16-353BF9153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06" t="41615" r="15625" b="16489"/>
          <a:stretch/>
        </p:blipFill>
        <p:spPr>
          <a:xfrm>
            <a:off x="8959020" y="4029075"/>
            <a:ext cx="3070731" cy="2008017"/>
          </a:xfrm>
          <a:prstGeom prst="rect">
            <a:avLst/>
          </a:prstGeom>
        </p:spPr>
      </p:pic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6CBC6633-A69E-6BE2-3B04-E52A91E708A5}"/>
              </a:ext>
            </a:extLst>
          </p:cNvPr>
          <p:cNvCxnSpPr/>
          <p:nvPr/>
        </p:nvCxnSpPr>
        <p:spPr>
          <a:xfrm>
            <a:off x="8610604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955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27BE4B51-1376-A0A0-08C0-88B6166EF63A}"/>
              </a:ext>
            </a:extLst>
          </p:cNvPr>
          <p:cNvSpPr txBox="1">
            <a:spLocks/>
          </p:cNvSpPr>
          <p:nvPr/>
        </p:nvSpPr>
        <p:spPr>
          <a:xfrm>
            <a:off x="1596000" y="2527509"/>
            <a:ext cx="9000000" cy="7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SE" dirty="0">
              <a:latin typeface="Modern Era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B76BD37D-E3BB-EAF1-379B-04C56BDC12BE}"/>
              </a:ext>
            </a:extLst>
          </p:cNvPr>
          <p:cNvSpPr txBox="1"/>
          <p:nvPr/>
        </p:nvSpPr>
        <p:spPr>
          <a:xfrm>
            <a:off x="1033828" y="1410691"/>
            <a:ext cx="7196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Modern Era Medium" panose="02000000000000000000"/>
              </a:rPr>
              <a:t>EU regulation for reduced road emissions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0FE3F541-80CB-7A3F-4755-047E61E8614C}"/>
              </a:ext>
            </a:extLst>
          </p:cNvPr>
          <p:cNvSpPr txBox="1"/>
          <p:nvPr/>
        </p:nvSpPr>
        <p:spPr>
          <a:xfrm>
            <a:off x="1053277" y="2519472"/>
            <a:ext cx="6985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Reduce GHG with 45% to 2030 for road vehicles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Requires 400 000 zero emission vehicles according to ACEA*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Requires 4 200 hydrogen stations in EU and 70 in Sweden</a:t>
            </a:r>
          </a:p>
          <a:p>
            <a:endParaRPr lang="en-GB" sz="2000" dirty="0">
              <a:latin typeface="Modern Era Medium" panose="0200000000000000000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BDF2D2C-DCE1-2F82-5497-EB0483551498}"/>
              </a:ext>
            </a:extLst>
          </p:cNvPr>
          <p:cNvSpPr/>
          <p:nvPr/>
        </p:nvSpPr>
        <p:spPr>
          <a:xfrm>
            <a:off x="0" y="0"/>
            <a:ext cx="478971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512EC2EE-9A5A-426D-E050-D01D92A4A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34" t="13271" r="52616" b="11508"/>
          <a:stretch/>
        </p:blipFill>
        <p:spPr>
          <a:xfrm>
            <a:off x="8963272" y="357567"/>
            <a:ext cx="2820788" cy="350958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D90A55FB-68C7-99D1-FC16-353BF9153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06" t="41615" r="15625" b="16489"/>
          <a:stretch/>
        </p:blipFill>
        <p:spPr>
          <a:xfrm>
            <a:off x="8959020" y="4029075"/>
            <a:ext cx="3070731" cy="2008017"/>
          </a:xfrm>
          <a:prstGeom prst="rect">
            <a:avLst/>
          </a:prstGeom>
        </p:spPr>
      </p:pic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6CBC6633-A69E-6BE2-3B04-E52A91E708A5}"/>
              </a:ext>
            </a:extLst>
          </p:cNvPr>
          <p:cNvCxnSpPr/>
          <p:nvPr/>
        </p:nvCxnSpPr>
        <p:spPr>
          <a:xfrm>
            <a:off x="8610604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F48FE5C2-D04A-3754-6416-20E2634041DF}"/>
              </a:ext>
            </a:extLst>
          </p:cNvPr>
          <p:cNvSpPr txBox="1"/>
          <p:nvPr/>
        </p:nvSpPr>
        <p:spPr>
          <a:xfrm>
            <a:off x="942090" y="6396987"/>
            <a:ext cx="77447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Modern Era Medium" panose="02000000000000000000"/>
              </a:rPr>
              <a:t>* ACEA, </a:t>
            </a:r>
            <a:r>
              <a:rPr lang="en-US" sz="1200" dirty="0">
                <a:latin typeface="Modern Era Medium" panose="02000000000000000000"/>
              </a:rPr>
              <a:t>the European Automobile Manufacturers’ Association, unites Europe’s 15 major car, truck, van and bus makers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927824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27BE4B51-1376-A0A0-08C0-88B6166EF63A}"/>
              </a:ext>
            </a:extLst>
          </p:cNvPr>
          <p:cNvSpPr txBox="1">
            <a:spLocks/>
          </p:cNvSpPr>
          <p:nvPr/>
        </p:nvSpPr>
        <p:spPr>
          <a:xfrm>
            <a:off x="1596000" y="2527509"/>
            <a:ext cx="9000000" cy="7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SE" dirty="0">
              <a:latin typeface="Modern Era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B76BD37D-E3BB-EAF1-379B-04C56BDC12BE}"/>
              </a:ext>
            </a:extLst>
          </p:cNvPr>
          <p:cNvSpPr txBox="1"/>
          <p:nvPr/>
        </p:nvSpPr>
        <p:spPr>
          <a:xfrm>
            <a:off x="1033831" y="1410691"/>
            <a:ext cx="7886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Modern Era Medium" panose="02000000000000000000"/>
              </a:rPr>
              <a:t>State support for successful implementation  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0FE3F541-80CB-7A3F-4755-047E61E8614C}"/>
              </a:ext>
            </a:extLst>
          </p:cNvPr>
          <p:cNvSpPr txBox="1"/>
          <p:nvPr/>
        </p:nvSpPr>
        <p:spPr>
          <a:xfrm>
            <a:off x="1053279" y="2519472"/>
            <a:ext cx="78867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National CAPEX and OPEX supports are key for the hydrogen road transport sector and fulfilment of AFIR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Support Production </a:t>
            </a:r>
            <a:r>
              <a:rPr lang="en-GB" sz="2000" b="1" dirty="0">
                <a:latin typeface="Modern Era Medium" panose="02000000000000000000"/>
              </a:rPr>
              <a:t>for 2 TWh hydrogen capacity in 2030 </a:t>
            </a:r>
            <a:r>
              <a:rPr lang="en-GB" sz="2000" dirty="0">
                <a:latin typeface="Modern Era Medium" panose="02000000000000000000"/>
              </a:rPr>
              <a:t>via national fund or bank like in Germany and Denmark or IRA in USA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Support Refuelling Stations </a:t>
            </a:r>
            <a:r>
              <a:rPr lang="en-GB" sz="2000" b="1" dirty="0">
                <a:latin typeface="Modern Era Medium" panose="02000000000000000000"/>
              </a:rPr>
              <a:t>to reduce low volume prices from 2025</a:t>
            </a:r>
            <a:r>
              <a:rPr lang="en-GB" sz="2000" dirty="0">
                <a:latin typeface="Modern Era Medium" panose="02000000000000000000"/>
              </a:rPr>
              <a:t> until demand passes over 250 kg per day per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  <a:p>
            <a:endParaRPr lang="en-GB" sz="2000" dirty="0">
              <a:latin typeface="Modern Era Medium" panose="0200000000000000000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BDF2D2C-DCE1-2F82-5497-EB0483551498}"/>
              </a:ext>
            </a:extLst>
          </p:cNvPr>
          <p:cNvSpPr/>
          <p:nvPr/>
        </p:nvSpPr>
        <p:spPr>
          <a:xfrm>
            <a:off x="0" y="0"/>
            <a:ext cx="478971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8185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ckensnitt, Grafik, logotyp, grafisk design&#10;&#10;Automatiskt genererad beskrivning">
            <a:extLst>
              <a:ext uri="{FF2B5EF4-FFF2-40B4-BE49-F238E27FC236}">
                <a16:creationId xmlns:a16="http://schemas.microsoft.com/office/drawing/2014/main" id="{C413FF71-E2C3-F1C8-72E0-F87C7EBBD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975" y="1785108"/>
            <a:ext cx="4079879" cy="2220984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6B358FA4-F5B8-CBAF-DB78-58EF15AE2AE2}"/>
              </a:ext>
            </a:extLst>
          </p:cNvPr>
          <p:cNvSpPr txBox="1"/>
          <p:nvPr/>
        </p:nvSpPr>
        <p:spPr>
          <a:xfrm>
            <a:off x="3968975" y="4094053"/>
            <a:ext cx="5272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dern Era Medium" panose="02000000000000000000"/>
                <a:ea typeface="Helvetica Neue" panose="02000503000000020004" pitchFamily="2" charset="0"/>
                <a:cs typeface="Helvetica Neue" panose="02000503000000020004" pitchFamily="2" charset="0"/>
              </a:rPr>
              <a:t>fuelling the change</a:t>
            </a:r>
            <a:endParaRPr kumimoji="0" lang="en-GB" sz="4000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dern Era Medium" panose="0200000000000000000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28F9B1E-9581-D173-AA4F-72F6721BF8E0}"/>
              </a:ext>
            </a:extLst>
          </p:cNvPr>
          <p:cNvSpPr txBox="1"/>
          <p:nvPr/>
        </p:nvSpPr>
        <p:spPr>
          <a:xfrm>
            <a:off x="7728350" y="4094053"/>
            <a:ext cx="90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dern Era Medium" panose="02000000000000000000"/>
                <a:ea typeface="Helvetica Neue" panose="02000503000000020004" pitchFamily="2" charset="0"/>
                <a:cs typeface="Helvetica Neue" panose="02000503000000020004" pitchFamily="2" charset="0"/>
              </a:rPr>
              <a:t>TM</a:t>
            </a:r>
            <a:endParaRPr kumimoji="0" lang="sv-SE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dern Era Medium" panose="0200000000000000000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9D56C95-757D-C929-BC22-45882AB16919}"/>
              </a:ext>
            </a:extLst>
          </p:cNvPr>
          <p:cNvSpPr txBox="1"/>
          <p:nvPr/>
        </p:nvSpPr>
        <p:spPr>
          <a:xfrm>
            <a:off x="345440" y="6309360"/>
            <a:ext cx="4635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Presentation @ Hydrogen Summit 2024 by Peter Enå – CEO Hydri AB</a:t>
            </a:r>
          </a:p>
        </p:txBody>
      </p:sp>
    </p:spTree>
    <p:extLst>
      <p:ext uri="{BB962C8B-B14F-4D97-AF65-F5344CB8AC3E}">
        <p14:creationId xmlns:p14="http://schemas.microsoft.com/office/powerpoint/2010/main" val="1957138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3226676D-FD70-43AA-F3F2-AB7E7CDCA26E}"/>
              </a:ext>
            </a:extLst>
          </p:cNvPr>
          <p:cNvSpPr txBox="1"/>
          <p:nvPr/>
        </p:nvSpPr>
        <p:spPr>
          <a:xfrm>
            <a:off x="1053282" y="2527509"/>
            <a:ext cx="89787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tabLst>
                <a:tab pos="1254125" algn="l"/>
              </a:tabLst>
            </a:pPr>
            <a:r>
              <a:rPr lang="en-GB" sz="2000" dirty="0">
                <a:latin typeface="Modern Era Medium" panose="02000000000000000000"/>
              </a:rPr>
              <a:t>What: 	</a:t>
            </a:r>
            <a:r>
              <a:rPr lang="en-GB" sz="2000" b="1" dirty="0">
                <a:latin typeface="Modern Era Medium" panose="02000000000000000000"/>
              </a:rPr>
              <a:t>We bring Renewable Hydrogen to the users of Zero Emission Vehicles</a:t>
            </a:r>
          </a:p>
          <a:p>
            <a:endParaRPr lang="en-GB" sz="2000" dirty="0">
              <a:latin typeface="Modern Era Medium" panose="02000000000000000000"/>
            </a:endParaRPr>
          </a:p>
          <a:p>
            <a:pPr defTabSz="1077913">
              <a:tabLst>
                <a:tab pos="1254125" algn="l"/>
              </a:tabLst>
            </a:pPr>
            <a:r>
              <a:rPr lang="en-GB" sz="2000" dirty="0">
                <a:latin typeface="Modern Era Medium" panose="02000000000000000000"/>
              </a:rPr>
              <a:t>Why:	           Fossil fuels needs to be replaced for rapid decarbonisation</a:t>
            </a:r>
          </a:p>
          <a:p>
            <a:endParaRPr lang="en-GB" sz="2000" dirty="0">
              <a:latin typeface="Modern Era Medium" panose="02000000000000000000"/>
            </a:endParaRPr>
          </a:p>
          <a:p>
            <a:pPr defTabSz="1077913">
              <a:tabLst>
                <a:tab pos="1254125" algn="l"/>
              </a:tabLst>
            </a:pPr>
            <a:r>
              <a:rPr lang="en-GB" sz="2000" dirty="0">
                <a:latin typeface="Modern Era Medium" panose="02000000000000000000"/>
              </a:rPr>
              <a:t>How:	     By implementing a nation-wide renewable hydrogen infrastructure </a:t>
            </a:r>
          </a:p>
          <a:p>
            <a:endParaRPr lang="en-GB" sz="2000" dirty="0">
              <a:latin typeface="Modern Era Medium" panose="0200000000000000000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ACD124C-E792-CB74-8E61-1B2E2212D22F}"/>
              </a:ext>
            </a:extLst>
          </p:cNvPr>
          <p:cNvSpPr txBox="1"/>
          <p:nvPr/>
        </p:nvSpPr>
        <p:spPr>
          <a:xfrm>
            <a:off x="3107559" y="1410691"/>
            <a:ext cx="5208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Modern Era Medium" panose="02000000000000000000"/>
              </a:rPr>
              <a:t>Our mission is not a vision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60D4BDA-78A2-DEF2-54F9-C2BFB2D1960E}"/>
              </a:ext>
            </a:extLst>
          </p:cNvPr>
          <p:cNvSpPr/>
          <p:nvPr/>
        </p:nvSpPr>
        <p:spPr>
          <a:xfrm>
            <a:off x="0" y="0"/>
            <a:ext cx="478971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BE705D6E-A4D9-3233-040D-434479F4FD4B}"/>
              </a:ext>
            </a:extLst>
          </p:cNvPr>
          <p:cNvSpPr txBox="1"/>
          <p:nvPr/>
        </p:nvSpPr>
        <p:spPr>
          <a:xfrm>
            <a:off x="1053282" y="2527509"/>
            <a:ext cx="872795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1077913" algn="l"/>
              </a:tabLst>
            </a:pPr>
            <a:r>
              <a:rPr lang="en-GB" sz="2000" i="1" dirty="0">
                <a:latin typeface="Modern Era Medium" panose="02000000000000000000"/>
              </a:rPr>
              <a:t>What: </a:t>
            </a:r>
            <a:endParaRPr lang="en-GB" sz="2000" b="1" i="1" dirty="0">
              <a:latin typeface="Modern Era Medium" panose="02000000000000000000"/>
            </a:endParaRPr>
          </a:p>
          <a:p>
            <a:pPr algn="ctr"/>
            <a:endParaRPr lang="en-GB" sz="2000" i="1" dirty="0">
              <a:latin typeface="Modern Era Medium" panose="02000000000000000000"/>
            </a:endParaRPr>
          </a:p>
          <a:p>
            <a:pPr algn="ctr" defTabSz="1077913"/>
            <a:r>
              <a:rPr lang="en-GB" sz="2000" i="1" dirty="0">
                <a:latin typeface="Modern Era Medium" panose="02000000000000000000"/>
              </a:rPr>
              <a:t>Why:</a:t>
            </a:r>
          </a:p>
          <a:p>
            <a:pPr algn="ctr"/>
            <a:endParaRPr lang="en-GB" sz="2000" i="1" dirty="0">
              <a:latin typeface="Modern Era Medium" panose="02000000000000000000"/>
            </a:endParaRPr>
          </a:p>
          <a:p>
            <a:pPr algn="ctr" defTabSz="1077913"/>
            <a:r>
              <a:rPr lang="en-GB" sz="2000" i="1" dirty="0">
                <a:latin typeface="Modern Era Medium" panose="02000000000000000000"/>
              </a:rPr>
              <a:t>How:</a:t>
            </a:r>
          </a:p>
        </p:txBody>
      </p:sp>
    </p:spTree>
    <p:extLst>
      <p:ext uri="{BB962C8B-B14F-4D97-AF65-F5344CB8AC3E}">
        <p14:creationId xmlns:p14="http://schemas.microsoft.com/office/powerpoint/2010/main" val="657914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himmel, utomhus, träd, moln&#10;&#10;Automatiskt genererad beskrivning">
            <a:extLst>
              <a:ext uri="{FF2B5EF4-FFF2-40B4-BE49-F238E27FC236}">
                <a16:creationId xmlns:a16="http://schemas.microsoft.com/office/drawing/2014/main" id="{B2288361-6A32-4A72-CF8D-DA6CDD38F2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0" b="15016"/>
          <a:stretch/>
        </p:blipFill>
        <p:spPr>
          <a:xfrm>
            <a:off x="478971" y="1656132"/>
            <a:ext cx="11713029" cy="34290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E0D86047-97D8-3BD6-0A01-B9DEC8D731BB}"/>
              </a:ext>
            </a:extLst>
          </p:cNvPr>
          <p:cNvSpPr txBox="1"/>
          <p:nvPr/>
        </p:nvSpPr>
        <p:spPr>
          <a:xfrm>
            <a:off x="1022947" y="5359929"/>
            <a:ext cx="117521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Era Medium" panose="02000000000000000000"/>
                <a:cs typeface="Calibri" panose="020F0502020204030204" pitchFamily="34" charset="0"/>
              </a:rPr>
              <a:t>Focus on heavy freight and long-distance transports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Era Medium" panose="02000000000000000000"/>
                <a:cs typeface="Calibri" panose="020F0502020204030204" pitchFamily="34" charset="0"/>
              </a:rPr>
              <a:t>Hydrogen capacity at each station up to 2 000 kg per day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Era Medium" panose="02000000000000000000"/>
                <a:cs typeface="Calibri" panose="020F0502020204030204" pitchFamily="34" charset="0"/>
              </a:rPr>
              <a:t>Will serve both 350 and 700 bars vehicles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A231DC27-4758-A5F5-62BC-913DF201B3D6}"/>
              </a:ext>
            </a:extLst>
          </p:cNvPr>
          <p:cNvSpPr txBox="1"/>
          <p:nvPr/>
        </p:nvSpPr>
        <p:spPr>
          <a:xfrm>
            <a:off x="1022947" y="609322"/>
            <a:ext cx="5939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  <a:latin typeface="Modern Era Medium" panose="02000000000000000000"/>
                <a:cs typeface="Calibri" panose="020F0502020204030204" pitchFamily="34" charset="0"/>
              </a:rPr>
              <a:t>Hydri hydrogen refuelling stations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192F6E3-1FCA-D37F-914E-8580373F05F3}"/>
              </a:ext>
            </a:extLst>
          </p:cNvPr>
          <p:cNvSpPr/>
          <p:nvPr/>
        </p:nvSpPr>
        <p:spPr>
          <a:xfrm>
            <a:off x="0" y="0"/>
            <a:ext cx="478971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819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ruta 37">
            <a:extLst>
              <a:ext uri="{FF2B5EF4-FFF2-40B4-BE49-F238E27FC236}">
                <a16:creationId xmlns:a16="http://schemas.microsoft.com/office/drawing/2014/main" id="{B76BD37D-E3BB-EAF1-379B-04C56BDC12BE}"/>
              </a:ext>
            </a:extLst>
          </p:cNvPr>
          <p:cNvSpPr txBox="1"/>
          <p:nvPr/>
        </p:nvSpPr>
        <p:spPr>
          <a:xfrm>
            <a:off x="1022947" y="1410691"/>
            <a:ext cx="6485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Modern Era Medium" panose="02000000000000000000"/>
              </a:rPr>
              <a:t>New infrastructure becomes a reality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0FE3F541-80CB-7A3F-4755-047E61E8614C}"/>
              </a:ext>
            </a:extLst>
          </p:cNvPr>
          <p:cNvSpPr txBox="1"/>
          <p:nvPr/>
        </p:nvSpPr>
        <p:spPr>
          <a:xfrm>
            <a:off x="1031510" y="2519472"/>
            <a:ext cx="73504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Hydri rolls out a base network of 24 refuelling stations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Goes into operation in H2 2024 and H1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Aiming for additional 14 stations in H2 2025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BDF2D2C-DCE1-2F82-5497-EB0483551498}"/>
              </a:ext>
            </a:extLst>
          </p:cNvPr>
          <p:cNvSpPr/>
          <p:nvPr/>
        </p:nvSpPr>
        <p:spPr>
          <a:xfrm>
            <a:off x="0" y="0"/>
            <a:ext cx="478971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0" name="Bildobjekt 39" descr="En bild som visar natur&#10;&#10;Automatiskt genererad beskrivning">
            <a:extLst>
              <a:ext uri="{FF2B5EF4-FFF2-40B4-BE49-F238E27FC236}">
                <a16:creationId xmlns:a16="http://schemas.microsoft.com/office/drawing/2014/main" id="{55B9D19F-20A1-9338-71A2-2BE4DAD30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61" y="205921"/>
            <a:ext cx="2853729" cy="6081603"/>
          </a:xfrm>
          <a:prstGeom prst="rect">
            <a:avLst/>
          </a:prstGeom>
        </p:spPr>
      </p:pic>
      <p:sp>
        <p:nvSpPr>
          <p:cNvPr id="37" name="Ellips 36">
            <a:extLst>
              <a:ext uri="{FF2B5EF4-FFF2-40B4-BE49-F238E27FC236}">
                <a16:creationId xmlns:a16="http://schemas.microsoft.com/office/drawing/2014/main" id="{CC36C253-69DF-E4AF-B3E5-F743F92E1E0F}"/>
              </a:ext>
            </a:extLst>
          </p:cNvPr>
          <p:cNvSpPr/>
          <p:nvPr/>
        </p:nvSpPr>
        <p:spPr>
          <a:xfrm>
            <a:off x="10193537" y="688883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Ellips 40">
            <a:extLst>
              <a:ext uri="{FF2B5EF4-FFF2-40B4-BE49-F238E27FC236}">
                <a16:creationId xmlns:a16="http://schemas.microsoft.com/office/drawing/2014/main" id="{FB3610BA-039E-7723-6E99-0A9B8128E5FF}"/>
              </a:ext>
            </a:extLst>
          </p:cNvPr>
          <p:cNvSpPr/>
          <p:nvPr/>
        </p:nvSpPr>
        <p:spPr>
          <a:xfrm>
            <a:off x="10407717" y="811991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Ellips 41">
            <a:extLst>
              <a:ext uri="{FF2B5EF4-FFF2-40B4-BE49-F238E27FC236}">
                <a16:creationId xmlns:a16="http://schemas.microsoft.com/office/drawing/2014/main" id="{2F2E9A67-0E20-350C-2AD9-5C5B73D265DA}"/>
              </a:ext>
            </a:extLst>
          </p:cNvPr>
          <p:cNvSpPr/>
          <p:nvPr/>
        </p:nvSpPr>
        <p:spPr>
          <a:xfrm>
            <a:off x="10730570" y="1558852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Ellips 42">
            <a:extLst>
              <a:ext uri="{FF2B5EF4-FFF2-40B4-BE49-F238E27FC236}">
                <a16:creationId xmlns:a16="http://schemas.microsoft.com/office/drawing/2014/main" id="{0919D35B-753E-79DF-1F2C-602E63608D37}"/>
              </a:ext>
            </a:extLst>
          </p:cNvPr>
          <p:cNvSpPr/>
          <p:nvPr/>
        </p:nvSpPr>
        <p:spPr>
          <a:xfrm>
            <a:off x="10354184" y="2488121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Ellips 43">
            <a:extLst>
              <a:ext uri="{FF2B5EF4-FFF2-40B4-BE49-F238E27FC236}">
                <a16:creationId xmlns:a16="http://schemas.microsoft.com/office/drawing/2014/main" id="{4068DC66-DF46-590D-FFAC-B52133B03E04}"/>
              </a:ext>
            </a:extLst>
          </p:cNvPr>
          <p:cNvSpPr/>
          <p:nvPr/>
        </p:nvSpPr>
        <p:spPr>
          <a:xfrm>
            <a:off x="10193536" y="2622245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Ellips 44">
            <a:extLst>
              <a:ext uri="{FF2B5EF4-FFF2-40B4-BE49-F238E27FC236}">
                <a16:creationId xmlns:a16="http://schemas.microsoft.com/office/drawing/2014/main" id="{E883D81B-3080-47E2-F134-F15484843475}"/>
              </a:ext>
            </a:extLst>
          </p:cNvPr>
          <p:cNvSpPr/>
          <p:nvPr/>
        </p:nvSpPr>
        <p:spPr>
          <a:xfrm>
            <a:off x="9812693" y="3107123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Ellips 45">
            <a:extLst>
              <a:ext uri="{FF2B5EF4-FFF2-40B4-BE49-F238E27FC236}">
                <a16:creationId xmlns:a16="http://schemas.microsoft.com/office/drawing/2014/main" id="{9F0B1A16-4258-46C3-36AC-F0A026EDA015}"/>
              </a:ext>
            </a:extLst>
          </p:cNvPr>
          <p:cNvSpPr/>
          <p:nvPr/>
        </p:nvSpPr>
        <p:spPr>
          <a:xfrm>
            <a:off x="9193305" y="2739998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Ellips 46">
            <a:extLst>
              <a:ext uri="{FF2B5EF4-FFF2-40B4-BE49-F238E27FC236}">
                <a16:creationId xmlns:a16="http://schemas.microsoft.com/office/drawing/2014/main" id="{5DD32618-E65D-0C73-87A7-790926BC9F1A}"/>
              </a:ext>
            </a:extLst>
          </p:cNvPr>
          <p:cNvSpPr/>
          <p:nvPr/>
        </p:nvSpPr>
        <p:spPr>
          <a:xfrm>
            <a:off x="9748673" y="3866327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Ellips 47">
            <a:extLst>
              <a:ext uri="{FF2B5EF4-FFF2-40B4-BE49-F238E27FC236}">
                <a16:creationId xmlns:a16="http://schemas.microsoft.com/office/drawing/2014/main" id="{E17BADAC-BD83-1DF9-413B-B8966FF06FFC}"/>
              </a:ext>
            </a:extLst>
          </p:cNvPr>
          <p:cNvSpPr/>
          <p:nvPr/>
        </p:nvSpPr>
        <p:spPr>
          <a:xfrm>
            <a:off x="9947283" y="4408161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Ellips 48">
            <a:extLst>
              <a:ext uri="{FF2B5EF4-FFF2-40B4-BE49-F238E27FC236}">
                <a16:creationId xmlns:a16="http://schemas.microsoft.com/office/drawing/2014/main" id="{5E16B0C1-41A4-DA2C-D363-5DDBEACCEBBC}"/>
              </a:ext>
            </a:extLst>
          </p:cNvPr>
          <p:cNvSpPr/>
          <p:nvPr/>
        </p:nvSpPr>
        <p:spPr>
          <a:xfrm>
            <a:off x="9296420" y="4503350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Ellips 49">
            <a:extLst>
              <a:ext uri="{FF2B5EF4-FFF2-40B4-BE49-F238E27FC236}">
                <a16:creationId xmlns:a16="http://schemas.microsoft.com/office/drawing/2014/main" id="{AF38B12B-1C7A-1664-2DCD-33A74F6387E9}"/>
              </a:ext>
            </a:extLst>
          </p:cNvPr>
          <p:cNvSpPr/>
          <p:nvPr/>
        </p:nvSpPr>
        <p:spPr>
          <a:xfrm>
            <a:off x="8897049" y="4430574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Ellips 50">
            <a:extLst>
              <a:ext uri="{FF2B5EF4-FFF2-40B4-BE49-F238E27FC236}">
                <a16:creationId xmlns:a16="http://schemas.microsoft.com/office/drawing/2014/main" id="{D81BD9B6-0501-C0B4-2034-C9E76642E40A}"/>
              </a:ext>
            </a:extLst>
          </p:cNvPr>
          <p:cNvSpPr/>
          <p:nvPr/>
        </p:nvSpPr>
        <p:spPr>
          <a:xfrm>
            <a:off x="9893750" y="1558852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Ellips 51">
            <a:extLst>
              <a:ext uri="{FF2B5EF4-FFF2-40B4-BE49-F238E27FC236}">
                <a16:creationId xmlns:a16="http://schemas.microsoft.com/office/drawing/2014/main" id="{41B4B069-027E-C443-109F-C43084E0BB27}"/>
              </a:ext>
            </a:extLst>
          </p:cNvPr>
          <p:cNvSpPr/>
          <p:nvPr/>
        </p:nvSpPr>
        <p:spPr>
          <a:xfrm>
            <a:off x="8382912" y="4725464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Ellips 52">
            <a:extLst>
              <a:ext uri="{FF2B5EF4-FFF2-40B4-BE49-F238E27FC236}">
                <a16:creationId xmlns:a16="http://schemas.microsoft.com/office/drawing/2014/main" id="{13942E31-BDD1-6A08-F361-A3D121116D09}"/>
              </a:ext>
            </a:extLst>
          </p:cNvPr>
          <p:cNvSpPr/>
          <p:nvPr/>
        </p:nvSpPr>
        <p:spPr>
          <a:xfrm>
            <a:off x="8436445" y="4873318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Ellips 53">
            <a:extLst>
              <a:ext uri="{FF2B5EF4-FFF2-40B4-BE49-F238E27FC236}">
                <a16:creationId xmlns:a16="http://schemas.microsoft.com/office/drawing/2014/main" id="{F97C6959-C8D6-E27A-CF85-D7B7714C92CB}"/>
              </a:ext>
            </a:extLst>
          </p:cNvPr>
          <p:cNvSpPr/>
          <p:nvPr/>
        </p:nvSpPr>
        <p:spPr>
          <a:xfrm>
            <a:off x="8731099" y="4503349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Ellips 54">
            <a:extLst>
              <a:ext uri="{FF2B5EF4-FFF2-40B4-BE49-F238E27FC236}">
                <a16:creationId xmlns:a16="http://schemas.microsoft.com/office/drawing/2014/main" id="{CBA4D981-C331-CA06-029F-15BDBDF3EA65}"/>
              </a:ext>
            </a:extLst>
          </p:cNvPr>
          <p:cNvSpPr/>
          <p:nvPr/>
        </p:nvSpPr>
        <p:spPr>
          <a:xfrm>
            <a:off x="8950581" y="4754747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Ellips 55">
            <a:extLst>
              <a:ext uri="{FF2B5EF4-FFF2-40B4-BE49-F238E27FC236}">
                <a16:creationId xmlns:a16="http://schemas.microsoft.com/office/drawing/2014/main" id="{F8BCC986-35CF-1715-E760-145E1F86F669}"/>
              </a:ext>
            </a:extLst>
          </p:cNvPr>
          <p:cNvSpPr/>
          <p:nvPr/>
        </p:nvSpPr>
        <p:spPr>
          <a:xfrm>
            <a:off x="8713832" y="4889989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Ellips 56">
            <a:extLst>
              <a:ext uri="{FF2B5EF4-FFF2-40B4-BE49-F238E27FC236}">
                <a16:creationId xmlns:a16="http://schemas.microsoft.com/office/drawing/2014/main" id="{FFB310E1-7142-BED0-4A5B-658E0E41A6F4}"/>
              </a:ext>
            </a:extLst>
          </p:cNvPr>
          <p:cNvSpPr/>
          <p:nvPr/>
        </p:nvSpPr>
        <p:spPr>
          <a:xfrm>
            <a:off x="8877091" y="4852855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Ellips 57">
            <a:extLst>
              <a:ext uri="{FF2B5EF4-FFF2-40B4-BE49-F238E27FC236}">
                <a16:creationId xmlns:a16="http://schemas.microsoft.com/office/drawing/2014/main" id="{770BB5DA-670C-1FE5-B073-6179AEDA6BB8}"/>
              </a:ext>
            </a:extLst>
          </p:cNvPr>
          <p:cNvSpPr/>
          <p:nvPr/>
        </p:nvSpPr>
        <p:spPr>
          <a:xfrm>
            <a:off x="9191701" y="4890228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Ellips 58">
            <a:extLst>
              <a:ext uri="{FF2B5EF4-FFF2-40B4-BE49-F238E27FC236}">
                <a16:creationId xmlns:a16="http://schemas.microsoft.com/office/drawing/2014/main" id="{20368078-3A88-B3F6-A213-504FFC447DEA}"/>
              </a:ext>
            </a:extLst>
          </p:cNvPr>
          <p:cNvSpPr/>
          <p:nvPr/>
        </p:nvSpPr>
        <p:spPr>
          <a:xfrm>
            <a:off x="9428451" y="4853317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Ellips 59">
            <a:extLst>
              <a:ext uri="{FF2B5EF4-FFF2-40B4-BE49-F238E27FC236}">
                <a16:creationId xmlns:a16="http://schemas.microsoft.com/office/drawing/2014/main" id="{E5738A22-D3BC-2157-7270-8BD03B5AE236}"/>
              </a:ext>
            </a:extLst>
          </p:cNvPr>
          <p:cNvSpPr/>
          <p:nvPr/>
        </p:nvSpPr>
        <p:spPr>
          <a:xfrm>
            <a:off x="9611668" y="4922602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Ellips 60">
            <a:extLst>
              <a:ext uri="{FF2B5EF4-FFF2-40B4-BE49-F238E27FC236}">
                <a16:creationId xmlns:a16="http://schemas.microsoft.com/office/drawing/2014/main" id="{356427C8-09E0-D731-37CA-49CD88267215}"/>
              </a:ext>
            </a:extLst>
          </p:cNvPr>
          <p:cNvSpPr/>
          <p:nvPr/>
        </p:nvSpPr>
        <p:spPr>
          <a:xfrm>
            <a:off x="9551383" y="5628394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Ellips 61">
            <a:extLst>
              <a:ext uri="{FF2B5EF4-FFF2-40B4-BE49-F238E27FC236}">
                <a16:creationId xmlns:a16="http://schemas.microsoft.com/office/drawing/2014/main" id="{DEBC46F9-80B3-009B-DE7A-F0F8041354EC}"/>
              </a:ext>
            </a:extLst>
          </p:cNvPr>
          <p:cNvSpPr/>
          <p:nvPr/>
        </p:nvSpPr>
        <p:spPr>
          <a:xfrm>
            <a:off x="9004114" y="5419428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Ellips 62">
            <a:extLst>
              <a:ext uri="{FF2B5EF4-FFF2-40B4-BE49-F238E27FC236}">
                <a16:creationId xmlns:a16="http://schemas.microsoft.com/office/drawing/2014/main" id="{43795B66-4B1F-A9EE-7CBD-23BE62A7A734}"/>
              </a:ext>
            </a:extLst>
          </p:cNvPr>
          <p:cNvSpPr/>
          <p:nvPr/>
        </p:nvSpPr>
        <p:spPr>
          <a:xfrm>
            <a:off x="8795129" y="5128033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Ellips 63">
            <a:extLst>
              <a:ext uri="{FF2B5EF4-FFF2-40B4-BE49-F238E27FC236}">
                <a16:creationId xmlns:a16="http://schemas.microsoft.com/office/drawing/2014/main" id="{9D89326A-8C30-BA5C-FB2A-CE4F17E79957}"/>
              </a:ext>
            </a:extLst>
          </p:cNvPr>
          <p:cNvSpPr/>
          <p:nvPr/>
        </p:nvSpPr>
        <p:spPr>
          <a:xfrm>
            <a:off x="8897048" y="5649842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Ellips 64">
            <a:extLst>
              <a:ext uri="{FF2B5EF4-FFF2-40B4-BE49-F238E27FC236}">
                <a16:creationId xmlns:a16="http://schemas.microsoft.com/office/drawing/2014/main" id="{1152BD4B-58B1-DE7F-B95E-92AB7AAB6B10}"/>
              </a:ext>
            </a:extLst>
          </p:cNvPr>
          <p:cNvSpPr/>
          <p:nvPr/>
        </p:nvSpPr>
        <p:spPr>
          <a:xfrm>
            <a:off x="8741595" y="6169734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Ellips 65">
            <a:extLst>
              <a:ext uri="{FF2B5EF4-FFF2-40B4-BE49-F238E27FC236}">
                <a16:creationId xmlns:a16="http://schemas.microsoft.com/office/drawing/2014/main" id="{966BD953-C487-78D7-FCD1-525EF12ED90A}"/>
              </a:ext>
            </a:extLst>
          </p:cNvPr>
          <p:cNvSpPr/>
          <p:nvPr/>
        </p:nvSpPr>
        <p:spPr>
          <a:xfrm>
            <a:off x="8688062" y="6022374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Ellips 66">
            <a:extLst>
              <a:ext uri="{FF2B5EF4-FFF2-40B4-BE49-F238E27FC236}">
                <a16:creationId xmlns:a16="http://schemas.microsoft.com/office/drawing/2014/main" id="{0D19376C-6580-780F-3E87-53B61031E95B}"/>
              </a:ext>
            </a:extLst>
          </p:cNvPr>
          <p:cNvSpPr/>
          <p:nvPr/>
        </p:nvSpPr>
        <p:spPr>
          <a:xfrm>
            <a:off x="8645014" y="5903974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Ellips 67">
            <a:extLst>
              <a:ext uri="{FF2B5EF4-FFF2-40B4-BE49-F238E27FC236}">
                <a16:creationId xmlns:a16="http://schemas.microsoft.com/office/drawing/2014/main" id="{3EFD8FDF-D5E4-C235-EE51-470ADD0755D3}"/>
              </a:ext>
            </a:extLst>
          </p:cNvPr>
          <p:cNvSpPr/>
          <p:nvPr/>
        </p:nvSpPr>
        <p:spPr>
          <a:xfrm>
            <a:off x="8688061" y="5776937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Ellips 68">
            <a:extLst>
              <a:ext uri="{FF2B5EF4-FFF2-40B4-BE49-F238E27FC236}">
                <a16:creationId xmlns:a16="http://schemas.microsoft.com/office/drawing/2014/main" id="{567E6C57-E771-B5CE-261B-AAC9F08A396B}"/>
              </a:ext>
            </a:extLst>
          </p:cNvPr>
          <p:cNvSpPr/>
          <p:nvPr/>
        </p:nvSpPr>
        <p:spPr>
          <a:xfrm>
            <a:off x="9079847" y="5923805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Ellips 69">
            <a:extLst>
              <a:ext uri="{FF2B5EF4-FFF2-40B4-BE49-F238E27FC236}">
                <a16:creationId xmlns:a16="http://schemas.microsoft.com/office/drawing/2014/main" id="{DB440B19-B057-6D21-BFFF-FAC517AEB7A8}"/>
              </a:ext>
            </a:extLst>
          </p:cNvPr>
          <p:cNvSpPr/>
          <p:nvPr/>
        </p:nvSpPr>
        <p:spPr>
          <a:xfrm>
            <a:off x="8818709" y="4947364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1" name="Ellips 70">
            <a:extLst>
              <a:ext uri="{FF2B5EF4-FFF2-40B4-BE49-F238E27FC236}">
                <a16:creationId xmlns:a16="http://schemas.microsoft.com/office/drawing/2014/main" id="{861FD048-E0E0-1597-50ED-E4B9E5F749A0}"/>
              </a:ext>
            </a:extLst>
          </p:cNvPr>
          <p:cNvSpPr/>
          <p:nvPr/>
        </p:nvSpPr>
        <p:spPr>
          <a:xfrm>
            <a:off x="9881150" y="4549468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2" name="Ellips 71">
            <a:extLst>
              <a:ext uri="{FF2B5EF4-FFF2-40B4-BE49-F238E27FC236}">
                <a16:creationId xmlns:a16="http://schemas.microsoft.com/office/drawing/2014/main" id="{865A208E-3ADE-AECD-87CE-705AC54BD103}"/>
              </a:ext>
            </a:extLst>
          </p:cNvPr>
          <p:cNvSpPr/>
          <p:nvPr/>
        </p:nvSpPr>
        <p:spPr>
          <a:xfrm>
            <a:off x="9718734" y="3701142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Ellips 72">
            <a:extLst>
              <a:ext uri="{FF2B5EF4-FFF2-40B4-BE49-F238E27FC236}">
                <a16:creationId xmlns:a16="http://schemas.microsoft.com/office/drawing/2014/main" id="{75FBA168-89DD-17C7-A7E2-74A3E7E046E0}"/>
              </a:ext>
            </a:extLst>
          </p:cNvPr>
          <p:cNvSpPr/>
          <p:nvPr/>
        </p:nvSpPr>
        <p:spPr>
          <a:xfrm>
            <a:off x="8672483" y="5040458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" name="Ellips 73">
            <a:extLst>
              <a:ext uri="{FF2B5EF4-FFF2-40B4-BE49-F238E27FC236}">
                <a16:creationId xmlns:a16="http://schemas.microsoft.com/office/drawing/2014/main" id="{C9892B5F-E0B9-B2BC-B72C-86D80782A17D}"/>
              </a:ext>
            </a:extLst>
          </p:cNvPr>
          <p:cNvSpPr/>
          <p:nvPr/>
        </p:nvSpPr>
        <p:spPr>
          <a:xfrm>
            <a:off x="8560567" y="4961955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Ellips 74">
            <a:extLst>
              <a:ext uri="{FF2B5EF4-FFF2-40B4-BE49-F238E27FC236}">
                <a16:creationId xmlns:a16="http://schemas.microsoft.com/office/drawing/2014/main" id="{064E90BF-1545-4E27-AE4D-568AADFAA308}"/>
              </a:ext>
            </a:extLst>
          </p:cNvPr>
          <p:cNvSpPr/>
          <p:nvPr/>
        </p:nvSpPr>
        <p:spPr>
          <a:xfrm>
            <a:off x="9802206" y="4655715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6" name="Ellips 75">
            <a:extLst>
              <a:ext uri="{FF2B5EF4-FFF2-40B4-BE49-F238E27FC236}">
                <a16:creationId xmlns:a16="http://schemas.microsoft.com/office/drawing/2014/main" id="{0A44865A-04E2-007F-1A9D-FDF90BFE2C26}"/>
              </a:ext>
            </a:extLst>
          </p:cNvPr>
          <p:cNvSpPr/>
          <p:nvPr/>
        </p:nvSpPr>
        <p:spPr>
          <a:xfrm>
            <a:off x="9019283" y="5316824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Ellips 76">
            <a:extLst>
              <a:ext uri="{FF2B5EF4-FFF2-40B4-BE49-F238E27FC236}">
                <a16:creationId xmlns:a16="http://schemas.microsoft.com/office/drawing/2014/main" id="{FCA157CB-D905-3801-6078-2C069E5F8711}"/>
              </a:ext>
            </a:extLst>
          </p:cNvPr>
          <p:cNvSpPr/>
          <p:nvPr/>
        </p:nvSpPr>
        <p:spPr>
          <a:xfrm>
            <a:off x="9227181" y="4604481"/>
            <a:ext cx="107066" cy="985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218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BDF2D2C-DCE1-2F82-5497-EB0483551498}"/>
              </a:ext>
            </a:extLst>
          </p:cNvPr>
          <p:cNvSpPr/>
          <p:nvPr/>
        </p:nvSpPr>
        <p:spPr>
          <a:xfrm>
            <a:off x="0" y="0"/>
            <a:ext cx="478971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40524ED-780C-3F6F-B00D-85390822F627}"/>
              </a:ext>
            </a:extLst>
          </p:cNvPr>
          <p:cNvSpPr txBox="1"/>
          <p:nvPr/>
        </p:nvSpPr>
        <p:spPr>
          <a:xfrm>
            <a:off x="985193" y="758940"/>
            <a:ext cx="4137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odern Era Medium" panose="02000000000000000000"/>
              </a:rPr>
              <a:t>Hydri stations in well-known locations</a:t>
            </a:r>
            <a:endParaRPr lang="en-GB" sz="3200" b="1" dirty="0">
              <a:latin typeface="Modern Era Medium" panose="0200000000000000000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7F7E1B0-A90D-5A12-0F8C-0B862C4ED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506" y="-1"/>
            <a:ext cx="7111608" cy="6853813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A9EC1CEB-1D6D-B7B2-DBD1-309B0C3DB2D4}"/>
              </a:ext>
            </a:extLst>
          </p:cNvPr>
          <p:cNvSpPr txBox="1"/>
          <p:nvPr/>
        </p:nvSpPr>
        <p:spPr>
          <a:xfrm>
            <a:off x="931663" y="2237408"/>
            <a:ext cx="36846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dern Era Medium" panose="02000000000000000000"/>
                <a:ea typeface="+mn-ea"/>
                <a:cs typeface="+mn-cs"/>
              </a:rPr>
              <a:t>Our hydrogen stations are mainly built in connection with Rasta's service facilities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dern Era Medium" panose="0200000000000000000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dern Era Medium" panose="02000000000000000000"/>
                <a:ea typeface="+mn-ea"/>
                <a:cs typeface="+mn-cs"/>
              </a:rPr>
              <a:t>Rasta is Sweden's largest truck stop, which is visited daily by about 15,000 heavy vehicles at well-known locations along our major roads and natural junctions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dern Era Medium" panose="0200000000000000000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673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ruta 37">
            <a:extLst>
              <a:ext uri="{FF2B5EF4-FFF2-40B4-BE49-F238E27FC236}">
                <a16:creationId xmlns:a16="http://schemas.microsoft.com/office/drawing/2014/main" id="{B76BD37D-E3BB-EAF1-379B-04C56BDC12BE}"/>
              </a:ext>
            </a:extLst>
          </p:cNvPr>
          <p:cNvSpPr txBox="1"/>
          <p:nvPr/>
        </p:nvSpPr>
        <p:spPr>
          <a:xfrm>
            <a:off x="1033826" y="1410691"/>
            <a:ext cx="6102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Modern Era Medium" panose="02000000000000000000"/>
              </a:rPr>
              <a:t>Breaking the catch 22 situation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BDF2D2C-DCE1-2F82-5497-EB0483551498}"/>
              </a:ext>
            </a:extLst>
          </p:cNvPr>
          <p:cNvSpPr/>
          <p:nvPr/>
        </p:nvSpPr>
        <p:spPr>
          <a:xfrm>
            <a:off x="0" y="0"/>
            <a:ext cx="478971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85EBCE1-B563-CB33-7B1C-B1E40D76C91D}"/>
              </a:ext>
            </a:extLst>
          </p:cNvPr>
          <p:cNvSpPr txBox="1"/>
          <p:nvPr/>
        </p:nvSpPr>
        <p:spPr>
          <a:xfrm>
            <a:off x="4450359" y="2702129"/>
            <a:ext cx="2617191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odern Era Medium" panose="02000000000000000000"/>
              </a:rPr>
              <a:t>  No hydrogen vehicles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7CFF17D-0AC5-2804-F5AA-967948B6512F}"/>
              </a:ext>
            </a:extLst>
          </p:cNvPr>
          <p:cNvSpPr txBox="1"/>
          <p:nvPr/>
        </p:nvSpPr>
        <p:spPr>
          <a:xfrm>
            <a:off x="1169772" y="2702129"/>
            <a:ext cx="2542255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odern Era Medium" panose="02000000000000000000"/>
              </a:rPr>
              <a:t>No refuelling  stations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B4642A7-6317-E5E7-23CC-D7C51D086E9E}"/>
              </a:ext>
            </a:extLst>
          </p:cNvPr>
          <p:cNvSpPr txBox="1"/>
          <p:nvPr/>
        </p:nvSpPr>
        <p:spPr>
          <a:xfrm>
            <a:off x="7805882" y="2702129"/>
            <a:ext cx="2786742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odern Era Medium" panose="02000000000000000000"/>
              </a:rPr>
              <a:t>No demand for hydrogen</a:t>
            </a:r>
          </a:p>
        </p:txBody>
      </p: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1C0D22E6-F082-B937-FDF7-2B0620702AC5}"/>
              </a:ext>
            </a:extLst>
          </p:cNvPr>
          <p:cNvCxnSpPr>
            <a:cxnSpLocks/>
            <a:stCxn id="4" idx="3"/>
            <a:endCxn id="3" idx="1"/>
          </p:cNvCxnSpPr>
          <p:nvPr/>
        </p:nvCxnSpPr>
        <p:spPr>
          <a:xfrm>
            <a:off x="3712027" y="2902184"/>
            <a:ext cx="738332" cy="0"/>
          </a:xfrm>
          <a:prstGeom prst="straightConnector1">
            <a:avLst/>
          </a:prstGeom>
          <a:ln w="57150">
            <a:solidFill>
              <a:srgbClr val="000D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1DB00952-DF6D-0451-3A97-E2C9EC1D6F66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>
            <a:off x="7067550" y="2902184"/>
            <a:ext cx="738332" cy="0"/>
          </a:xfrm>
          <a:prstGeom prst="straightConnector1">
            <a:avLst/>
          </a:prstGeom>
          <a:ln w="57150">
            <a:solidFill>
              <a:srgbClr val="000D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532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ruta 37">
            <a:extLst>
              <a:ext uri="{FF2B5EF4-FFF2-40B4-BE49-F238E27FC236}">
                <a16:creationId xmlns:a16="http://schemas.microsoft.com/office/drawing/2014/main" id="{B76BD37D-E3BB-EAF1-379B-04C56BDC12BE}"/>
              </a:ext>
            </a:extLst>
          </p:cNvPr>
          <p:cNvSpPr txBox="1"/>
          <p:nvPr/>
        </p:nvSpPr>
        <p:spPr>
          <a:xfrm>
            <a:off x="1033826" y="1410691"/>
            <a:ext cx="6102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Modern Era Medium" panose="02000000000000000000"/>
              </a:rPr>
              <a:t>Breaking the catch 22 situation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BDF2D2C-DCE1-2F82-5497-EB0483551498}"/>
              </a:ext>
            </a:extLst>
          </p:cNvPr>
          <p:cNvSpPr/>
          <p:nvPr/>
        </p:nvSpPr>
        <p:spPr>
          <a:xfrm>
            <a:off x="0" y="0"/>
            <a:ext cx="478971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C0A4935-176B-42FA-1F29-7A6BE746D5B7}"/>
              </a:ext>
            </a:extLst>
          </p:cNvPr>
          <p:cNvSpPr txBox="1"/>
          <p:nvPr/>
        </p:nvSpPr>
        <p:spPr>
          <a:xfrm>
            <a:off x="4450359" y="3747346"/>
            <a:ext cx="2617191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odern Era Medium" panose="02000000000000000000"/>
              </a:rPr>
              <a:t>    No decarbonisation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7727B48-79F5-9EA0-A36A-D537503DCFCD}"/>
              </a:ext>
            </a:extLst>
          </p:cNvPr>
          <p:cNvSpPr txBox="1"/>
          <p:nvPr/>
        </p:nvSpPr>
        <p:spPr>
          <a:xfrm>
            <a:off x="1169773" y="3747346"/>
            <a:ext cx="2542255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odern Era Medium" panose="02000000000000000000"/>
              </a:rPr>
              <a:t>No hydrogen volumes   </a:t>
            </a:r>
          </a:p>
        </p:txBody>
      </p:sp>
      <p:cxnSp>
        <p:nvCxnSpPr>
          <p:cNvPr id="20" name="Rak pilkoppling 19">
            <a:extLst>
              <a:ext uri="{FF2B5EF4-FFF2-40B4-BE49-F238E27FC236}">
                <a16:creationId xmlns:a16="http://schemas.microsoft.com/office/drawing/2014/main" id="{726288A9-B8FE-9306-2D20-0ABA185F4A9C}"/>
              </a:ext>
            </a:extLst>
          </p:cNvPr>
          <p:cNvCxnSpPr>
            <a:cxnSpLocks/>
            <a:stCxn id="5" idx="3"/>
            <a:endCxn id="4" idx="1"/>
          </p:cNvCxnSpPr>
          <p:nvPr/>
        </p:nvCxnSpPr>
        <p:spPr>
          <a:xfrm>
            <a:off x="3712028" y="3947401"/>
            <a:ext cx="738331" cy="0"/>
          </a:xfrm>
          <a:prstGeom prst="straightConnector1">
            <a:avLst/>
          </a:prstGeom>
          <a:ln w="57150">
            <a:solidFill>
              <a:srgbClr val="000D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ruta 23">
            <a:extLst>
              <a:ext uri="{FF2B5EF4-FFF2-40B4-BE49-F238E27FC236}">
                <a16:creationId xmlns:a16="http://schemas.microsoft.com/office/drawing/2014/main" id="{3AD31314-00C6-E228-9B25-AE0F05BD2189}"/>
              </a:ext>
            </a:extLst>
          </p:cNvPr>
          <p:cNvSpPr txBox="1"/>
          <p:nvPr/>
        </p:nvSpPr>
        <p:spPr>
          <a:xfrm>
            <a:off x="7805881" y="3741842"/>
            <a:ext cx="2786741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odern Era Medium" panose="02000000000000000000"/>
              </a:rPr>
              <a:t> No fossil independence</a:t>
            </a:r>
          </a:p>
        </p:txBody>
      </p:sp>
      <p:cxnSp>
        <p:nvCxnSpPr>
          <p:cNvPr id="25" name="Rak pilkoppling 24">
            <a:extLst>
              <a:ext uri="{FF2B5EF4-FFF2-40B4-BE49-F238E27FC236}">
                <a16:creationId xmlns:a16="http://schemas.microsoft.com/office/drawing/2014/main" id="{10A00DF1-CB4D-0279-D99C-E289E05432C9}"/>
              </a:ext>
            </a:extLst>
          </p:cNvPr>
          <p:cNvCxnSpPr>
            <a:cxnSpLocks/>
            <a:stCxn id="4" idx="3"/>
            <a:endCxn id="24" idx="1"/>
          </p:cNvCxnSpPr>
          <p:nvPr/>
        </p:nvCxnSpPr>
        <p:spPr>
          <a:xfrm flipV="1">
            <a:off x="7067550" y="3941897"/>
            <a:ext cx="738331" cy="5504"/>
          </a:xfrm>
          <a:prstGeom prst="straightConnector1">
            <a:avLst/>
          </a:prstGeom>
          <a:ln w="57150">
            <a:solidFill>
              <a:srgbClr val="000D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04EE6129-DABB-23E4-7F56-3FA2FF9FF464}"/>
              </a:ext>
            </a:extLst>
          </p:cNvPr>
          <p:cNvSpPr txBox="1"/>
          <p:nvPr/>
        </p:nvSpPr>
        <p:spPr>
          <a:xfrm>
            <a:off x="4450359" y="2702129"/>
            <a:ext cx="2617191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odern Era Medium" panose="02000000000000000000"/>
              </a:rPr>
              <a:t>  No hydrogen vehicles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8F4088FD-52C4-B17B-414C-BE2193A76BE9}"/>
              </a:ext>
            </a:extLst>
          </p:cNvPr>
          <p:cNvSpPr txBox="1"/>
          <p:nvPr/>
        </p:nvSpPr>
        <p:spPr>
          <a:xfrm>
            <a:off x="1169772" y="2702129"/>
            <a:ext cx="2542255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odern Era Medium" panose="02000000000000000000"/>
              </a:rPr>
              <a:t>No refuelling  stations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D9FBD86A-1838-94A2-5961-CC76957E64D3}"/>
              </a:ext>
            </a:extLst>
          </p:cNvPr>
          <p:cNvSpPr txBox="1"/>
          <p:nvPr/>
        </p:nvSpPr>
        <p:spPr>
          <a:xfrm>
            <a:off x="7805882" y="2702129"/>
            <a:ext cx="2786742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odern Era Medium" panose="02000000000000000000"/>
              </a:rPr>
              <a:t>No demand for hydrogen</a:t>
            </a:r>
          </a:p>
        </p:txBody>
      </p:sp>
      <p:cxnSp>
        <p:nvCxnSpPr>
          <p:cNvPr id="17" name="Rak pilkoppling 16">
            <a:extLst>
              <a:ext uri="{FF2B5EF4-FFF2-40B4-BE49-F238E27FC236}">
                <a16:creationId xmlns:a16="http://schemas.microsoft.com/office/drawing/2014/main" id="{3B558183-EA6C-5760-0B34-43482065950B}"/>
              </a:ext>
            </a:extLst>
          </p:cNvPr>
          <p:cNvCxnSpPr>
            <a:cxnSpLocks/>
            <a:stCxn id="14" idx="3"/>
            <a:endCxn id="12" idx="1"/>
          </p:cNvCxnSpPr>
          <p:nvPr/>
        </p:nvCxnSpPr>
        <p:spPr>
          <a:xfrm>
            <a:off x="3712027" y="2902184"/>
            <a:ext cx="738332" cy="0"/>
          </a:xfrm>
          <a:prstGeom prst="straightConnector1">
            <a:avLst/>
          </a:prstGeom>
          <a:ln w="57150">
            <a:solidFill>
              <a:srgbClr val="000D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819A4E5E-E7FA-13AB-F5E3-CA37837E2742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>
            <a:off x="7067550" y="2902184"/>
            <a:ext cx="738332" cy="0"/>
          </a:xfrm>
          <a:prstGeom prst="straightConnector1">
            <a:avLst/>
          </a:prstGeom>
          <a:ln w="57150">
            <a:solidFill>
              <a:srgbClr val="000D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873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27BE4B51-1376-A0A0-08C0-88B6166EF63A}"/>
              </a:ext>
            </a:extLst>
          </p:cNvPr>
          <p:cNvSpPr txBox="1">
            <a:spLocks/>
          </p:cNvSpPr>
          <p:nvPr/>
        </p:nvSpPr>
        <p:spPr>
          <a:xfrm>
            <a:off x="1596000" y="2527509"/>
            <a:ext cx="9000000" cy="7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SE" dirty="0">
              <a:latin typeface="Modern Era"/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B76BD37D-E3BB-EAF1-379B-04C56BDC12BE}"/>
              </a:ext>
            </a:extLst>
          </p:cNvPr>
          <p:cNvSpPr txBox="1"/>
          <p:nvPr/>
        </p:nvSpPr>
        <p:spPr>
          <a:xfrm>
            <a:off x="1033831" y="1410691"/>
            <a:ext cx="2337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Modern Era Medium" panose="02000000000000000000"/>
              </a:rPr>
              <a:t>About Hydri 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0FE3F541-80CB-7A3F-4755-047E61E8614C}"/>
              </a:ext>
            </a:extLst>
          </p:cNvPr>
          <p:cNvSpPr txBox="1"/>
          <p:nvPr/>
        </p:nvSpPr>
        <p:spPr>
          <a:xfrm>
            <a:off x="1053279" y="2519472"/>
            <a:ext cx="7350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Founded in 2020. Head office in Gothenburg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Head owned since 2021 by private investor </a:t>
            </a:r>
            <a:r>
              <a:rPr lang="en-GB" sz="2000" dirty="0" err="1">
                <a:latin typeface="Modern Era Medium" panose="02000000000000000000"/>
              </a:rPr>
              <a:t>Qarlbo</a:t>
            </a:r>
            <a:r>
              <a:rPr lang="en-GB" sz="2000" dirty="0">
                <a:latin typeface="Modern Era Medium" panose="02000000000000000000"/>
              </a:rPr>
              <a:t> and FAM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Modern Era Medium" panose="020000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Modern Era Medium" panose="02000000000000000000"/>
              </a:rPr>
              <a:t>Projects partly financed by </a:t>
            </a:r>
            <a:r>
              <a:rPr lang="en-GB" sz="2000" dirty="0" err="1">
                <a:latin typeface="Modern Era Medium" panose="02000000000000000000"/>
              </a:rPr>
              <a:t>Klimatklivet</a:t>
            </a:r>
            <a:r>
              <a:rPr lang="en-GB" sz="2000" dirty="0">
                <a:latin typeface="Modern Era Medium" panose="02000000000000000000"/>
              </a:rPr>
              <a:t> at </a:t>
            </a:r>
            <a:r>
              <a:rPr lang="en-GB" sz="2000" dirty="0" err="1">
                <a:latin typeface="Modern Era Medium" panose="02000000000000000000"/>
              </a:rPr>
              <a:t>Naturvårdsverket</a:t>
            </a:r>
            <a:endParaRPr lang="en-GB" sz="2000" dirty="0">
              <a:latin typeface="Modern Era Medium" panose="02000000000000000000"/>
            </a:endParaRPr>
          </a:p>
          <a:p>
            <a:endParaRPr lang="en-GB" sz="2000" dirty="0">
              <a:latin typeface="Modern Era Medium" panose="0200000000000000000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BDF2D2C-DCE1-2F82-5497-EB0483551498}"/>
              </a:ext>
            </a:extLst>
          </p:cNvPr>
          <p:cNvSpPr/>
          <p:nvPr/>
        </p:nvSpPr>
        <p:spPr>
          <a:xfrm>
            <a:off x="0" y="0"/>
            <a:ext cx="478971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7A55AA-CBD7-811F-ED0F-02FEF4E9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186" y="1502804"/>
            <a:ext cx="2766240" cy="184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F166026-733B-50AF-56E6-0D5EB5F98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906" y="3355001"/>
            <a:ext cx="2767094" cy="184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5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BDF2D2C-DCE1-2F82-5497-EB0483551498}"/>
              </a:ext>
            </a:extLst>
          </p:cNvPr>
          <p:cNvSpPr/>
          <p:nvPr/>
        </p:nvSpPr>
        <p:spPr>
          <a:xfrm>
            <a:off x="0" y="0"/>
            <a:ext cx="478971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EBCB972-9565-3D0C-C829-F8BD45B2E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646" y="1703566"/>
            <a:ext cx="3911754" cy="401100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7CF6869-8667-AAA1-E999-822F8C41A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250" y="1688906"/>
            <a:ext cx="2881621" cy="4185802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F40524ED-780C-3F6F-B00D-85390822F627}"/>
              </a:ext>
            </a:extLst>
          </p:cNvPr>
          <p:cNvSpPr txBox="1"/>
          <p:nvPr/>
        </p:nvSpPr>
        <p:spPr>
          <a:xfrm>
            <a:off x="985193" y="758940"/>
            <a:ext cx="8171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Modern Era Medium" panose="02000000000000000000"/>
              </a:rPr>
              <a:t>Cooperation with proven technology supplier   </a:t>
            </a:r>
          </a:p>
        </p:txBody>
      </p:sp>
    </p:spTree>
    <p:extLst>
      <p:ext uri="{BB962C8B-B14F-4D97-AF65-F5344CB8AC3E}">
        <p14:creationId xmlns:p14="http://schemas.microsoft.com/office/powerpoint/2010/main" val="4135963400"/>
      </p:ext>
    </p:extLst>
  </p:cSld>
  <p:clrMapOvr>
    <a:masterClrMapping/>
  </p:clrMapOvr>
</p:sld>
</file>

<file path=ppt/theme/theme1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ydri Mörk">
  <a:themeElements>
    <a:clrScheme name="Hydri">
      <a:dk1>
        <a:sysClr val="windowText" lastClr="000000"/>
      </a:dk1>
      <a:lt1>
        <a:sysClr val="window" lastClr="FFFFFF"/>
      </a:lt1>
      <a:dk2>
        <a:srgbClr val="171717"/>
      </a:dk2>
      <a:lt2>
        <a:srgbClr val="FAFAFA"/>
      </a:lt2>
      <a:accent1>
        <a:srgbClr val="414141"/>
      </a:accent1>
      <a:accent2>
        <a:srgbClr val="9B9B9B"/>
      </a:accent2>
      <a:accent3>
        <a:srgbClr val="E0E0E0"/>
      </a:accent3>
      <a:accent4>
        <a:srgbClr val="F0F0F0"/>
      </a:accent4>
      <a:accent5>
        <a:srgbClr val="292929"/>
      </a:accent5>
      <a:accent6>
        <a:srgbClr val="292929"/>
      </a:accent6>
      <a:hlink>
        <a:srgbClr val="9B9B9B"/>
      </a:hlink>
      <a:folHlink>
        <a:srgbClr val="9B9B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ydri.potx" id="{DD371A9F-4861-4224-A7AC-000B06E61785}" vid="{B59F2BF0-CAA9-45B2-A182-1BAD843CE0EC}"/>
    </a:ext>
  </a:extLst>
</a:theme>
</file>

<file path=ppt/theme/theme3.xml><?xml version="1.0" encoding="utf-8"?>
<a:theme xmlns:a="http://schemas.openxmlformats.org/drawingml/2006/main" name="Hydri Ljus">
  <a:themeElements>
    <a:clrScheme name="Hydri">
      <a:dk1>
        <a:sysClr val="windowText" lastClr="000000"/>
      </a:dk1>
      <a:lt1>
        <a:sysClr val="window" lastClr="FFFFFF"/>
      </a:lt1>
      <a:dk2>
        <a:srgbClr val="171717"/>
      </a:dk2>
      <a:lt2>
        <a:srgbClr val="FAFAFA"/>
      </a:lt2>
      <a:accent1>
        <a:srgbClr val="414141"/>
      </a:accent1>
      <a:accent2>
        <a:srgbClr val="9B9B9B"/>
      </a:accent2>
      <a:accent3>
        <a:srgbClr val="E0E0E0"/>
      </a:accent3>
      <a:accent4>
        <a:srgbClr val="F0F0F0"/>
      </a:accent4>
      <a:accent5>
        <a:srgbClr val="292929"/>
      </a:accent5>
      <a:accent6>
        <a:srgbClr val="292929"/>
      </a:accent6>
      <a:hlink>
        <a:srgbClr val="9B9B9B"/>
      </a:hlink>
      <a:folHlink>
        <a:srgbClr val="9B9B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ydri.potx" id="{DD371A9F-4861-4224-A7AC-000B06E61785}" vid="{B59F2BF0-CAA9-45B2-A182-1BAD843CE0EC}"/>
    </a:ext>
  </a:extLst>
</a:theme>
</file>

<file path=ppt/theme/theme4.xml><?xml version="1.0" encoding="utf-8"?>
<a:theme xmlns:a="http://schemas.openxmlformats.org/drawingml/2006/main" name="Office-tema">
  <a:themeElements>
    <a:clrScheme name="Hydri">
      <a:dk1>
        <a:sysClr val="windowText" lastClr="000000"/>
      </a:dk1>
      <a:lt1>
        <a:sysClr val="window" lastClr="FFFFFF"/>
      </a:lt1>
      <a:dk2>
        <a:srgbClr val="171717"/>
      </a:dk2>
      <a:lt2>
        <a:srgbClr val="FAFAFA"/>
      </a:lt2>
      <a:accent1>
        <a:srgbClr val="414141"/>
      </a:accent1>
      <a:accent2>
        <a:srgbClr val="9B9B9B"/>
      </a:accent2>
      <a:accent3>
        <a:srgbClr val="E0E0E0"/>
      </a:accent3>
      <a:accent4>
        <a:srgbClr val="F0F0F0"/>
      </a:accent4>
      <a:accent5>
        <a:srgbClr val="292929"/>
      </a:accent5>
      <a:accent6>
        <a:srgbClr val="292929"/>
      </a:accent6>
      <a:hlink>
        <a:srgbClr val="9B9B9B"/>
      </a:hlink>
      <a:folHlink>
        <a:srgbClr val="9B9B9B"/>
      </a:folHlink>
    </a:clrScheme>
    <a:fontScheme name="Modern Era">
      <a:majorFont>
        <a:latin typeface="Modern Era Medium"/>
        <a:ea typeface=""/>
        <a:cs typeface=""/>
      </a:majorFont>
      <a:minorFont>
        <a:latin typeface="Modern E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Hydri">
      <a:dk1>
        <a:sysClr val="windowText" lastClr="000000"/>
      </a:dk1>
      <a:lt1>
        <a:sysClr val="window" lastClr="FFFFFF"/>
      </a:lt1>
      <a:dk2>
        <a:srgbClr val="171717"/>
      </a:dk2>
      <a:lt2>
        <a:srgbClr val="FAFAFA"/>
      </a:lt2>
      <a:accent1>
        <a:srgbClr val="414141"/>
      </a:accent1>
      <a:accent2>
        <a:srgbClr val="9B9B9B"/>
      </a:accent2>
      <a:accent3>
        <a:srgbClr val="E0E0E0"/>
      </a:accent3>
      <a:accent4>
        <a:srgbClr val="F0F0F0"/>
      </a:accent4>
      <a:accent5>
        <a:srgbClr val="292929"/>
      </a:accent5>
      <a:accent6>
        <a:srgbClr val="292929"/>
      </a:accent6>
      <a:hlink>
        <a:srgbClr val="9B9B9B"/>
      </a:hlink>
      <a:folHlink>
        <a:srgbClr val="9B9B9B"/>
      </a:folHlink>
    </a:clrScheme>
    <a:fontScheme name="Modern Era">
      <a:majorFont>
        <a:latin typeface="Modern Era Medium"/>
        <a:ea typeface=""/>
        <a:cs typeface=""/>
      </a:majorFont>
      <a:minorFont>
        <a:latin typeface="Modern E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6138BA57EF1A41845679088EA8A2A3" ma:contentTypeVersion="18" ma:contentTypeDescription="Skapa ett nytt dokument." ma:contentTypeScope="" ma:versionID="31d77d76374ff7a50478bb0051ab798c">
  <xsd:schema xmlns:xsd="http://www.w3.org/2001/XMLSchema" xmlns:xs="http://www.w3.org/2001/XMLSchema" xmlns:p="http://schemas.microsoft.com/office/2006/metadata/properties" xmlns:ns2="fd8bebe1-8bdf-4166-a89f-8dc3f0b86b70" xmlns:ns3="7c7a8689-940d-4d54-ad31-7f58b0486aee" targetNamespace="http://schemas.microsoft.com/office/2006/metadata/properties" ma:root="true" ma:fieldsID="79046909b85ce7313c8c48e83fcdce86" ns2:_="" ns3:_="">
    <xsd:import namespace="fd8bebe1-8bdf-4166-a89f-8dc3f0b86b70"/>
    <xsd:import namespace="7c7a8689-940d-4d54-ad31-7f58b0486a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8bebe1-8bdf-4166-a89f-8dc3f0b86b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eringar" ma:readOnly="false" ma:fieldId="{5cf76f15-5ced-4ddc-b409-7134ff3c332f}" ma:taxonomyMulti="true" ma:sspId="c29f18cf-e7e3-4e28-854c-445b625df5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7a8689-940d-4d54-ad31-7f58b0486ae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a0f4e45-f8fb-4085-ac23-2b337b629be9}" ma:internalName="TaxCatchAll" ma:showField="CatchAllData" ma:web="7c7a8689-940d-4d54-ad31-7f58b0486a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7a8689-940d-4d54-ad31-7f58b0486aee" xsi:nil="true"/>
    <lcf76f155ced4ddcb4097134ff3c332f xmlns="fd8bebe1-8bdf-4166-a89f-8dc3f0b86b7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0CDF6A1-7764-4CB9-8C2C-8E8C7C3DBC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498C21-C2F6-4D54-9DDD-FC943EAF68AE}"/>
</file>

<file path=customXml/itemProps3.xml><?xml version="1.0" encoding="utf-8"?>
<ds:datastoreItem xmlns:ds="http://schemas.openxmlformats.org/officeDocument/2006/customXml" ds:itemID="{DFF5122C-0494-43AF-8EBC-8A7BB5C1679C}">
  <ds:schemaRefs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d5e17514-27bb-4898-9dfc-3cd8cbe4837f"/>
    <ds:schemaRef ds:uri="http://schemas.microsoft.com/office/infopath/2007/PartnerControls"/>
    <ds:schemaRef ds:uri="c563ec6c-4f5c-4579-9b0f-d0e1ca3a9936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125123</TotalTime>
  <Words>488</Words>
  <Application>Microsoft Office PowerPoint</Application>
  <PresentationFormat>Bredbild</PresentationFormat>
  <Paragraphs>92</Paragraphs>
  <Slides>15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15</vt:i4>
      </vt:variant>
    </vt:vector>
  </HeadingPairs>
  <TitlesOfParts>
    <vt:vector size="24" baseType="lpstr">
      <vt:lpstr>Aptos</vt:lpstr>
      <vt:lpstr>Aptos Display</vt:lpstr>
      <vt:lpstr>Arial</vt:lpstr>
      <vt:lpstr>Georgia</vt:lpstr>
      <vt:lpstr>Modern Era</vt:lpstr>
      <vt:lpstr>Modern Era Medium</vt:lpstr>
      <vt:lpstr>Anpassad formgivning</vt:lpstr>
      <vt:lpstr>Hydri Mörk</vt:lpstr>
      <vt:lpstr>Hydri Ljus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</dc:title>
  <dc:creator>Sara Kallstenius</dc:creator>
  <cp:lastModifiedBy>Peter Enå</cp:lastModifiedBy>
  <cp:revision>34</cp:revision>
  <cp:lastPrinted>2024-05-10T13:14:08Z</cp:lastPrinted>
  <dcterms:created xsi:type="dcterms:W3CDTF">2023-03-17T12:33:28Z</dcterms:created>
  <dcterms:modified xsi:type="dcterms:W3CDTF">2024-05-12T12:10:36Z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0x0101002E7D09806CBC2F4ABA46D6EFA9CF6A1C</vt:lpwstr>
  </property>
</Properties>
</file>